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1.xml" ContentType="application/vnd.openxmlformats-officedocument.presentationml.notesSlide+xml"/>
  <Override PartName="/ppt/charts/chart8.xml" ContentType="application/vnd.openxmlformats-officedocument.drawingml.chart+xml"/>
  <Override PartName="/ppt/notesSlides/notesSlide2.xml" ContentType="application/vnd.openxmlformats-officedocument.presentationml.notesSlide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notesSlides/notesSlide3.xml" ContentType="application/vnd.openxmlformats-officedocument.presentationml.notesSlide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theme/themeOverride1.xml" ContentType="application/vnd.openxmlformats-officedocument.themeOverride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theme/themeOverride2.xml" ContentType="application/vnd.openxmlformats-officedocument.themeOverride+xml"/>
  <Override PartName="/ppt/charts/chart32.xml" ContentType="application/vnd.openxmlformats-officedocument.drawingml.chart+xml"/>
  <Override PartName="/ppt/theme/themeOverride3.xml" ContentType="application/vnd.openxmlformats-officedocument.themeOverride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theme/themeOverride4.xml" ContentType="application/vnd.openxmlformats-officedocument.themeOverride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drawings/drawing1.xml" ContentType="application/vnd.openxmlformats-officedocument.drawingml.chartshapes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drawings/drawing2.xml" ContentType="application/vnd.openxmlformats-officedocument.drawingml.chartshapes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drawings/drawing3.xml" ContentType="application/vnd.openxmlformats-officedocument.drawingml.chartshapes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drawings/drawing4.xml" ContentType="application/vnd.openxmlformats-officedocument.drawingml.chartshapes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103"/>
  </p:notesMasterIdLst>
  <p:handoutMasterIdLst>
    <p:handoutMasterId r:id="rId104"/>
  </p:handoutMasterIdLst>
  <p:sldIdLst>
    <p:sldId id="741" r:id="rId2"/>
    <p:sldId id="640" r:id="rId3"/>
    <p:sldId id="641" r:id="rId4"/>
    <p:sldId id="642" r:id="rId5"/>
    <p:sldId id="643" r:id="rId6"/>
    <p:sldId id="644" r:id="rId7"/>
    <p:sldId id="645" r:id="rId8"/>
    <p:sldId id="646" r:id="rId9"/>
    <p:sldId id="647" r:id="rId10"/>
    <p:sldId id="648" r:id="rId11"/>
    <p:sldId id="649" r:id="rId12"/>
    <p:sldId id="650" r:id="rId13"/>
    <p:sldId id="651" r:id="rId14"/>
    <p:sldId id="652" r:id="rId15"/>
    <p:sldId id="653" r:id="rId16"/>
    <p:sldId id="654" r:id="rId17"/>
    <p:sldId id="655" r:id="rId18"/>
    <p:sldId id="656" r:id="rId19"/>
    <p:sldId id="657" r:id="rId20"/>
    <p:sldId id="658" r:id="rId21"/>
    <p:sldId id="659" r:id="rId22"/>
    <p:sldId id="660" r:id="rId23"/>
    <p:sldId id="661" r:id="rId24"/>
    <p:sldId id="662" r:id="rId25"/>
    <p:sldId id="663" r:id="rId26"/>
    <p:sldId id="664" r:id="rId27"/>
    <p:sldId id="665" r:id="rId28"/>
    <p:sldId id="666" r:id="rId29"/>
    <p:sldId id="667" r:id="rId30"/>
    <p:sldId id="668" r:id="rId31"/>
    <p:sldId id="669" r:id="rId32"/>
    <p:sldId id="670" r:id="rId33"/>
    <p:sldId id="671" r:id="rId34"/>
    <p:sldId id="672" r:id="rId35"/>
    <p:sldId id="673" r:id="rId36"/>
    <p:sldId id="674" r:id="rId37"/>
    <p:sldId id="675" r:id="rId38"/>
    <p:sldId id="676" r:id="rId39"/>
    <p:sldId id="677" r:id="rId40"/>
    <p:sldId id="678" r:id="rId41"/>
    <p:sldId id="679" r:id="rId42"/>
    <p:sldId id="680" r:id="rId43"/>
    <p:sldId id="681" r:id="rId44"/>
    <p:sldId id="682" r:id="rId45"/>
    <p:sldId id="683" r:id="rId46"/>
    <p:sldId id="684" r:id="rId47"/>
    <p:sldId id="685" r:id="rId48"/>
    <p:sldId id="686" r:id="rId49"/>
    <p:sldId id="687" r:id="rId50"/>
    <p:sldId id="688" r:id="rId51"/>
    <p:sldId id="689" r:id="rId52"/>
    <p:sldId id="690" r:id="rId53"/>
    <p:sldId id="691" r:id="rId54"/>
    <p:sldId id="692" r:id="rId55"/>
    <p:sldId id="693" r:id="rId56"/>
    <p:sldId id="694" r:id="rId57"/>
    <p:sldId id="695" r:id="rId58"/>
    <p:sldId id="696" r:id="rId59"/>
    <p:sldId id="697" r:id="rId60"/>
    <p:sldId id="698" r:id="rId61"/>
    <p:sldId id="699" r:id="rId62"/>
    <p:sldId id="700" r:id="rId63"/>
    <p:sldId id="701" r:id="rId64"/>
    <p:sldId id="702" r:id="rId65"/>
    <p:sldId id="703" r:id="rId66"/>
    <p:sldId id="704" r:id="rId67"/>
    <p:sldId id="705" r:id="rId68"/>
    <p:sldId id="706" r:id="rId69"/>
    <p:sldId id="707" r:id="rId70"/>
    <p:sldId id="708" r:id="rId71"/>
    <p:sldId id="709" r:id="rId72"/>
    <p:sldId id="710" r:id="rId73"/>
    <p:sldId id="711" r:id="rId74"/>
    <p:sldId id="712" r:id="rId75"/>
    <p:sldId id="713" r:id="rId76"/>
    <p:sldId id="714" r:id="rId77"/>
    <p:sldId id="715" r:id="rId78"/>
    <p:sldId id="716" r:id="rId79"/>
    <p:sldId id="717" r:id="rId80"/>
    <p:sldId id="718" r:id="rId81"/>
    <p:sldId id="719" r:id="rId82"/>
    <p:sldId id="720" r:id="rId83"/>
    <p:sldId id="721" r:id="rId84"/>
    <p:sldId id="722" r:id="rId85"/>
    <p:sldId id="723" r:id="rId86"/>
    <p:sldId id="724" r:id="rId87"/>
    <p:sldId id="725" r:id="rId88"/>
    <p:sldId id="726" r:id="rId89"/>
    <p:sldId id="727" r:id="rId90"/>
    <p:sldId id="728" r:id="rId91"/>
    <p:sldId id="729" r:id="rId92"/>
    <p:sldId id="730" r:id="rId93"/>
    <p:sldId id="731" r:id="rId94"/>
    <p:sldId id="732" r:id="rId95"/>
    <p:sldId id="733" r:id="rId96"/>
    <p:sldId id="734" r:id="rId97"/>
    <p:sldId id="735" r:id="rId98"/>
    <p:sldId id="736" r:id="rId99"/>
    <p:sldId id="739" r:id="rId100"/>
    <p:sldId id="740" r:id="rId101"/>
    <p:sldId id="738" r:id="rId102"/>
  </p:sldIdLst>
  <p:sldSz cx="9906000" cy="6858000" type="A4"/>
  <p:notesSz cx="6797675" cy="9926638"/>
  <p:embeddedFontLst>
    <p:embeddedFont>
      <p:font typeface="조선일보명조" panose="020B0600000101010101" charset="-127"/>
      <p:regular r:id="rId105"/>
    </p:embeddedFont>
    <p:embeddedFont>
      <p:font typeface="맑은 고딕" panose="020B0503020000020004" pitchFamily="50" charset="-127"/>
      <p:regular r:id="rId106"/>
      <p:bold r:id="rId107"/>
    </p:embeddedFont>
    <p:embeddedFont>
      <p:font typeface="Calibri" panose="020F0502020204030204" pitchFamily="34" charset="0"/>
      <p:regular r:id="rId108"/>
      <p:bold r:id="rId109"/>
      <p:italic r:id="rId110"/>
      <p:boldItalic r:id="rId111"/>
    </p:embeddedFont>
    <p:embeddedFont>
      <p:font typeface="Trebuchet MS" panose="020B0603020202020204" pitchFamily="34" charset="0"/>
      <p:regular r:id="rId112"/>
      <p:bold r:id="rId113"/>
      <p:italic r:id="rId114"/>
      <p:boldItalic r:id="rId115"/>
    </p:embeddedFont>
    <p:embeddedFont>
      <p:font typeface="나눔고딕" panose="020D0604000000000000" pitchFamily="50" charset="-127"/>
      <p:regular r:id="rId116"/>
      <p:bold r:id="rId117"/>
    </p:embeddedFont>
    <p:embeddedFont>
      <p:font typeface="Tahoma" panose="020B0604030504040204" pitchFamily="34" charset="0"/>
      <p:regular r:id="rId118"/>
      <p:bold r:id="rId119"/>
    </p:embeddedFont>
    <p:embeddedFont>
      <p:font typeface="나눔스퀘어 ExtraBold" panose="020B0600000101010101" pitchFamily="50" charset="-127"/>
      <p:bold r:id="rId120"/>
    </p:embeddedFont>
  </p:embeddedFont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8" orient="horz" pos="1162" userDrawn="1">
          <p15:clr>
            <a:srgbClr val="A4A3A4"/>
          </p15:clr>
        </p15:guide>
        <p15:guide id="12" pos="6023" userDrawn="1">
          <p15:clr>
            <a:srgbClr val="A4A3A4"/>
          </p15:clr>
        </p15:guide>
        <p15:guide id="37" pos="3120">
          <p15:clr>
            <a:srgbClr val="A4A3A4"/>
          </p15:clr>
        </p15:guide>
        <p15:guide id="40" pos="217" userDrawn="1">
          <p15:clr>
            <a:srgbClr val="A4A3A4"/>
          </p15:clr>
        </p15:guide>
        <p15:guide id="49" orient="horz" pos="4110" userDrawn="1">
          <p15:clr>
            <a:srgbClr val="A4A3A4"/>
          </p15:clr>
        </p15:guide>
        <p15:guide id="50" orient="horz" pos="61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6" userDrawn="1">
          <p15:clr>
            <a:srgbClr val="A4A3A4"/>
          </p15:clr>
        </p15:guide>
        <p15:guide id="2" pos="2141" userDrawn="1">
          <p15:clr>
            <a:srgbClr val="A4A3A4"/>
          </p15:clr>
        </p15:guide>
        <p15:guide id="3" orient="horz" pos="3128" userDrawn="1">
          <p15:clr>
            <a:srgbClr val="A4A3A4"/>
          </p15:clr>
        </p15:guide>
        <p15:guide id="4" orient="horz" pos="3127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678A7"/>
    <a:srgbClr val="2D83BD"/>
    <a:srgbClr val="195C91"/>
    <a:srgbClr val="56B3C7"/>
    <a:srgbClr val="557FA1"/>
    <a:srgbClr val="D0D7D7"/>
    <a:srgbClr val="AFD1CF"/>
    <a:srgbClr val="94C2BF"/>
    <a:srgbClr val="6DABA7"/>
    <a:srgbClr val="6FB9C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밝은 스타일 1 - 강조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72833802-FEF1-4C79-8D5D-14CF1EAF98D9}" styleName="밝은 스타일 2 - 강조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69012ECD-51FC-41F1-AA8D-1B2483CD663E}" styleName="밝은 스타일 2 - 강조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666" autoAdjust="0"/>
    <p:restoredTop sz="96060" autoAdjust="0"/>
  </p:normalViewPr>
  <p:slideViewPr>
    <p:cSldViewPr showGuides="1">
      <p:cViewPr varScale="1">
        <p:scale>
          <a:sx n="116" d="100"/>
          <a:sy n="116" d="100"/>
        </p:scale>
        <p:origin x="1530" y="108"/>
      </p:cViewPr>
      <p:guideLst>
        <p:guide orient="horz" pos="1162"/>
        <p:guide pos="6023"/>
        <p:guide pos="3120"/>
        <p:guide pos="217"/>
        <p:guide orient="horz" pos="4110"/>
        <p:guide orient="horz" pos="618"/>
      </p:guideLst>
    </p:cSldViewPr>
  </p:slideViewPr>
  <p:notesTextViewPr>
    <p:cViewPr>
      <p:scale>
        <a:sx n="75" d="100"/>
        <a:sy n="75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howGuides="1">
      <p:cViewPr varScale="1">
        <p:scale>
          <a:sx n="59" d="100"/>
          <a:sy n="59" d="100"/>
        </p:scale>
        <p:origin x="-3444" y="-96"/>
      </p:cViewPr>
      <p:guideLst>
        <p:guide orient="horz" pos="3126"/>
        <p:guide pos="2141"/>
        <p:guide orient="horz" pos="3128"/>
        <p:guide orient="horz" pos="3127"/>
      </p:guideLst>
    </p:cSldViewPr>
  </p:notesViewPr>
  <p:gridSpacing cx="72000" cy="720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font" Target="fonts/font13.fntdata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font" Target="fonts/font8.fntdata"/><Relationship Id="rId16" Type="http://schemas.openxmlformats.org/officeDocument/2006/relationships/slide" Target="slides/slide15.xml"/><Relationship Id="rId107" Type="http://schemas.openxmlformats.org/officeDocument/2006/relationships/font" Target="fonts/font3.fntdata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font" Target="fonts/font1.fntdata"/><Relationship Id="rId113" Type="http://schemas.openxmlformats.org/officeDocument/2006/relationships/font" Target="fonts/font9.fntdata"/><Relationship Id="rId118" Type="http://schemas.openxmlformats.org/officeDocument/2006/relationships/font" Target="fonts/font14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notesMaster" Target="notesMasters/notesMaster1.xml"/><Relationship Id="rId108" Type="http://schemas.openxmlformats.org/officeDocument/2006/relationships/font" Target="fonts/font4.fntdata"/><Relationship Id="rId116" Type="http://schemas.openxmlformats.org/officeDocument/2006/relationships/font" Target="fonts/font12.fntdata"/><Relationship Id="rId124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font" Target="fonts/font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font" Target="fonts/font2.fntdata"/><Relationship Id="rId114" Type="http://schemas.openxmlformats.org/officeDocument/2006/relationships/font" Target="fonts/font10.fntdata"/><Relationship Id="rId119" Type="http://schemas.openxmlformats.org/officeDocument/2006/relationships/font" Target="fonts/font15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font" Target="fonts/font5.fntdata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handoutMaster" Target="handoutMasters/handoutMaster1.xml"/><Relationship Id="rId120" Type="http://schemas.openxmlformats.org/officeDocument/2006/relationships/font" Target="fonts/font16.fntdata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font" Target="fonts/font6.fntdata"/><Relationship Id="rId115" Type="http://schemas.openxmlformats.org/officeDocument/2006/relationships/font" Target="fonts/font11.fntdata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4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6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7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8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0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1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2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3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4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5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6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7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8.xlsx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29.xlsx"/><Relationship Id="rId1" Type="http://schemas.openxmlformats.org/officeDocument/2006/relationships/themeOverride" Target="../theme/themeOverride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3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30.xlsx"/></Relationships>
</file>

<file path=ppt/charts/_rels/chart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31.xlsx"/><Relationship Id="rId1" Type="http://schemas.openxmlformats.org/officeDocument/2006/relationships/themeOverride" Target="../theme/themeOverride2.xml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32.xlsx"/><Relationship Id="rId1" Type="http://schemas.openxmlformats.org/officeDocument/2006/relationships/themeOverride" Target="../theme/themeOverride3.xml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33.xlsx"/></Relationships>
</file>

<file path=ppt/charts/_rels/chart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34.xlsx"/><Relationship Id="rId1" Type="http://schemas.openxmlformats.org/officeDocument/2006/relationships/themeOverride" Target="../theme/themeOverride4.xml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35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36.xlsx"/></Relationships>
</file>

<file path=ppt/charts/_rels/chart3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____37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38.xlsx"/></Relationships>
</file>

<file path=ppt/charts/_rels/chart39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____39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4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41.xlsx"/></Relationships>
</file>

<file path=ppt/charts/_rels/chart4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Microsoft_Excel_____42.xlsx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43.xlsx"/></Relationships>
</file>

<file path=ppt/charts/_rels/chart4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package" Target="../embeddings/Microsoft_Excel_____44.xlsx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45.xlsx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46.xlsx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47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6.0864819836284424E-2"/>
          <c:w val="0.99255477730376829"/>
          <c:h val="0.9210128949448757"/>
        </c:manualLayout>
      </c:layout>
      <c:barChart>
        <c:barDir val="col"/>
        <c:grouping val="clustered"/>
        <c:varyColors val="0"/>
        <c:ser>
          <c:idx val="1"/>
          <c:order val="0"/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Sheet1!$A$1:$Y$1</c:f>
              <c:strCache>
                <c:ptCount val="25"/>
                <c:pt idx="0">
                  <c:v>간호과</c:v>
                </c:pt>
                <c:pt idx="1">
                  <c:v>건축과</c:v>
                </c:pt>
                <c:pt idx="2">
                  <c:v>경호보안과</c:v>
                </c:pt>
                <c:pt idx="3">
                  <c:v>군사학과</c:v>
                </c:pt>
                <c:pt idx="4">
                  <c:v>모델과</c:v>
                </c:pt>
                <c:pt idx="5">
                  <c:v>보건의료행정과</c:v>
                </c:pt>
                <c:pt idx="6">
                  <c:v>뷰티디자인과</c:v>
                </c:pt>
                <c:pt idx="7">
                  <c:v>사회복지과</c:v>
                </c:pt>
                <c:pt idx="8">
                  <c:v>산업디자인과</c:v>
                </c:pt>
                <c:pt idx="9">
                  <c:v>세무회계과</c:v>
                </c:pt>
                <c:pt idx="10">
                  <c:v>아동보육과</c:v>
                </c:pt>
                <c:pt idx="11">
                  <c:v>안경광학과</c:v>
                </c:pt>
                <c:pt idx="12">
                  <c:v>엔터테인먼트과</c:v>
                </c:pt>
                <c:pt idx="13">
                  <c:v>유아교육과</c:v>
                </c:pt>
                <c:pt idx="14">
                  <c:v>자동차기계과</c:v>
                </c:pt>
                <c:pt idx="15">
                  <c:v>전기과</c:v>
                </c:pt>
                <c:pt idx="16">
                  <c:v>컴퓨터정보통신과</c:v>
                </c:pt>
                <c:pt idx="17">
                  <c:v>패션디자인과</c:v>
                </c:pt>
                <c:pt idx="18">
                  <c:v>호텔관광경영과</c:v>
                </c:pt>
                <c:pt idx="19">
                  <c:v>호텔외식조리과</c:v>
                </c:pt>
                <c:pt idx="20">
                  <c:v>사회복지학과</c:v>
                </c:pt>
                <c:pt idx="21">
                  <c:v>아동보육학과</c:v>
                </c:pt>
                <c:pt idx="22">
                  <c:v>유아교육학과</c:v>
                </c:pt>
                <c:pt idx="23">
                  <c:v>정보통신공학과</c:v>
                </c:pt>
                <c:pt idx="24">
                  <c:v>호텔관광경영학과</c:v>
                </c:pt>
              </c:strCache>
            </c:strRef>
          </c:cat>
          <c:val>
            <c:numRef>
              <c:f>Sheet1!$A$2:$Y$2</c:f>
              <c:numCache>
                <c:formatCode>0.0</c:formatCode>
                <c:ptCount val="25"/>
                <c:pt idx="0">
                  <c:v>3.5027472527472527</c:v>
                </c:pt>
                <c:pt idx="1">
                  <c:v>4.1208791208791204</c:v>
                </c:pt>
                <c:pt idx="2">
                  <c:v>4.052197802197802</c:v>
                </c:pt>
                <c:pt idx="3">
                  <c:v>4.8076923076923084</c:v>
                </c:pt>
                <c:pt idx="4">
                  <c:v>3.7774725274725274</c:v>
                </c:pt>
                <c:pt idx="5">
                  <c:v>4.4642857142857144</c:v>
                </c:pt>
                <c:pt idx="6">
                  <c:v>4.1208791208791204</c:v>
                </c:pt>
                <c:pt idx="7">
                  <c:v>4.395604395604396</c:v>
                </c:pt>
                <c:pt idx="8">
                  <c:v>4.1895604395604389</c:v>
                </c:pt>
                <c:pt idx="9">
                  <c:v>4.1895604395604389</c:v>
                </c:pt>
                <c:pt idx="10">
                  <c:v>5.563186813186813</c:v>
                </c:pt>
                <c:pt idx="11">
                  <c:v>5.0824175824175821</c:v>
                </c:pt>
                <c:pt idx="12">
                  <c:v>4.6703296703296706</c:v>
                </c:pt>
                <c:pt idx="13">
                  <c:v>5.1510989010989006</c:v>
                </c:pt>
                <c:pt idx="14">
                  <c:v>9.4780219780219781</c:v>
                </c:pt>
                <c:pt idx="15">
                  <c:v>4.1895604395604389</c:v>
                </c:pt>
                <c:pt idx="16">
                  <c:v>6.8681318681318686</c:v>
                </c:pt>
                <c:pt idx="17">
                  <c:v>4.2582417582417582</c:v>
                </c:pt>
                <c:pt idx="18">
                  <c:v>5.7692307692307692</c:v>
                </c:pt>
                <c:pt idx="19">
                  <c:v>4.3269230769230766</c:v>
                </c:pt>
                <c:pt idx="20">
                  <c:v>0.96153846153846156</c:v>
                </c:pt>
                <c:pt idx="21">
                  <c:v>0.96153846153846156</c:v>
                </c:pt>
                <c:pt idx="22">
                  <c:v>0.41208791208791212</c:v>
                </c:pt>
                <c:pt idx="23">
                  <c:v>0.34340659340659341</c:v>
                </c:pt>
                <c:pt idx="24">
                  <c:v>0.34340659340659341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345-4CE5-936F-8B713D7C62D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1021447600"/>
        <c:axId val="1021449560"/>
      </c:barChart>
      <c:catAx>
        <c:axId val="1021447600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021449560"/>
        <c:crosses val="autoZero"/>
        <c:auto val="1"/>
        <c:lblAlgn val="ctr"/>
        <c:lblOffset val="100"/>
        <c:noMultiLvlLbl val="0"/>
      </c:catAx>
      <c:valAx>
        <c:axId val="1021449560"/>
        <c:scaling>
          <c:orientation val="minMax"/>
          <c:max val="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102144760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9F83-4829-B48E-E8D6ABDA3157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Sheet1!$B$1:$K$1</c:f>
              <c:strCache>
                <c:ptCount val="10"/>
                <c:pt idx="0">
                  <c:v>● 시설 공간 만족도</c:v>
                </c:pt>
                <c:pt idx="1">
                  <c:v>학습공간 시설</c:v>
                </c:pt>
                <c:pt idx="2">
                  <c:v>학생 편의 시설</c:v>
                </c:pt>
                <c:pt idx="3">
                  <c:v>필요 물품 구비</c:v>
                </c:pt>
                <c:pt idx="4">
                  <c:v>쾌적하게 관리</c:v>
                </c:pt>
                <c:pt idx="5">
                  <c:v>학생식당 양질의 식단 제공</c:v>
                </c:pt>
                <c:pt idx="6">
                  <c:v>학술정보원 도서자료, 컨텐츠 다양</c:v>
                </c:pt>
                <c:pt idx="7">
                  <c:v>학술정보원 시설이 만족할 만한 수준</c:v>
                </c:pt>
                <c:pt idx="8">
                  <c:v>컴퓨터 실습실의 교육환경이 잘 구비</c:v>
                </c:pt>
                <c:pt idx="9">
                  <c:v>교내 무선 인터넷 환경이 잘 갖춰짐</c:v>
                </c:pt>
              </c:strCache>
            </c:strRef>
          </c:cat>
          <c:val>
            <c:numRef>
              <c:f>Sheet1!$B$2:$K$2</c:f>
              <c:numCache>
                <c:formatCode>0.0</c:formatCode>
                <c:ptCount val="10"/>
                <c:pt idx="0">
                  <c:v>59.05405318810066</c:v>
                </c:pt>
                <c:pt idx="1">
                  <c:v>65.438835879945387</c:v>
                </c:pt>
                <c:pt idx="2">
                  <c:v>54.512472108843546</c:v>
                </c:pt>
                <c:pt idx="3">
                  <c:v>56.857402316076275</c:v>
                </c:pt>
                <c:pt idx="4">
                  <c:v>66.666666757493161</c:v>
                </c:pt>
                <c:pt idx="5">
                  <c:v>42.585033877551055</c:v>
                </c:pt>
                <c:pt idx="6">
                  <c:v>60.618465484311102</c:v>
                </c:pt>
                <c:pt idx="7">
                  <c:v>63.083901360544232</c:v>
                </c:pt>
                <c:pt idx="8">
                  <c:v>62.551159618008192</c:v>
                </c:pt>
                <c:pt idx="9">
                  <c:v>59.241597547683867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F83-4829-B48E-E8D6ABDA3157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9F83-4829-B48E-E8D6ABDA3157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9F83-4829-B48E-E8D6ABDA3157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9F83-4829-B48E-E8D6ABDA3157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9F83-4829-B48E-E8D6ABDA3157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9F83-4829-B48E-E8D6ABDA3157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9F83-4829-B48E-E8D6ABDA3157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Sheet1!$B$1:$K$1</c:f>
              <c:strCache>
                <c:ptCount val="10"/>
                <c:pt idx="0">
                  <c:v>● 시설 공간 만족도</c:v>
                </c:pt>
                <c:pt idx="1">
                  <c:v>학습공간 시설</c:v>
                </c:pt>
                <c:pt idx="2">
                  <c:v>학생 편의 시설</c:v>
                </c:pt>
                <c:pt idx="3">
                  <c:v>필요 물품 구비</c:v>
                </c:pt>
                <c:pt idx="4">
                  <c:v>쾌적하게 관리</c:v>
                </c:pt>
                <c:pt idx="5">
                  <c:v>학생식당 양질의 식단 제공</c:v>
                </c:pt>
                <c:pt idx="6">
                  <c:v>학술정보원 도서자료, 컨텐츠 다양</c:v>
                </c:pt>
                <c:pt idx="7">
                  <c:v>학술정보원 시설이 만족할 만한 수준</c:v>
                </c:pt>
                <c:pt idx="8">
                  <c:v>컴퓨터 실습실의 교육환경이 잘 구비</c:v>
                </c:pt>
                <c:pt idx="9">
                  <c:v>교내 무선 인터넷 환경이 잘 갖춰짐</c:v>
                </c:pt>
              </c:strCache>
            </c:strRef>
          </c:cat>
          <c:val>
            <c:numRef>
              <c:f>Sheet1!$B$3:$K$3</c:f>
              <c:numCache>
                <c:formatCode>0.0</c:formatCode>
                <c:ptCount val="10"/>
                <c:pt idx="0">
                  <c:v>58.804454607046118</c:v>
                </c:pt>
                <c:pt idx="1">
                  <c:v>63.239353264185496</c:v>
                </c:pt>
                <c:pt idx="2">
                  <c:v>54.83978035387431</c:v>
                </c:pt>
                <c:pt idx="3">
                  <c:v>58.140426829268257</c:v>
                </c:pt>
                <c:pt idx="4">
                  <c:v>61.317542787286094</c:v>
                </c:pt>
                <c:pt idx="5">
                  <c:v>43.792673992674004</c:v>
                </c:pt>
                <c:pt idx="6">
                  <c:v>61.070336391437202</c:v>
                </c:pt>
                <c:pt idx="7">
                  <c:v>61.683119266054952</c:v>
                </c:pt>
                <c:pt idx="8">
                  <c:v>61.559584859584803</c:v>
                </c:pt>
                <c:pt idx="9">
                  <c:v>63.5816737935247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9F83-4829-B48E-E8D6ABDA3157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9F83-4829-B48E-E8D6ABDA3157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9F83-4829-B48E-E8D6ABDA3157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9F83-4829-B48E-E8D6ABDA3157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9F83-4829-B48E-E8D6ABDA3157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Sheet1!$B$1:$K$1</c:f>
              <c:strCache>
                <c:ptCount val="10"/>
                <c:pt idx="0">
                  <c:v>● 시설 공간 만족도</c:v>
                </c:pt>
                <c:pt idx="1">
                  <c:v>학습공간 시설</c:v>
                </c:pt>
                <c:pt idx="2">
                  <c:v>학생 편의 시설</c:v>
                </c:pt>
                <c:pt idx="3">
                  <c:v>필요 물품 구비</c:v>
                </c:pt>
                <c:pt idx="4">
                  <c:v>쾌적하게 관리</c:v>
                </c:pt>
                <c:pt idx="5">
                  <c:v>학생식당 양질의 식단 제공</c:v>
                </c:pt>
                <c:pt idx="6">
                  <c:v>학술정보원 도서자료, 컨텐츠 다양</c:v>
                </c:pt>
                <c:pt idx="7">
                  <c:v>학술정보원 시설이 만족할 만한 수준</c:v>
                </c:pt>
                <c:pt idx="8">
                  <c:v>컴퓨터 실습실의 교육환경이 잘 구비</c:v>
                </c:pt>
                <c:pt idx="9">
                  <c:v>교내 무선 인터넷 환경이 잘 갖춰짐</c:v>
                </c:pt>
              </c:strCache>
            </c:strRef>
          </c:cat>
          <c:val>
            <c:numRef>
              <c:f>Sheet1!$B$4:$K$4</c:f>
              <c:numCache>
                <c:formatCode>0.0</c:formatCode>
                <c:ptCount val="10"/>
                <c:pt idx="0">
                  <c:v>60.262024845563523</c:v>
                </c:pt>
                <c:pt idx="1">
                  <c:v>63.525063525190525</c:v>
                </c:pt>
                <c:pt idx="2">
                  <c:v>57.241857241954193</c:v>
                </c:pt>
                <c:pt idx="3">
                  <c:v>59.629629629812484</c:v>
                </c:pt>
                <c:pt idx="4">
                  <c:v>60.113268608529772</c:v>
                </c:pt>
                <c:pt idx="5">
                  <c:v>46.437659033594393</c:v>
                </c:pt>
                <c:pt idx="6">
                  <c:v>63.578533426127777</c:v>
                </c:pt>
                <c:pt idx="7">
                  <c:v>63.900462963152776</c:v>
                </c:pt>
                <c:pt idx="8">
                  <c:v>61.161230627182555</c:v>
                </c:pt>
                <c:pt idx="9">
                  <c:v>66.828703703750065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9F83-4829-B48E-E8D6ABDA315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1135404328"/>
        <c:axId val="1135371400"/>
      </c:barChart>
      <c:catAx>
        <c:axId val="1135404328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135371400"/>
        <c:crosses val="autoZero"/>
        <c:auto val="1"/>
        <c:lblAlgn val="ctr"/>
        <c:lblOffset val="100"/>
        <c:noMultiLvlLbl val="0"/>
      </c:catAx>
      <c:valAx>
        <c:axId val="1135371400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1135404328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37FF-4659-9FF7-DEEC301480E4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안내/공지 만족도</c:v>
                </c:pt>
                <c:pt idx="1">
                  <c:v>안내/공지사항 손쉽게 확인</c:v>
                </c:pt>
                <c:pt idx="2">
                  <c:v>안내/공지 시기 및 시간 적절</c:v>
                </c:pt>
                <c:pt idx="3">
                  <c:v>안내/공지 내용 명확한 이해</c:v>
                </c:pt>
                <c:pt idx="4">
                  <c:v>다양한 경로를 통해 안내사항 전달</c:v>
                </c:pt>
              </c:strCache>
            </c:strRef>
          </c:cat>
          <c:val>
            <c:numRef>
              <c:f>Sheet1!$B$2:$F$2</c:f>
              <c:numCache>
                <c:formatCode>0.0</c:formatCode>
                <c:ptCount val="5"/>
                <c:pt idx="0">
                  <c:v>63.601663185941078</c:v>
                </c:pt>
                <c:pt idx="1">
                  <c:v>62.585034285714286</c:v>
                </c:pt>
                <c:pt idx="2">
                  <c:v>60.521541632653076</c:v>
                </c:pt>
                <c:pt idx="3">
                  <c:v>65.145323160763013</c:v>
                </c:pt>
                <c:pt idx="4">
                  <c:v>66.143702182810401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7FF-4659-9FF7-DEEC301480E4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37FF-4659-9FF7-DEEC301480E4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37FF-4659-9FF7-DEEC301480E4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37FF-4659-9FF7-DEEC301480E4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37FF-4659-9FF7-DEEC301480E4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37FF-4659-9FF7-DEEC301480E4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37FF-4659-9FF7-DEEC301480E4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안내/공지 만족도</c:v>
                </c:pt>
                <c:pt idx="1">
                  <c:v>안내/공지사항 손쉽게 확인</c:v>
                </c:pt>
                <c:pt idx="2">
                  <c:v>안내/공지 시기 및 시간 적절</c:v>
                </c:pt>
                <c:pt idx="3">
                  <c:v>안내/공지 내용 명확한 이해</c:v>
                </c:pt>
                <c:pt idx="4">
                  <c:v>다양한 경로를 통해 안내사항 전달</c:v>
                </c:pt>
              </c:strCache>
            </c:strRef>
          </c:cat>
          <c:val>
            <c:numRef>
              <c:f>Sheet1!$B$3:$F$3</c:f>
              <c:numCache>
                <c:formatCode>0.0</c:formatCode>
                <c:ptCount val="5"/>
                <c:pt idx="0">
                  <c:v>62.843889906389933</c:v>
                </c:pt>
                <c:pt idx="1">
                  <c:v>62.107448107448135</c:v>
                </c:pt>
                <c:pt idx="2">
                  <c:v>60.883628588882004</c:v>
                </c:pt>
                <c:pt idx="3">
                  <c:v>63.379731379731311</c:v>
                </c:pt>
                <c:pt idx="4">
                  <c:v>65.017165546731775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37FF-4659-9FF7-DEEC301480E4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37FF-4659-9FF7-DEEC301480E4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37FF-4659-9FF7-DEEC301480E4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37FF-4659-9FF7-DEEC301480E4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37FF-4659-9FF7-DEEC301480E4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안내/공지 만족도</c:v>
                </c:pt>
                <c:pt idx="1">
                  <c:v>안내/공지사항 손쉽게 확인</c:v>
                </c:pt>
                <c:pt idx="2">
                  <c:v>안내/공지 시기 및 시간 적절</c:v>
                </c:pt>
                <c:pt idx="3">
                  <c:v>안내/공지 내용 명확한 이해</c:v>
                </c:pt>
                <c:pt idx="4">
                  <c:v>다양한 경로를 통해 안내사항 전달</c:v>
                </c:pt>
              </c:strCache>
            </c:strRef>
          </c:cat>
          <c:val>
            <c:numRef>
              <c:f>Sheet1!$B$4:$F$4</c:f>
              <c:numCache>
                <c:formatCode>####.0</c:formatCode>
                <c:ptCount val="5"/>
                <c:pt idx="0">
                  <c:v>63.619978410244627</c:v>
                </c:pt>
                <c:pt idx="1">
                  <c:v>63.381910710319204</c:v>
                </c:pt>
                <c:pt idx="2">
                  <c:v>62.222222222368053</c:v>
                </c:pt>
                <c:pt idx="3">
                  <c:v>64.091858037786992</c:v>
                </c:pt>
                <c:pt idx="4">
                  <c:v>64.77351916399995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37FF-4659-9FF7-DEEC301480E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495859312"/>
        <c:axId val="495836576"/>
      </c:barChart>
      <c:catAx>
        <c:axId val="495859312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495836576"/>
        <c:crosses val="autoZero"/>
        <c:auto val="1"/>
        <c:lblAlgn val="ctr"/>
        <c:lblOffset val="100"/>
        <c:noMultiLvlLbl val="0"/>
      </c:catAx>
      <c:valAx>
        <c:axId val="495836576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495859312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F4F9-4B49-86F1-06FE759D348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● 학생활동 지원 만족도</c:v>
                </c:pt>
                <c:pt idx="1">
                  <c:v>교내행사/학생참여프로그램 다양</c:v>
                </c:pt>
                <c:pt idx="2">
                  <c:v>학생회 및 동아리 활동 지원</c:v>
                </c:pt>
                <c:pt idx="3">
                  <c:v>전공이외에 교양프로그램/강연 다양</c:v>
                </c:pt>
                <c:pt idx="4">
                  <c:v>학습 지원 다양</c:v>
                </c:pt>
                <c:pt idx="5">
                  <c:v>학생활동 지원 노력</c:v>
                </c:pt>
              </c:strCache>
            </c:strRef>
          </c:cat>
          <c:val>
            <c:numRef>
              <c:f>Sheet1!$B$2:$G$2</c:f>
              <c:numCache>
                <c:formatCode>0.0</c:formatCode>
                <c:ptCount val="6"/>
                <c:pt idx="0">
                  <c:v>54.104307462585012</c:v>
                </c:pt>
                <c:pt idx="1">
                  <c:v>60.816327074829928</c:v>
                </c:pt>
                <c:pt idx="2">
                  <c:v>51.930061307901859</c:v>
                </c:pt>
                <c:pt idx="3">
                  <c:v>51.90735558583102</c:v>
                </c:pt>
                <c:pt idx="4">
                  <c:v>51.273304229195013</c:v>
                </c:pt>
                <c:pt idx="5">
                  <c:v>54.570259345156906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4F9-4B49-86F1-06FE759D348F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F4F9-4B49-86F1-06FE759D348F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F4F9-4B49-86F1-06FE759D348F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F4F9-4B49-86F1-06FE759D348F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F4F9-4B49-86F1-06FE759D348F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F4F9-4B49-86F1-06FE759D348F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F4F9-4B49-86F1-06FE759D348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● 학생활동 지원 만족도</c:v>
                </c:pt>
                <c:pt idx="1">
                  <c:v>교내행사/학생참여프로그램 다양</c:v>
                </c:pt>
                <c:pt idx="2">
                  <c:v>학생회 및 동아리 활동 지원</c:v>
                </c:pt>
                <c:pt idx="3">
                  <c:v>전공이외에 교양프로그램/강연 다양</c:v>
                </c:pt>
                <c:pt idx="4">
                  <c:v>학습 지원 다양</c:v>
                </c:pt>
                <c:pt idx="5">
                  <c:v>학생활동 지원 노력</c:v>
                </c:pt>
              </c:strCache>
            </c:strRef>
          </c:cat>
          <c:val>
            <c:numRef>
              <c:f>Sheet1!$B$3:$G$3</c:f>
              <c:numCache>
                <c:formatCode>0.0</c:formatCode>
                <c:ptCount val="6"/>
                <c:pt idx="0">
                  <c:v>56.129414936914827</c:v>
                </c:pt>
                <c:pt idx="1">
                  <c:v>58.498168498168347</c:v>
                </c:pt>
                <c:pt idx="2">
                  <c:v>54.710683760683729</c:v>
                </c:pt>
                <c:pt idx="3">
                  <c:v>55.161453879046974</c:v>
                </c:pt>
                <c:pt idx="4">
                  <c:v>54.902629969418953</c:v>
                </c:pt>
                <c:pt idx="5">
                  <c:v>57.388228080931903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F4F9-4B49-86F1-06FE759D348F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F4F9-4B49-86F1-06FE759D348F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F4F9-4B49-86F1-06FE759D348F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F4F9-4B49-86F1-06FE759D348F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F4F9-4B49-86F1-06FE759D348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● 학생활동 지원 만족도</c:v>
                </c:pt>
                <c:pt idx="1">
                  <c:v>교내행사/학생참여프로그램 다양</c:v>
                </c:pt>
                <c:pt idx="2">
                  <c:v>학생회 및 동아리 활동 지원</c:v>
                </c:pt>
                <c:pt idx="3">
                  <c:v>전공이외에 교양프로그램/강연 다양</c:v>
                </c:pt>
                <c:pt idx="4">
                  <c:v>학습 지원 다양</c:v>
                </c:pt>
                <c:pt idx="5">
                  <c:v>학생활동 지원 노력</c:v>
                </c:pt>
              </c:strCache>
            </c:strRef>
          </c:cat>
          <c:val>
            <c:numRef>
              <c:f>Sheet1!$B$4:$G$4</c:f>
              <c:numCache>
                <c:formatCode>0.0</c:formatCode>
                <c:ptCount val="6"/>
                <c:pt idx="0">
                  <c:v>58.519288519502972</c:v>
                </c:pt>
                <c:pt idx="1">
                  <c:v>58.928158928378316</c:v>
                </c:pt>
                <c:pt idx="2">
                  <c:v>57.276507276687397</c:v>
                </c:pt>
                <c:pt idx="3">
                  <c:v>59.368494101568253</c:v>
                </c:pt>
                <c:pt idx="4">
                  <c:v>58.148148148312472</c:v>
                </c:pt>
                <c:pt idx="5">
                  <c:v>58.90204271149716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F4F9-4B49-86F1-06FE759D348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-2139319456"/>
        <c:axId val="-2139325336"/>
      </c:barChart>
      <c:catAx>
        <c:axId val="-2139319456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39325336"/>
        <c:crosses val="autoZero"/>
        <c:auto val="1"/>
        <c:lblAlgn val="ctr"/>
        <c:lblOffset val="100"/>
        <c:noMultiLvlLbl val="0"/>
      </c:catAx>
      <c:valAx>
        <c:axId val="-2139325336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39319456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746B-45A1-8028-FBECC9A59B33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비용 만족도</c:v>
                </c:pt>
                <c:pt idx="1">
                  <c:v>비용 적정 수준</c:v>
                </c:pt>
                <c:pt idx="2">
                  <c:v>비용 효율적 사용</c:v>
                </c:pt>
                <c:pt idx="3">
                  <c:v>비용 학교발전을 위해 사용</c:v>
                </c:pt>
                <c:pt idx="4">
                  <c:v>비용 사용내역 공개</c:v>
                </c:pt>
              </c:strCache>
            </c:strRef>
          </c:cat>
          <c:val>
            <c:numRef>
              <c:f>Sheet1!$B$2:$F$2</c:f>
              <c:numCache>
                <c:formatCode>0.0</c:formatCode>
                <c:ptCount val="5"/>
                <c:pt idx="0">
                  <c:v>46.339756746031703</c:v>
                </c:pt>
                <c:pt idx="1">
                  <c:v>46.553286122448931</c:v>
                </c:pt>
                <c:pt idx="2">
                  <c:v>46.054419591836648</c:v>
                </c:pt>
                <c:pt idx="3">
                  <c:v>47.165531020408132</c:v>
                </c:pt>
                <c:pt idx="4">
                  <c:v>45.549500817438677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46B-45A1-8028-FBECC9A59B33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746B-45A1-8028-FBECC9A59B33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746B-45A1-8028-FBECC9A59B33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746B-45A1-8028-FBECC9A59B33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746B-45A1-8028-FBECC9A59B33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746B-45A1-8028-FBECC9A59B33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746B-45A1-8028-FBECC9A59B33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비용 만족도</c:v>
                </c:pt>
                <c:pt idx="1">
                  <c:v>비용 적정 수준</c:v>
                </c:pt>
                <c:pt idx="2">
                  <c:v>비용 효율적 사용</c:v>
                </c:pt>
                <c:pt idx="3">
                  <c:v>비용 학교발전을 위해 사용</c:v>
                </c:pt>
                <c:pt idx="4">
                  <c:v>비용 사용내역 공개</c:v>
                </c:pt>
              </c:strCache>
            </c:strRef>
          </c:cat>
          <c:val>
            <c:numRef>
              <c:f>Sheet1!$B$3:$F$3</c:f>
              <c:numCache>
                <c:formatCode>0.0</c:formatCode>
                <c:ptCount val="5"/>
                <c:pt idx="0">
                  <c:v>51.186752136752126</c:v>
                </c:pt>
                <c:pt idx="1">
                  <c:v>50.222893772893791</c:v>
                </c:pt>
                <c:pt idx="2">
                  <c:v>50.884310134310169</c:v>
                </c:pt>
                <c:pt idx="3">
                  <c:v>52.156288156288184</c:v>
                </c:pt>
                <c:pt idx="4">
                  <c:v>51.48351648351656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746B-45A1-8028-FBECC9A59B33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746B-45A1-8028-FBECC9A59B33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746B-45A1-8028-FBECC9A59B33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746B-45A1-8028-FBECC9A59B33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746B-45A1-8028-FBECC9A59B33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비용 만족도</c:v>
                </c:pt>
                <c:pt idx="1">
                  <c:v>비용 적정 수준</c:v>
                </c:pt>
                <c:pt idx="2">
                  <c:v>비용 효율적 사용</c:v>
                </c:pt>
                <c:pt idx="3">
                  <c:v>비용 학교발전을 위해 사용</c:v>
                </c:pt>
                <c:pt idx="4">
                  <c:v>비용 사용내역 공개</c:v>
                </c:pt>
              </c:strCache>
            </c:strRef>
          </c:cat>
          <c:val>
            <c:numRef>
              <c:f>Sheet1!$B$4:$F$4</c:f>
              <c:numCache>
                <c:formatCode>0.0</c:formatCode>
                <c:ptCount val="5"/>
                <c:pt idx="0">
                  <c:v>54.702408433508175</c:v>
                </c:pt>
                <c:pt idx="1">
                  <c:v>54.747054747096307</c:v>
                </c:pt>
                <c:pt idx="2">
                  <c:v>54.536011080484691</c:v>
                </c:pt>
                <c:pt idx="3">
                  <c:v>55.193905817347535</c:v>
                </c:pt>
                <c:pt idx="4">
                  <c:v>54.340277777985989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746B-45A1-8028-FBECC9A59B3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-2139332784"/>
        <c:axId val="-2139304560"/>
      </c:barChart>
      <c:catAx>
        <c:axId val="-2139332784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39304560"/>
        <c:crosses val="autoZero"/>
        <c:auto val="1"/>
        <c:lblAlgn val="ctr"/>
        <c:lblOffset val="100"/>
        <c:noMultiLvlLbl val="0"/>
      </c:catAx>
      <c:valAx>
        <c:axId val="-2139304560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39332784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1BDE-4D27-A058-8351BB3A3282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● 행정서비스 만족도</c:v>
                </c:pt>
                <c:pt idx="1">
                  <c:v>행정서비스 처리 신속</c:v>
                </c:pt>
                <c:pt idx="2">
                  <c:v>행정서비스 정확</c:v>
                </c:pt>
                <c:pt idx="3">
                  <c:v>행정업무 직원 학생 입장에서 설명</c:v>
                </c:pt>
                <c:pt idx="4">
                  <c:v>직원 친절한 업무처리</c:v>
                </c:pt>
                <c:pt idx="5">
                  <c:v>학사제도 다양</c:v>
                </c:pt>
              </c:strCache>
            </c:strRef>
          </c:cat>
          <c:val>
            <c:numRef>
              <c:f>Sheet1!$B$2:$G$2</c:f>
              <c:numCache>
                <c:formatCode>0.0</c:formatCode>
                <c:ptCount val="6"/>
                <c:pt idx="0">
                  <c:v>57.655329687074811</c:v>
                </c:pt>
                <c:pt idx="1">
                  <c:v>56.689343265306121</c:v>
                </c:pt>
                <c:pt idx="2">
                  <c:v>58.163265850340125</c:v>
                </c:pt>
                <c:pt idx="3">
                  <c:v>56.485261768707488</c:v>
                </c:pt>
                <c:pt idx="4">
                  <c:v>58.752835646258561</c:v>
                </c:pt>
                <c:pt idx="5">
                  <c:v>58.185941904761897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1BDE-4D27-A058-8351BB3A3282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1BDE-4D27-A058-8351BB3A3282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1BDE-4D27-A058-8351BB3A3282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1BDE-4D27-A058-8351BB3A3282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1BDE-4D27-A058-8351BB3A3282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1BDE-4D27-A058-8351BB3A3282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1BDE-4D27-A058-8351BB3A3282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● 행정서비스 만족도</c:v>
                </c:pt>
                <c:pt idx="1">
                  <c:v>행정서비스 처리 신속</c:v>
                </c:pt>
                <c:pt idx="2">
                  <c:v>행정서비스 정확</c:v>
                </c:pt>
                <c:pt idx="3">
                  <c:v>행정업무 직원 학생 입장에서 설명</c:v>
                </c:pt>
                <c:pt idx="4">
                  <c:v>직원 친절한 업무처리</c:v>
                </c:pt>
                <c:pt idx="5">
                  <c:v>학사제도 다양</c:v>
                </c:pt>
              </c:strCache>
            </c:strRef>
          </c:cat>
          <c:val>
            <c:numRef>
              <c:f>Sheet1!$B$3:$G$3</c:f>
              <c:numCache>
                <c:formatCode>0.0</c:formatCode>
                <c:ptCount val="6"/>
                <c:pt idx="0">
                  <c:v>58.06508236729703</c:v>
                </c:pt>
                <c:pt idx="1">
                  <c:v>57.133028083028044</c:v>
                </c:pt>
                <c:pt idx="2">
                  <c:v>58.155948749237261</c:v>
                </c:pt>
                <c:pt idx="3">
                  <c:v>57.321964612568586</c:v>
                </c:pt>
                <c:pt idx="4">
                  <c:v>58.919035997559398</c:v>
                </c:pt>
                <c:pt idx="5">
                  <c:v>58.797800855222881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1BDE-4D27-A058-8351BB3A3282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1BDE-4D27-A058-8351BB3A3282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1BDE-4D27-A058-8351BB3A3282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1BDE-4D27-A058-8351BB3A3282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1BDE-4D27-A058-8351BB3A3282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● 행정서비스 만족도</c:v>
                </c:pt>
                <c:pt idx="1">
                  <c:v>행정서비스 처리 신속</c:v>
                </c:pt>
                <c:pt idx="2">
                  <c:v>행정서비스 정확</c:v>
                </c:pt>
                <c:pt idx="3">
                  <c:v>행정업무 직원 학생 입장에서 설명</c:v>
                </c:pt>
                <c:pt idx="4">
                  <c:v>직원 친절한 업무처리</c:v>
                </c:pt>
                <c:pt idx="5">
                  <c:v>학사제도 다양</c:v>
                </c:pt>
              </c:strCache>
            </c:strRef>
          </c:cat>
          <c:val>
            <c:numRef>
              <c:f>Sheet1!$B$4:$G$4</c:f>
              <c:numCache>
                <c:formatCode>0.0</c:formatCode>
                <c:ptCount val="6"/>
                <c:pt idx="0">
                  <c:v>59.382651882829144</c:v>
                </c:pt>
                <c:pt idx="1">
                  <c:v>58.408408408579305</c:v>
                </c:pt>
                <c:pt idx="2">
                  <c:v>59.229701596238748</c:v>
                </c:pt>
                <c:pt idx="3">
                  <c:v>58.986814712234413</c:v>
                </c:pt>
                <c:pt idx="4">
                  <c:v>60.490400185239452</c:v>
                </c:pt>
                <c:pt idx="5">
                  <c:v>59.771309771489939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1BDE-4D27-A058-8351BB3A328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-2123630248"/>
        <c:axId val="-2123646712"/>
      </c:barChart>
      <c:catAx>
        <c:axId val="-2123630248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23646712"/>
        <c:crosses val="autoZero"/>
        <c:auto val="1"/>
        <c:lblAlgn val="ctr"/>
        <c:lblOffset val="100"/>
        <c:noMultiLvlLbl val="0"/>
      </c:catAx>
      <c:valAx>
        <c:axId val="-2123646712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23630248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8C1A-4B3C-A3F6-37F5B682ADEC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취업 지원 프로그램 만족도</c:v>
                </c:pt>
                <c:pt idx="1">
                  <c:v>취업 지원 다양한 프로그램 개설</c:v>
                </c:pt>
                <c:pt idx="2">
                  <c:v>취업 프로그램 취업에 도움</c:v>
                </c:pt>
                <c:pt idx="3">
                  <c:v>취업 직무 특강 교육 다양</c:v>
                </c:pt>
                <c:pt idx="4">
                  <c:v>취업 프로그램 운영 효율적</c:v>
                </c:pt>
              </c:strCache>
            </c:strRef>
          </c:cat>
          <c:val>
            <c:numRef>
              <c:f>Sheet1!$B$2:$F$2</c:f>
              <c:numCache>
                <c:formatCode>0.0</c:formatCode>
                <c:ptCount val="5"/>
                <c:pt idx="0">
                  <c:v>57.581340248118849</c:v>
                </c:pt>
                <c:pt idx="1">
                  <c:v>58.645576571079786</c:v>
                </c:pt>
                <c:pt idx="2">
                  <c:v>57.03671350030536</c:v>
                </c:pt>
                <c:pt idx="3">
                  <c:v>57.213814180929035</c:v>
                </c:pt>
                <c:pt idx="4">
                  <c:v>57.421651376146741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C1A-4B3C-A3F6-37F5B682ADEC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8C1A-4B3C-A3F6-37F5B682ADEC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8C1A-4B3C-A3F6-37F5B682ADEC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8C1A-4B3C-A3F6-37F5B682ADEC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8C1A-4B3C-A3F6-37F5B682ADEC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8C1A-4B3C-A3F6-37F5B682ADEC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8C1A-4B3C-A3F6-37F5B682ADEC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취업 지원 프로그램 만족도</c:v>
                </c:pt>
                <c:pt idx="1">
                  <c:v>취업 지원 다양한 프로그램 개설</c:v>
                </c:pt>
                <c:pt idx="2">
                  <c:v>취업 프로그램 취업에 도움</c:v>
                </c:pt>
                <c:pt idx="3">
                  <c:v>취업 직무 특강 교육 다양</c:v>
                </c:pt>
                <c:pt idx="4">
                  <c:v>취업 프로그램 운영 효율적</c:v>
                </c:pt>
              </c:strCache>
            </c:strRef>
          </c:cat>
          <c:val>
            <c:numRef>
              <c:f>Sheet1!$B$3:$F$3</c:f>
              <c:numCache>
                <c:formatCode>0.0</c:formatCode>
                <c:ptCount val="5"/>
                <c:pt idx="0">
                  <c:v>58.050656343283585</c:v>
                </c:pt>
                <c:pt idx="1">
                  <c:v>59.543194436906418</c:v>
                </c:pt>
                <c:pt idx="2">
                  <c:v>57.620986295793735</c:v>
                </c:pt>
                <c:pt idx="3">
                  <c:v>57.349614925373096</c:v>
                </c:pt>
                <c:pt idx="4">
                  <c:v>57.676631521739154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8C1A-4B3C-A3F6-37F5B682ADEC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8C1A-4B3C-A3F6-37F5B682ADEC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8C1A-4B3C-A3F6-37F5B682ADEC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8C1A-4B3C-A3F6-37F5B682ADEC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8C1A-4B3C-A3F6-37F5B682ADEC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취업 지원 프로그램 만족도</c:v>
                </c:pt>
                <c:pt idx="1">
                  <c:v>취업 지원 다양한 프로그램 개설</c:v>
                </c:pt>
                <c:pt idx="2">
                  <c:v>취업 프로그램 취업에 도움</c:v>
                </c:pt>
                <c:pt idx="3">
                  <c:v>취업 직무 특강 교육 다양</c:v>
                </c:pt>
                <c:pt idx="4">
                  <c:v>취업 프로그램 운영 효율적</c:v>
                </c:pt>
              </c:strCache>
            </c:strRef>
          </c:cat>
          <c:val>
            <c:numRef>
              <c:f>Sheet1!$B$4:$F$4</c:f>
              <c:numCache>
                <c:formatCode>0.0</c:formatCode>
                <c:ptCount val="5"/>
                <c:pt idx="0">
                  <c:v>58.525332416471834</c:v>
                </c:pt>
                <c:pt idx="1">
                  <c:v>59.743237047372759</c:v>
                </c:pt>
                <c:pt idx="2">
                  <c:v>57.794589637902284</c:v>
                </c:pt>
                <c:pt idx="3">
                  <c:v>58.379183860756527</c:v>
                </c:pt>
                <c:pt idx="4">
                  <c:v>58.184319119855488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8C1A-4B3C-A3F6-37F5B682ADE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-2123620056"/>
        <c:axId val="-2123618096"/>
      </c:barChart>
      <c:catAx>
        <c:axId val="-2123620056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23618096"/>
        <c:crosses val="autoZero"/>
        <c:auto val="1"/>
        <c:lblAlgn val="ctr"/>
        <c:lblOffset val="100"/>
        <c:noMultiLvlLbl val="0"/>
      </c:catAx>
      <c:valAx>
        <c:axId val="-2123618096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23620056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CE8F-4F5C-AE31-9A29A5EA502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산학협력 만족도</c:v>
                </c:pt>
                <c:pt idx="1">
                  <c:v>산업체 현장학습 기회</c:v>
                </c:pt>
                <c:pt idx="2">
                  <c:v>산업체 현장학습 학과별 특성 고려</c:v>
                </c:pt>
                <c:pt idx="3">
                  <c:v>산업체 현장실습 취업에 도움</c:v>
                </c:pt>
                <c:pt idx="4">
                  <c:v>산업체 인턴십 정보 획득 용이</c:v>
                </c:pt>
              </c:strCache>
            </c:strRef>
          </c:cat>
          <c:val>
            <c:numRef>
              <c:f>Sheet1!$B$2:$F$2</c:f>
              <c:numCache>
                <c:formatCode>0.0</c:formatCode>
                <c:ptCount val="5"/>
                <c:pt idx="0">
                  <c:v>56.218905766621432</c:v>
                </c:pt>
                <c:pt idx="1">
                  <c:v>54.070555223880554</c:v>
                </c:pt>
                <c:pt idx="2">
                  <c:v>57.349617096336523</c:v>
                </c:pt>
                <c:pt idx="3">
                  <c:v>57.688828629579319</c:v>
                </c:pt>
                <c:pt idx="4">
                  <c:v>55.766622116689277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E8F-4F5C-AE31-9A29A5EA5020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CE8F-4F5C-AE31-9A29A5EA502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CE8F-4F5C-AE31-9A29A5EA5020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CE8F-4F5C-AE31-9A29A5EA5020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CE8F-4F5C-AE31-9A29A5EA5020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CE8F-4F5C-AE31-9A29A5EA5020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CE8F-4F5C-AE31-9A29A5EA502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산학협력 만족도</c:v>
                </c:pt>
                <c:pt idx="1">
                  <c:v>산업체 현장학습 기회</c:v>
                </c:pt>
                <c:pt idx="2">
                  <c:v>산업체 현장학습 학과별 특성 고려</c:v>
                </c:pt>
                <c:pt idx="3">
                  <c:v>산업체 현장실습 취업에 도움</c:v>
                </c:pt>
                <c:pt idx="4">
                  <c:v>산업체 인턴십 정보 획득 용이</c:v>
                </c:pt>
              </c:strCache>
            </c:strRef>
          </c:cat>
          <c:val>
            <c:numRef>
              <c:f>Sheet1!$B$3:$F$3</c:f>
              <c:numCache>
                <c:formatCode>0.0</c:formatCode>
                <c:ptCount val="5"/>
                <c:pt idx="0">
                  <c:v>57.586444986780613</c:v>
                </c:pt>
                <c:pt idx="1">
                  <c:v>55.227699816961433</c:v>
                </c:pt>
                <c:pt idx="2">
                  <c:v>58.288041488712565</c:v>
                </c:pt>
                <c:pt idx="3">
                  <c:v>59.596092796092712</c:v>
                </c:pt>
                <c:pt idx="4">
                  <c:v>57.258827122785583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CE8F-4F5C-AE31-9A29A5EA5020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CE8F-4F5C-AE31-9A29A5EA5020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CE8F-4F5C-AE31-9A29A5EA5020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CE8F-4F5C-AE31-9A29A5EA5020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CE8F-4F5C-AE31-9A29A5EA502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산학협력 만족도</c:v>
                </c:pt>
                <c:pt idx="1">
                  <c:v>산업체 현장학습 기회</c:v>
                </c:pt>
                <c:pt idx="2">
                  <c:v>산업체 현장학습 학과별 특성 고려</c:v>
                </c:pt>
                <c:pt idx="3">
                  <c:v>산업체 현장실습 취업에 도움</c:v>
                </c:pt>
                <c:pt idx="4">
                  <c:v>산업체 인턴십 정보 획득 용이</c:v>
                </c:pt>
              </c:strCache>
            </c:strRef>
          </c:cat>
          <c:val>
            <c:numRef>
              <c:f>Sheet1!$B$4:$F$4</c:f>
              <c:numCache>
                <c:formatCode>####.0</c:formatCode>
                <c:ptCount val="5"/>
                <c:pt idx="0">
                  <c:v>59.230901583090215</c:v>
                </c:pt>
                <c:pt idx="1">
                  <c:v>58.189951823936639</c:v>
                </c:pt>
                <c:pt idx="2">
                  <c:v>59.532002753172705</c:v>
                </c:pt>
                <c:pt idx="3">
                  <c:v>60.162881394975869</c:v>
                </c:pt>
                <c:pt idx="4">
                  <c:v>59.038770360275208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CE8F-4F5C-AE31-9A29A5EA502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-2123642400"/>
        <c:axId val="-2123624760"/>
      </c:barChart>
      <c:catAx>
        <c:axId val="-2123642400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23624760"/>
        <c:crosses val="autoZero"/>
        <c:auto val="1"/>
        <c:lblAlgn val="ctr"/>
        <c:lblOffset val="100"/>
        <c:noMultiLvlLbl val="0"/>
      </c:catAx>
      <c:valAx>
        <c:axId val="-2123624760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23642400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D530-4253-BD15-F37287DC363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국제화 역량 만족도</c:v>
                </c:pt>
                <c:pt idx="1">
                  <c:v>외국어 교육/강좌 프로그램 다양</c:v>
                </c:pt>
                <c:pt idx="2">
                  <c:v>외국어 교육 어학능력 향상에 도움</c:v>
                </c:pt>
                <c:pt idx="3">
                  <c:v>어학연수 프로그램 다양</c:v>
                </c:pt>
                <c:pt idx="4">
                  <c:v>외국어 교육 정보 획득 용이</c:v>
                </c:pt>
              </c:strCache>
            </c:strRef>
          </c:cat>
          <c:val>
            <c:numRef>
              <c:f>Sheet1!$B$2:$F$2</c:f>
              <c:numCache>
                <c:formatCode>0.0</c:formatCode>
                <c:ptCount val="5"/>
                <c:pt idx="0">
                  <c:v>47.327753301673411</c:v>
                </c:pt>
                <c:pt idx="1">
                  <c:v>49.954769199457182</c:v>
                </c:pt>
                <c:pt idx="2">
                  <c:v>49.479871234735342</c:v>
                </c:pt>
                <c:pt idx="3">
                  <c:v>44.504747218453161</c:v>
                </c:pt>
                <c:pt idx="4">
                  <c:v>45.40307853260866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530-4253-BD15-F37287DC3636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D530-4253-BD15-F37287DC3636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D530-4253-BD15-F37287DC3636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D530-4253-BD15-F37287DC3636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D530-4253-BD15-F37287DC3636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D530-4253-BD15-F37287DC3636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D530-4253-BD15-F37287DC363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국제화 역량 만족도</c:v>
                </c:pt>
                <c:pt idx="1">
                  <c:v>외국어 교육/강좌 프로그램 다양</c:v>
                </c:pt>
                <c:pt idx="2">
                  <c:v>외국어 교육 어학능력 향상에 도움</c:v>
                </c:pt>
                <c:pt idx="3">
                  <c:v>어학연수 프로그램 다양</c:v>
                </c:pt>
                <c:pt idx="4">
                  <c:v>외국어 교육 정보 획득 용이</c:v>
                </c:pt>
              </c:strCache>
            </c:strRef>
          </c:cat>
          <c:val>
            <c:numRef>
              <c:f>Sheet1!$B$3:$F$3</c:f>
              <c:numCache>
                <c:formatCode>0.0</c:formatCode>
                <c:ptCount val="5"/>
                <c:pt idx="0">
                  <c:v>50.312064752596271</c:v>
                </c:pt>
                <c:pt idx="1">
                  <c:v>51.485155772755135</c:v>
                </c:pt>
                <c:pt idx="2">
                  <c:v>51.538409785932785</c:v>
                </c:pt>
                <c:pt idx="3">
                  <c:v>48.795716034271727</c:v>
                </c:pt>
                <c:pt idx="4">
                  <c:v>49.43782129742965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D530-4253-BD15-F37287DC3636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D530-4253-BD15-F37287DC3636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D530-4253-BD15-F37287DC3636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D530-4253-BD15-F37287DC3636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D530-4253-BD15-F37287DC363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국제화 역량 만족도</c:v>
                </c:pt>
                <c:pt idx="1">
                  <c:v>외국어 교육/강좌 프로그램 다양</c:v>
                </c:pt>
                <c:pt idx="2">
                  <c:v>외국어 교육 어학능력 향상에 도움</c:v>
                </c:pt>
                <c:pt idx="3">
                  <c:v>어학연수 프로그램 다양</c:v>
                </c:pt>
                <c:pt idx="4">
                  <c:v>외국어 교육 정보 획득 용이</c:v>
                </c:pt>
              </c:strCache>
            </c:strRef>
          </c:cat>
          <c:val>
            <c:numRef>
              <c:f>Sheet1!$B$4:$F$4</c:f>
              <c:numCache>
                <c:formatCode>####.0</c:formatCode>
                <c:ptCount val="5"/>
                <c:pt idx="0">
                  <c:v>53.125956535043656</c:v>
                </c:pt>
                <c:pt idx="1">
                  <c:v>53.6730945821487</c:v>
                </c:pt>
                <c:pt idx="2">
                  <c:v>53.137931034579303</c:v>
                </c:pt>
                <c:pt idx="3">
                  <c:v>53.572249023673344</c:v>
                </c:pt>
                <c:pt idx="4">
                  <c:v>52.113484952818744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D530-4253-BD15-F37287DC363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-2139339056"/>
        <c:axId val="-2139326904"/>
      </c:barChart>
      <c:catAx>
        <c:axId val="-2139339056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39326904"/>
        <c:crosses val="autoZero"/>
        <c:auto val="1"/>
        <c:lblAlgn val="ctr"/>
        <c:lblOffset val="100"/>
        <c:noMultiLvlLbl val="0"/>
      </c:catAx>
      <c:valAx>
        <c:axId val="-2139326904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39339056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438A-4FC4-BF03-DEC1D190FB6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장학지원 만족도</c:v>
                </c:pt>
                <c:pt idx="1">
                  <c:v>다양한 장학금 지원 프로그램</c:v>
                </c:pt>
                <c:pt idx="2">
                  <c:v>장학금 금액 적정</c:v>
                </c:pt>
                <c:pt idx="3">
                  <c:v>장학생 선정 기준 적정</c:v>
                </c:pt>
                <c:pt idx="4">
                  <c:v>장학생 선정 절차 공정</c:v>
                </c:pt>
              </c:strCache>
            </c:strRef>
          </c:cat>
          <c:val>
            <c:numRef>
              <c:f>Sheet1!$B$2:$F$2</c:f>
              <c:numCache>
                <c:formatCode>0.0</c:formatCode>
                <c:ptCount val="5"/>
                <c:pt idx="0">
                  <c:v>60.336574886928993</c:v>
                </c:pt>
                <c:pt idx="1">
                  <c:v>62.121212483039315</c:v>
                </c:pt>
                <c:pt idx="2">
                  <c:v>59.000452374491168</c:v>
                </c:pt>
                <c:pt idx="3">
                  <c:v>58.276797286295761</c:v>
                </c:pt>
                <c:pt idx="4">
                  <c:v>61.979167527173935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38A-4FC4-BF03-DEC1D190FB66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438A-4FC4-BF03-DEC1D190FB66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438A-4FC4-BF03-DEC1D190FB66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438A-4FC4-BF03-DEC1D190FB66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438A-4FC4-BF03-DEC1D190FB66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438A-4FC4-BF03-DEC1D190FB66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438A-4FC4-BF03-DEC1D190FB6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장학지원 만족도</c:v>
                </c:pt>
                <c:pt idx="1">
                  <c:v>다양한 장학금 지원 프로그램</c:v>
                </c:pt>
                <c:pt idx="2">
                  <c:v>장학금 금액 적정</c:v>
                </c:pt>
                <c:pt idx="3">
                  <c:v>장학생 선정 기준 적정</c:v>
                </c:pt>
                <c:pt idx="4">
                  <c:v>장학생 선정 절차 공정</c:v>
                </c:pt>
              </c:strCache>
            </c:strRef>
          </c:cat>
          <c:val>
            <c:numRef>
              <c:f>Sheet1!$B$3:$F$3</c:f>
              <c:numCache>
                <c:formatCode>0.0</c:formatCode>
                <c:ptCount val="5"/>
                <c:pt idx="0">
                  <c:v>58.775609756097587</c:v>
                </c:pt>
                <c:pt idx="1">
                  <c:v>58.811524390243839</c:v>
                </c:pt>
                <c:pt idx="2">
                  <c:v>58.333597560975548</c:v>
                </c:pt>
                <c:pt idx="3">
                  <c:v>57.987804878048756</c:v>
                </c:pt>
                <c:pt idx="4">
                  <c:v>59.969512195121908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438A-4FC4-BF03-DEC1D190FB66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438A-4FC4-BF03-DEC1D190FB66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438A-4FC4-BF03-DEC1D190FB66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438A-4FC4-BF03-DEC1D190FB66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438A-4FC4-BF03-DEC1D190FB6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장학지원 만족도</c:v>
                </c:pt>
                <c:pt idx="1">
                  <c:v>다양한 장학금 지원 프로그램</c:v>
                </c:pt>
                <c:pt idx="2">
                  <c:v>장학금 금액 적정</c:v>
                </c:pt>
                <c:pt idx="3">
                  <c:v>장학생 선정 기준 적정</c:v>
                </c:pt>
                <c:pt idx="4">
                  <c:v>장학생 선정 절차 공정</c:v>
                </c:pt>
              </c:strCache>
            </c:strRef>
          </c:cat>
          <c:val>
            <c:numRef>
              <c:f>Sheet1!$B$4:$F$4</c:f>
              <c:numCache>
                <c:formatCode>0.0</c:formatCode>
                <c:ptCount val="5"/>
                <c:pt idx="0">
                  <c:v>61.70621274646669</c:v>
                </c:pt>
                <c:pt idx="1">
                  <c:v>62.322329206836294</c:v>
                </c:pt>
                <c:pt idx="2">
                  <c:v>61.623108665729021</c:v>
                </c:pt>
                <c:pt idx="3">
                  <c:v>60.969738652022002</c:v>
                </c:pt>
                <c:pt idx="4">
                  <c:v>61.909674461279224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438A-4FC4-BF03-DEC1D190FB6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-2139305344"/>
        <c:axId val="-2139333568"/>
      </c:barChart>
      <c:catAx>
        <c:axId val="-2139305344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39333568"/>
        <c:crosses val="autoZero"/>
        <c:auto val="1"/>
        <c:lblAlgn val="ctr"/>
        <c:lblOffset val="100"/>
        <c:noMultiLvlLbl val="0"/>
      </c:catAx>
      <c:valAx>
        <c:axId val="-2139333568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39305344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6627-4ACF-BEAA-FFED023F1243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● 전반적 이미지 만족도</c:v>
                </c:pt>
                <c:pt idx="1">
                  <c:v>자부심</c:v>
                </c:pt>
                <c:pt idx="2">
                  <c:v>타 전문대학 대비 경쟁력</c:v>
                </c:pt>
                <c:pt idx="3">
                  <c:v>향후 발전가능성</c:v>
                </c:pt>
                <c:pt idx="4">
                  <c:v>우수한 인재 양성</c:v>
                </c:pt>
                <c:pt idx="5">
                  <c:v>진로/취업에 도움을 준다</c:v>
                </c:pt>
              </c:strCache>
            </c:strRef>
          </c:cat>
          <c:val>
            <c:numRef>
              <c:f>Sheet1!$B$2:$G$2</c:f>
              <c:numCache>
                <c:formatCode>0.0</c:formatCode>
                <c:ptCount val="6"/>
                <c:pt idx="0">
                  <c:v>51.802537975543572</c:v>
                </c:pt>
                <c:pt idx="1">
                  <c:v>46.875000815217419</c:v>
                </c:pt>
                <c:pt idx="2">
                  <c:v>49.456521874999986</c:v>
                </c:pt>
                <c:pt idx="3">
                  <c:v>55.267940735694879</c:v>
                </c:pt>
                <c:pt idx="4">
                  <c:v>52.649460054347948</c:v>
                </c:pt>
                <c:pt idx="5">
                  <c:v>54.829933741496653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627-4ACF-BEAA-FFED023F1243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6627-4ACF-BEAA-FFED023F1243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6627-4ACF-BEAA-FFED023F1243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6627-4ACF-BEAA-FFED023F1243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6627-4ACF-BEAA-FFED023F1243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6627-4ACF-BEAA-FFED023F1243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6627-4ACF-BEAA-FFED023F1243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● 전반적 이미지 만족도</c:v>
                </c:pt>
                <c:pt idx="1">
                  <c:v>자부심</c:v>
                </c:pt>
                <c:pt idx="2">
                  <c:v>타 전문대학 대비 경쟁력</c:v>
                </c:pt>
                <c:pt idx="3">
                  <c:v>향후 발전가능성</c:v>
                </c:pt>
                <c:pt idx="4">
                  <c:v>우수한 인재 양성</c:v>
                </c:pt>
                <c:pt idx="5">
                  <c:v>진로/취업에 도움을 준다</c:v>
                </c:pt>
              </c:strCache>
            </c:strRef>
          </c:cat>
          <c:val>
            <c:numRef>
              <c:f>Sheet1!$B$3:$G$3</c:f>
              <c:numCache>
                <c:formatCode>0.0</c:formatCode>
                <c:ptCount val="6"/>
                <c:pt idx="0">
                  <c:v>53.489719169719166</c:v>
                </c:pt>
                <c:pt idx="1">
                  <c:v>49.470512820512802</c:v>
                </c:pt>
                <c:pt idx="2">
                  <c:v>52.146459096459139</c:v>
                </c:pt>
                <c:pt idx="3">
                  <c:v>56.298901098901069</c:v>
                </c:pt>
                <c:pt idx="4">
                  <c:v>53.876068376068417</c:v>
                </c:pt>
                <c:pt idx="5">
                  <c:v>55.656654456654486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6627-4ACF-BEAA-FFED023F1243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6627-4ACF-BEAA-FFED023F1243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6627-4ACF-BEAA-FFED023F1243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6627-4ACF-BEAA-FFED023F1243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6627-4ACF-BEAA-FFED023F1243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● 전반적 이미지 만족도</c:v>
                </c:pt>
                <c:pt idx="1">
                  <c:v>자부심</c:v>
                </c:pt>
                <c:pt idx="2">
                  <c:v>타 전문대학 대비 경쟁력</c:v>
                </c:pt>
                <c:pt idx="3">
                  <c:v>향후 발전가능성</c:v>
                </c:pt>
                <c:pt idx="4">
                  <c:v>우수한 인재 양성</c:v>
                </c:pt>
                <c:pt idx="5">
                  <c:v>진로/취업에 도움을 준다</c:v>
                </c:pt>
              </c:strCache>
            </c:strRef>
          </c:cat>
          <c:val>
            <c:numRef>
              <c:f>Sheet1!$B$4:$G$4</c:f>
              <c:numCache>
                <c:formatCode>0.0</c:formatCode>
                <c:ptCount val="6"/>
                <c:pt idx="0">
                  <c:v>54.63663457136547</c:v>
                </c:pt>
                <c:pt idx="1">
                  <c:v>52.602017423266759</c:v>
                </c:pt>
                <c:pt idx="2">
                  <c:v>53.95732966283542</c:v>
                </c:pt>
                <c:pt idx="3">
                  <c:v>55.995864920820132</c:v>
                </c:pt>
                <c:pt idx="4">
                  <c:v>54.668501950020627</c:v>
                </c:pt>
                <c:pt idx="5">
                  <c:v>55.957300275578447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6627-4ACF-BEAA-FFED023F124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-2139337096"/>
        <c:axId val="-2139322200"/>
      </c:barChart>
      <c:catAx>
        <c:axId val="-2139337096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39322200"/>
        <c:crosses val="autoZero"/>
        <c:auto val="1"/>
        <c:lblAlgn val="ctr"/>
        <c:lblOffset val="100"/>
        <c:noMultiLvlLbl val="0"/>
      </c:catAx>
      <c:valAx>
        <c:axId val="-2139322200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39337096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5275390390785637"/>
          <c:y val="3.8008157597847793E-2"/>
          <c:w val="0.39492316489276807"/>
          <c:h val="0.94386947843445568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DBE0F0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Sheet1!$B$2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E62-42EA-9429-D3989AF58BBF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E8F0E9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Sheet1!$B$3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E62-42EA-9429-D3989AF58BBF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rgbClr val="D6ECEE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Sheet1!$B$4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DE62-42EA-9429-D3989AF58BBF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rgbClr val="C5D4F3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Sheet1!$B$5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DE62-42EA-9429-D3989AF58BBF}"/>
            </c:ext>
          </c:extLst>
        </c:ser>
        <c:ser>
          <c:idx val="4"/>
          <c:order val="4"/>
          <c:tx>
            <c:strRef>
              <c:f>Sheet1!$A$6</c:f>
              <c:strCache>
                <c:ptCount val="1"/>
              </c:strCache>
            </c:strRef>
          </c:tx>
          <c:spPr>
            <a:solidFill>
              <a:srgbClr val="AAC2E0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Sheet1!$B$6</c:f>
              <c:numCache>
                <c:formatCode>###0.0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DE62-42EA-9429-D3989AF58BBF}"/>
            </c:ext>
          </c:extLst>
        </c:ser>
        <c:ser>
          <c:idx val="5"/>
          <c:order val="5"/>
          <c:tx>
            <c:strRef>
              <c:f>Sheet1!$A$7</c:f>
              <c:strCache>
                <c:ptCount val="1"/>
              </c:strCache>
            </c:strRef>
          </c:tx>
          <c:spPr>
            <a:solidFill>
              <a:srgbClr val="9ED6DF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Sheet1!$B$7</c:f>
              <c:numCache>
                <c:formatCode>###0.0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DE62-42EA-9429-D3989AF58BBF}"/>
            </c:ext>
          </c:extLst>
        </c:ser>
        <c:ser>
          <c:idx val="6"/>
          <c:order val="6"/>
          <c:tx>
            <c:strRef>
              <c:f>Sheet1!$A$8</c:f>
              <c:strCache>
                <c:ptCount val="1"/>
                <c:pt idx="0">
                  <c:v>23세 이상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Sheet1!$B$8</c:f>
              <c:numCache>
                <c:formatCode>####.0</c:formatCode>
                <c:ptCount val="1"/>
                <c:pt idx="0">
                  <c:v>14.354395604395604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DE62-42EA-9429-D3989AF58BBF}"/>
            </c:ext>
          </c:extLst>
        </c:ser>
        <c:ser>
          <c:idx val="7"/>
          <c:order val="7"/>
          <c:tx>
            <c:strRef>
              <c:f>Sheet1!$A$9</c:f>
              <c:strCache>
                <c:ptCount val="1"/>
                <c:pt idx="0">
                  <c:v>21~22세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DE62-42EA-9429-D3989AF58BB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Sheet1!$B$9</c:f>
              <c:numCache>
                <c:formatCode>####.0</c:formatCode>
                <c:ptCount val="1"/>
                <c:pt idx="0">
                  <c:v>21.703296703296704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DE62-42EA-9429-D3989AF58BBF}"/>
            </c:ext>
          </c:extLst>
        </c:ser>
        <c:ser>
          <c:idx val="8"/>
          <c:order val="8"/>
          <c:tx>
            <c:strRef>
              <c:f>Sheet1!$A$10</c:f>
              <c:strCache>
                <c:ptCount val="1"/>
                <c:pt idx="0">
                  <c:v>20세 이하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557FA1"/>
              </a:solidFill>
              <a:ln w="6350">
                <a:solidFill>
                  <a:schemeClr val="bg1"/>
                </a:solidFill>
              </a:ln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Sheet1!$B$10</c:f>
              <c:numCache>
                <c:formatCode>####.0</c:formatCode>
                <c:ptCount val="1"/>
                <c:pt idx="0">
                  <c:v>63.942307692307686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9-DE62-42EA-9429-D3989AF58BB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021431920"/>
        <c:axId val="1021429960"/>
      </c:barChart>
      <c:catAx>
        <c:axId val="1021431920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021429960"/>
        <c:crosses val="autoZero"/>
        <c:auto val="1"/>
        <c:lblAlgn val="ctr"/>
        <c:lblOffset val="100"/>
        <c:noMultiLvlLbl val="0"/>
      </c:catAx>
      <c:valAx>
        <c:axId val="1021429960"/>
        <c:scaling>
          <c:orientation val="minMax"/>
          <c:max val="1"/>
          <c:min val="0"/>
        </c:scaling>
        <c:delete val="0"/>
        <c:axPos val="l"/>
        <c:numFmt formatCode="0%" sourceLinked="1"/>
        <c:majorTickMark val="none"/>
        <c:minorTickMark val="none"/>
        <c:tickLblPos val="none"/>
        <c:spPr>
          <a:ln>
            <a:noFill/>
          </a:ln>
        </c:spPr>
        <c:crossAx val="1021431920"/>
        <c:crosses val="autoZero"/>
        <c:crossBetween val="between"/>
      </c:valAx>
      <c:spPr>
        <a:noFill/>
        <a:ln w="25400">
          <a:noFill/>
        </a:ln>
      </c:spPr>
    </c:plotArea>
    <c:legend>
      <c:legendPos val="l"/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7"/>
        <c:delete val="1"/>
      </c:legendEntry>
      <c:legendEntry>
        <c:idx val="8"/>
        <c:delete val="1"/>
      </c:legendEntry>
      <c:layout>
        <c:manualLayout>
          <c:xMode val="edge"/>
          <c:yMode val="edge"/>
          <c:x val="0.13000839424277788"/>
          <c:y val="4.9741209038344954E-2"/>
          <c:w val="0.36380304532598617"/>
          <c:h val="0.90051703870130828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F1DE-483E-848F-C22FA3FB3ECA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● 전공 인식 만족도</c:v>
                </c:pt>
                <c:pt idx="1">
                  <c:v>사회에서 필요로 하는 학과</c:v>
                </c:pt>
                <c:pt idx="2">
                  <c:v>취업 도움</c:v>
                </c:pt>
                <c:pt idx="3">
                  <c:v>전문성 향상 도움</c:v>
                </c:pt>
              </c:strCache>
            </c:strRef>
          </c:cat>
          <c:val>
            <c:numRef>
              <c:f>Sheet1!$B$2:$E$2</c:f>
              <c:numCache>
                <c:formatCode>0.0</c:formatCode>
                <c:ptCount val="4"/>
                <c:pt idx="0">
                  <c:v>70.646764721845244</c:v>
                </c:pt>
                <c:pt idx="1">
                  <c:v>71.641789687923961</c:v>
                </c:pt>
                <c:pt idx="2">
                  <c:v>69.651739755766542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1DE-483E-848F-C22FA3FB3ECA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F1DE-483E-848F-C22FA3FB3ECA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F1DE-483E-848F-C22FA3FB3ECA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F1DE-483E-848F-C22FA3FB3ECA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F1DE-483E-848F-C22FA3FB3ECA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F1DE-483E-848F-C22FA3FB3ECA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F1DE-483E-848F-C22FA3FB3ECA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● 전공 인식 만족도</c:v>
                </c:pt>
                <c:pt idx="1">
                  <c:v>사회에서 필요로 하는 학과</c:v>
                </c:pt>
                <c:pt idx="2">
                  <c:v>취업 도움</c:v>
                </c:pt>
                <c:pt idx="3">
                  <c:v>전문성 향상 도움</c:v>
                </c:pt>
              </c:strCache>
            </c:strRef>
          </c:cat>
          <c:val>
            <c:numRef>
              <c:f>Sheet1!$B$3:$E$3</c:f>
              <c:numCache>
                <c:formatCode>0.0</c:formatCode>
                <c:ptCount val="4"/>
                <c:pt idx="0">
                  <c:v>70.737988997554865</c:v>
                </c:pt>
                <c:pt idx="1">
                  <c:v>71.670110024449741</c:v>
                </c:pt>
                <c:pt idx="2">
                  <c:v>69.854411764705731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F1DE-483E-848F-C22FA3FB3ECA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F1DE-483E-848F-C22FA3FB3ECA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F1DE-483E-848F-C22FA3FB3ECA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F1DE-483E-848F-C22FA3FB3ECA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F1DE-483E-848F-C22FA3FB3ECA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● 전공 인식 만족도</c:v>
                </c:pt>
                <c:pt idx="1">
                  <c:v>사회에서 필요로 하는 학과</c:v>
                </c:pt>
                <c:pt idx="2">
                  <c:v>취업 도움</c:v>
                </c:pt>
                <c:pt idx="3">
                  <c:v>전문성 향상 도움</c:v>
                </c:pt>
              </c:strCache>
            </c:strRef>
          </c:cat>
          <c:val>
            <c:numRef>
              <c:f>Sheet1!$B$4:$E$4</c:f>
              <c:numCache>
                <c:formatCode>####.0</c:formatCode>
                <c:ptCount val="4"/>
                <c:pt idx="0">
                  <c:v>70.039819281796653</c:v>
                </c:pt>
                <c:pt idx="1">
                  <c:v>71.307144498159985</c:v>
                </c:pt>
                <c:pt idx="2">
                  <c:v>69.724137931144952</c:v>
                </c:pt>
                <c:pt idx="3" formatCode="0.0">
                  <c:v>69.105129974692971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F1DE-483E-848F-C22FA3FB3ECA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-2139334744"/>
        <c:axId val="-2139314360"/>
      </c:barChart>
      <c:catAx>
        <c:axId val="-2139334744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39314360"/>
        <c:crosses val="autoZero"/>
        <c:auto val="1"/>
        <c:lblAlgn val="ctr"/>
        <c:lblOffset val="100"/>
        <c:noMultiLvlLbl val="0"/>
      </c:catAx>
      <c:valAx>
        <c:axId val="-2139314360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39334744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2BB0-4231-A26C-ADA55058DBC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Sheet1!$B$1:$J$1</c:f>
              <c:strCache>
                <c:ptCount val="9"/>
                <c:pt idx="0">
                  <c:v>● 전공교과 만족도</c:v>
                </c:pt>
                <c:pt idx="1">
                  <c:v>NCS 교육과정 취업분야 일치</c:v>
                </c:pt>
                <c:pt idx="2">
                  <c:v>NCS 전공교육 직무수행능력 향상 도움</c:v>
                </c:pt>
                <c:pt idx="3">
                  <c:v>NCS 교육과정 희망취업 분야 진출 도움</c:v>
                </c:pt>
                <c:pt idx="4">
                  <c:v>교수 NCS 교과목 교육목표 평가</c:v>
                </c:pt>
                <c:pt idx="5">
                  <c:v>평가결과에 대한 피드백 제공</c:v>
                </c:pt>
                <c:pt idx="6">
                  <c:v>능력단위 평가 계획서 내용/방법 준수</c:v>
                </c:pt>
                <c:pt idx="7">
                  <c:v>능력단위 평가/상담/지도 직무수행능력 향상 도움</c:v>
                </c:pt>
                <c:pt idx="8">
                  <c:v>NCS 전공교육과정 만족</c:v>
                </c:pt>
              </c:strCache>
            </c:strRef>
          </c:cat>
          <c:val>
            <c:numRef>
              <c:f>Sheet1!$B$2:$J$2</c:f>
              <c:numCache>
                <c:formatCode>0.0</c:formatCode>
                <c:ptCount val="9"/>
                <c:pt idx="0">
                  <c:v>60.295923694029852</c:v>
                </c:pt>
                <c:pt idx="1">
                  <c:v>59.633650881953869</c:v>
                </c:pt>
                <c:pt idx="2">
                  <c:v>59.520579240162796</c:v>
                </c:pt>
                <c:pt idx="3">
                  <c:v>59.307065760869563</c:v>
                </c:pt>
                <c:pt idx="4">
                  <c:v>62.437812075983729</c:v>
                </c:pt>
                <c:pt idx="5">
                  <c:v>59.249208276797802</c:v>
                </c:pt>
                <c:pt idx="6">
                  <c:v>61.730072826086932</c:v>
                </c:pt>
                <c:pt idx="7">
                  <c:v>61.013117096336529</c:v>
                </c:pt>
                <c:pt idx="8">
                  <c:v>59.442936548913067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2BB0-4231-A26C-ADA55058DBC0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2BB0-4231-A26C-ADA55058DBC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2BB0-4231-A26C-ADA55058DBC0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2BB0-4231-A26C-ADA55058DBC0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2BB0-4231-A26C-ADA55058DBC0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2BB0-4231-A26C-ADA55058DBC0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2BB0-4231-A26C-ADA55058DBC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Sheet1!$B$1:$J$1</c:f>
              <c:strCache>
                <c:ptCount val="9"/>
                <c:pt idx="0">
                  <c:v>● 전공교과 만족도</c:v>
                </c:pt>
                <c:pt idx="1">
                  <c:v>NCS 교육과정 취업분야 일치</c:v>
                </c:pt>
                <c:pt idx="2">
                  <c:v>NCS 전공교육 직무수행능력 향상 도움</c:v>
                </c:pt>
                <c:pt idx="3">
                  <c:v>NCS 교육과정 희망취업 분야 진출 도움</c:v>
                </c:pt>
                <c:pt idx="4">
                  <c:v>교수 NCS 교과목 교육목표 평가</c:v>
                </c:pt>
                <c:pt idx="5">
                  <c:v>평가결과에 대한 피드백 제공</c:v>
                </c:pt>
                <c:pt idx="6">
                  <c:v>능력단위 평가 계획서 내용/방법 준수</c:v>
                </c:pt>
                <c:pt idx="7">
                  <c:v>능력단위 평가/상담/지도 직무수행능력 향상 도움</c:v>
                </c:pt>
                <c:pt idx="8">
                  <c:v>NCS 전공교육과정 만족</c:v>
                </c:pt>
              </c:strCache>
            </c:strRef>
          </c:cat>
          <c:val>
            <c:numRef>
              <c:f>Sheet1!$B$3:$J$3</c:f>
              <c:numCache>
                <c:formatCode>0.0</c:formatCode>
                <c:ptCount val="9"/>
                <c:pt idx="0">
                  <c:v>63.259504186289874</c:v>
                </c:pt>
                <c:pt idx="1">
                  <c:v>63.187851037850947</c:v>
                </c:pt>
                <c:pt idx="2">
                  <c:v>63.125885225885177</c:v>
                </c:pt>
                <c:pt idx="3">
                  <c:v>63.116666666666575</c:v>
                </c:pt>
                <c:pt idx="4">
                  <c:v>64.051130116065877</c:v>
                </c:pt>
                <c:pt idx="5">
                  <c:v>62.701957186544263</c:v>
                </c:pt>
                <c:pt idx="6">
                  <c:v>63.910073260073197</c:v>
                </c:pt>
                <c:pt idx="7">
                  <c:v>63.197863247863168</c:v>
                </c:pt>
                <c:pt idx="8">
                  <c:v>62.818448381185043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2BB0-4231-A26C-ADA55058DBC0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2BB0-4231-A26C-ADA55058DBC0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0"/>
                  <c:y val="-7.9165150039992054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2BB0-4231-A26C-ADA55058DBC0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2BB0-4231-A26C-ADA55058DBC0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2BB0-4231-A26C-ADA55058DBC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Sheet1!$B$1:$J$1</c:f>
              <c:strCache>
                <c:ptCount val="9"/>
                <c:pt idx="0">
                  <c:v>● 전공교과 만족도</c:v>
                </c:pt>
                <c:pt idx="1">
                  <c:v>NCS 교육과정 취업분야 일치</c:v>
                </c:pt>
                <c:pt idx="2">
                  <c:v>NCS 전공교육 직무수행능력 향상 도움</c:v>
                </c:pt>
                <c:pt idx="3">
                  <c:v>NCS 교육과정 희망취업 분야 진출 도움</c:v>
                </c:pt>
                <c:pt idx="4">
                  <c:v>교수 NCS 교과목 교육목표 평가</c:v>
                </c:pt>
                <c:pt idx="5">
                  <c:v>평가결과에 대한 피드백 제공</c:v>
                </c:pt>
                <c:pt idx="6">
                  <c:v>능력단위 평가 계획서 내용/방법 준수</c:v>
                </c:pt>
                <c:pt idx="7">
                  <c:v>능력단위 평가/상담/지도 직무수행능력 향상 도움</c:v>
                </c:pt>
                <c:pt idx="8">
                  <c:v>NCS 전공교육과정 만족</c:v>
                </c:pt>
              </c:strCache>
            </c:strRef>
          </c:cat>
          <c:val>
            <c:numRef>
              <c:f>Sheet1!$B$4:$J$4</c:f>
              <c:numCache>
                <c:formatCode>0.0</c:formatCode>
                <c:ptCount val="9"/>
                <c:pt idx="0">
                  <c:v>64.458087028051921</c:v>
                </c:pt>
                <c:pt idx="1">
                  <c:v>64.517241379441387</c:v>
                </c:pt>
                <c:pt idx="2">
                  <c:v>64.688290775396823</c:v>
                </c:pt>
                <c:pt idx="3">
                  <c:v>64.274212100510638</c:v>
                </c:pt>
                <c:pt idx="4">
                  <c:v>64.892881824602583</c:v>
                </c:pt>
                <c:pt idx="5">
                  <c:v>64.106113033633193</c:v>
                </c:pt>
                <c:pt idx="6">
                  <c:v>64.94133885444441</c:v>
                </c:pt>
                <c:pt idx="7">
                  <c:v>64.090177133768108</c:v>
                </c:pt>
                <c:pt idx="8">
                  <c:v>64.182194617080739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2BB0-4231-A26C-ADA55058DBC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-2139297896"/>
        <c:axId val="-2139340624"/>
      </c:barChart>
      <c:catAx>
        <c:axId val="-2139297896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39340624"/>
        <c:crosses val="autoZero"/>
        <c:auto val="1"/>
        <c:lblAlgn val="ctr"/>
        <c:lblOffset val="100"/>
        <c:noMultiLvlLbl val="0"/>
      </c:catAx>
      <c:valAx>
        <c:axId val="-2139340624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39297896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15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F69E-4E6E-8638-C8759A3B869B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실습 교육 만족도</c:v>
                </c:pt>
                <c:pt idx="1">
                  <c:v>전문성 향상에 도움</c:v>
                </c:pt>
                <c:pt idx="2">
                  <c:v>실험실습 프로그램 다양</c:v>
                </c:pt>
                <c:pt idx="3">
                  <c:v>취업 역량을 강화 도움</c:v>
                </c:pt>
                <c:pt idx="4">
                  <c:v>교외현장실습 프로그램 다양</c:v>
                </c:pt>
              </c:strCache>
            </c:strRef>
          </c:cat>
          <c:val>
            <c:numRef>
              <c:f>Sheet1!$B$2:$F$2</c:f>
              <c:numCache>
                <c:formatCode>0.0</c:formatCode>
                <c:ptCount val="5"/>
                <c:pt idx="0">
                  <c:v>59.384893758480317</c:v>
                </c:pt>
                <c:pt idx="1">
                  <c:v>63.093624016282241</c:v>
                </c:pt>
                <c:pt idx="2">
                  <c:v>59.54319280868382</c:v>
                </c:pt>
                <c:pt idx="3">
                  <c:v>59.148549864130395</c:v>
                </c:pt>
                <c:pt idx="4">
                  <c:v>55.842391440217376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69E-4E6E-8638-C8759A3B869B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F69E-4E6E-8638-C8759A3B869B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F69E-4E6E-8638-C8759A3B869B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F69E-4E6E-8638-C8759A3B869B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F69E-4E6E-8638-C8759A3B869B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F69E-4E6E-8638-C8759A3B869B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F69E-4E6E-8638-C8759A3B869B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실습 교육 만족도</c:v>
                </c:pt>
                <c:pt idx="1">
                  <c:v>전문성 향상에 도움</c:v>
                </c:pt>
                <c:pt idx="2">
                  <c:v>실험실습 프로그램 다양</c:v>
                </c:pt>
                <c:pt idx="3">
                  <c:v>취업 역량을 강화 도움</c:v>
                </c:pt>
                <c:pt idx="4">
                  <c:v>교외현장실습 프로그램 다양</c:v>
                </c:pt>
              </c:strCache>
            </c:strRef>
          </c:cat>
          <c:val>
            <c:numRef>
              <c:f>Sheet1!$B$3:$F$3</c:f>
              <c:numCache>
                <c:formatCode>0.0</c:formatCode>
                <c:ptCount val="5"/>
                <c:pt idx="0">
                  <c:v>62.249343310934648</c:v>
                </c:pt>
                <c:pt idx="1">
                  <c:v>64.327061698228306</c:v>
                </c:pt>
                <c:pt idx="2">
                  <c:v>62.360843005497756</c:v>
                </c:pt>
                <c:pt idx="3">
                  <c:v>62.374296205630216</c:v>
                </c:pt>
                <c:pt idx="4">
                  <c:v>59.929235474005985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F69E-4E6E-8638-C8759A3B869B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F69E-4E6E-8638-C8759A3B869B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F69E-4E6E-8638-C8759A3B869B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F69E-4E6E-8638-C8759A3B869B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F69E-4E6E-8638-C8759A3B869B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실습 교육 만족도</c:v>
                </c:pt>
                <c:pt idx="1">
                  <c:v>전문성 향상에 도움</c:v>
                </c:pt>
                <c:pt idx="2">
                  <c:v>실험실습 프로그램 다양</c:v>
                </c:pt>
                <c:pt idx="3">
                  <c:v>취업 역량을 강화 도움</c:v>
                </c:pt>
                <c:pt idx="4">
                  <c:v>교외현장실습 프로그램 다양</c:v>
                </c:pt>
              </c:strCache>
            </c:strRef>
          </c:cat>
          <c:val>
            <c:numRef>
              <c:f>Sheet1!$B$4:$F$4</c:f>
              <c:numCache>
                <c:formatCode>####.0</c:formatCode>
                <c:ptCount val="5"/>
                <c:pt idx="0">
                  <c:v>63.909003831521332</c:v>
                </c:pt>
                <c:pt idx="1">
                  <c:v>65.241379310434525</c:v>
                </c:pt>
                <c:pt idx="2">
                  <c:v>64.000000000151758</c:v>
                </c:pt>
                <c:pt idx="3">
                  <c:v>64.044168392098015</c:v>
                </c:pt>
                <c:pt idx="4">
                  <c:v>62.338858195276259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F69E-4E6E-8638-C8759A3B869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-2139336704"/>
        <c:axId val="-2139336312"/>
      </c:barChart>
      <c:catAx>
        <c:axId val="-2139336704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39336312"/>
        <c:crosses val="autoZero"/>
        <c:auto val="1"/>
        <c:lblAlgn val="ctr"/>
        <c:lblOffset val="100"/>
        <c:noMultiLvlLbl val="0"/>
      </c:catAx>
      <c:valAx>
        <c:axId val="-2139336312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39336704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8192307692307789E-3"/>
          <c:y val="0.27677226864326826"/>
          <c:w val="0.98373557692307712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AD11-400A-A919-F80B6AD15122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● 교양교과 만족도</c:v>
                </c:pt>
                <c:pt idx="1">
                  <c:v>다양한 교양과목 개설</c:v>
                </c:pt>
                <c:pt idx="2">
                  <c:v>다양한 학문과 문화 이해 도움</c:v>
                </c:pt>
                <c:pt idx="3">
                  <c:v>기초소양 및 기초학습 능력 형성 도움</c:v>
                </c:pt>
                <c:pt idx="4">
                  <c:v>직업기초능력 및 전공기초능력 형성 도움</c:v>
                </c:pt>
                <c:pt idx="5">
                  <c:v>취업 및 진로설계 도움</c:v>
                </c:pt>
              </c:strCache>
            </c:strRef>
          </c:cat>
          <c:val>
            <c:numRef>
              <c:f>Sheet1!$B$2:$G$2</c:f>
              <c:numCache>
                <c:formatCode>0.0</c:formatCode>
                <c:ptCount val="6"/>
                <c:pt idx="0">
                  <c:v>53.6</c:v>
                </c:pt>
                <c:pt idx="1">
                  <c:v>53.6</c:v>
                </c:pt>
                <c:pt idx="2">
                  <c:v>52.7</c:v>
                </c:pt>
                <c:pt idx="3">
                  <c:v>53.8</c:v>
                </c:pt>
                <c:pt idx="4">
                  <c:v>53.9</c:v>
                </c:pt>
                <c:pt idx="5">
                  <c:v>54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AD11-400A-A919-F80B6AD15122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Sheet1!$B$1:$G$1</c:f>
              <c:strCache>
                <c:ptCount val="6"/>
                <c:pt idx="0">
                  <c:v>● 교양교과 만족도</c:v>
                </c:pt>
                <c:pt idx="1">
                  <c:v>다양한 교양과목 개설</c:v>
                </c:pt>
                <c:pt idx="2">
                  <c:v>다양한 학문과 문화 이해 도움</c:v>
                </c:pt>
                <c:pt idx="3">
                  <c:v>기초소양 및 기초학습 능력 형성 도움</c:v>
                </c:pt>
                <c:pt idx="4">
                  <c:v>직업기초능력 및 전공기초능력 형성 도움</c:v>
                </c:pt>
                <c:pt idx="5">
                  <c:v>취업 및 진로설계 도움</c:v>
                </c:pt>
              </c:strCache>
            </c:strRef>
          </c:cat>
          <c:val>
            <c:numRef>
              <c:f>Sheet1!$B$3:$G$3</c:f>
              <c:numCache>
                <c:formatCode>####.0</c:formatCode>
                <c:ptCount val="6"/>
                <c:pt idx="0">
                  <c:v>55.915517241449301</c:v>
                </c:pt>
                <c:pt idx="1">
                  <c:v>57.241379310434461</c:v>
                </c:pt>
                <c:pt idx="2">
                  <c:v>55.751092707598282</c:v>
                </c:pt>
                <c:pt idx="3">
                  <c:v>56.208246947809187</c:v>
                </c:pt>
                <c:pt idx="4">
                  <c:v>55.962246777203035</c:v>
                </c:pt>
                <c:pt idx="5">
                  <c:v>54.492052522605327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-2139335920"/>
        <c:axId val="-2139328472"/>
      </c:barChart>
      <c:catAx>
        <c:axId val="-2139335920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39328472"/>
        <c:crosses val="autoZero"/>
        <c:auto val="1"/>
        <c:lblAlgn val="ctr"/>
        <c:lblOffset val="100"/>
        <c:noMultiLvlLbl val="0"/>
      </c:catAx>
      <c:valAx>
        <c:axId val="-2139328472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39335920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80980173087457841"/>
          <c:y val="2.5908893856838061E-2"/>
          <c:w val="0.16425974446111502"/>
          <c:h val="8.0521237982710409E-2"/>
        </c:manualLayout>
      </c:layout>
      <c:overlay val="0"/>
      <c:txPr>
        <a:bodyPr/>
        <a:lstStyle/>
        <a:p>
          <a:pPr algn="just">
            <a:defRPr/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EE51-4940-9414-178D3D9EC48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교수 만족도</c:v>
                </c:pt>
                <c:pt idx="1">
                  <c:v>교육역량 만족</c:v>
                </c:pt>
                <c:pt idx="2">
                  <c:v>취업 및 진로 관심/도움</c:v>
                </c:pt>
                <c:pt idx="3">
                  <c:v>학생의 입장에서 이해 노력</c:v>
                </c:pt>
                <c:pt idx="4">
                  <c:v>학생과 긴밀한 관계 유지 노력</c:v>
                </c:pt>
              </c:strCache>
            </c:strRef>
          </c:cat>
          <c:val>
            <c:numRef>
              <c:f>Sheet1!$B$2:$F$2</c:f>
              <c:numCache>
                <c:formatCode>0.0</c:formatCode>
                <c:ptCount val="5"/>
                <c:pt idx="0">
                  <c:v>66.704357123473528</c:v>
                </c:pt>
                <c:pt idx="1">
                  <c:v>65.151514654002654</c:v>
                </c:pt>
                <c:pt idx="2">
                  <c:v>67.186793758480306</c:v>
                </c:pt>
                <c:pt idx="3">
                  <c:v>67.459240081521742</c:v>
                </c:pt>
                <c:pt idx="4">
                  <c:v>67.005879240162812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EE51-4940-9414-178D3D9EC486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EE51-4940-9414-178D3D9EC486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EE51-4940-9414-178D3D9EC486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EE51-4940-9414-178D3D9EC486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EE51-4940-9414-178D3D9EC486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EE51-4940-9414-178D3D9EC486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EE51-4940-9414-178D3D9EC48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교수 만족도</c:v>
                </c:pt>
                <c:pt idx="1">
                  <c:v>교육역량 만족</c:v>
                </c:pt>
                <c:pt idx="2">
                  <c:v>취업 및 진로 관심/도움</c:v>
                </c:pt>
                <c:pt idx="3">
                  <c:v>학생의 입장에서 이해 노력</c:v>
                </c:pt>
                <c:pt idx="4">
                  <c:v>학생과 긴밀한 관계 유지 노력</c:v>
                </c:pt>
              </c:strCache>
            </c:strRef>
          </c:cat>
          <c:val>
            <c:numRef>
              <c:f>Sheet1!$B$3:$F$3</c:f>
              <c:numCache>
                <c:formatCode>0.0</c:formatCode>
                <c:ptCount val="5"/>
                <c:pt idx="0">
                  <c:v>68.395256253813344</c:v>
                </c:pt>
                <c:pt idx="1">
                  <c:v>67.968761439902224</c:v>
                </c:pt>
                <c:pt idx="2">
                  <c:v>69.02586943258072</c:v>
                </c:pt>
                <c:pt idx="3">
                  <c:v>68.31391092129337</c:v>
                </c:pt>
                <c:pt idx="4">
                  <c:v>68.253113553113536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EE51-4940-9414-178D3D9EC486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EE51-4940-9414-178D3D9EC486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EE51-4940-9414-178D3D9EC486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EE51-4940-9414-178D3D9EC486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EE51-4940-9414-178D3D9EC48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교수 만족도</c:v>
                </c:pt>
                <c:pt idx="1">
                  <c:v>교육역량 만족</c:v>
                </c:pt>
                <c:pt idx="2">
                  <c:v>취업 및 진로 관심/도움</c:v>
                </c:pt>
                <c:pt idx="3">
                  <c:v>학생의 입장에서 이해 노력</c:v>
                </c:pt>
                <c:pt idx="4">
                  <c:v>학생과 긴밀한 관계 유지 노력</c:v>
                </c:pt>
              </c:strCache>
            </c:strRef>
          </c:cat>
          <c:val>
            <c:numRef>
              <c:f>Sheet1!$B$4:$F$4</c:f>
              <c:numCache>
                <c:formatCode>####.0</c:formatCode>
                <c:ptCount val="5"/>
                <c:pt idx="0">
                  <c:v>68.70510469199796</c:v>
                </c:pt>
                <c:pt idx="1">
                  <c:v>68.638239339835025</c:v>
                </c:pt>
                <c:pt idx="2">
                  <c:v>68.996786042107459</c:v>
                </c:pt>
                <c:pt idx="3">
                  <c:v>68.744260789690074</c:v>
                </c:pt>
                <c:pt idx="4">
                  <c:v>68.352833218547772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EE51-4940-9414-178D3D9EC48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-2139331216"/>
        <c:axId val="-2139324552"/>
      </c:barChart>
      <c:catAx>
        <c:axId val="-2139331216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-2139324552"/>
        <c:crosses val="autoZero"/>
        <c:auto val="1"/>
        <c:lblAlgn val="ctr"/>
        <c:lblOffset val="100"/>
        <c:noMultiLvlLbl val="0"/>
      </c:catAx>
      <c:valAx>
        <c:axId val="-2139324552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-2139331216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5476-4628-84EB-5BDD4C801868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조교 및 교우 만족도</c:v>
                </c:pt>
                <c:pt idx="1">
                  <c:v>조교선생님 행정서비스지원 노력</c:v>
                </c:pt>
                <c:pt idx="2">
                  <c:v>조교선생님 학생 입장에서 설명 노력</c:v>
                </c:pt>
                <c:pt idx="3">
                  <c:v>교우들과 어울릴 수 있는기회 마련</c:v>
                </c:pt>
                <c:pt idx="4">
                  <c:v>교우들끼리단합하는 분위기</c:v>
                </c:pt>
              </c:strCache>
            </c:strRef>
          </c:cat>
          <c:val>
            <c:numRef>
              <c:f>Sheet1!$B$2:$F$2</c:f>
              <c:numCache>
                <c:formatCode>0.0</c:formatCode>
                <c:ptCount val="5"/>
                <c:pt idx="0">
                  <c:v>61.682119685662585</c:v>
                </c:pt>
                <c:pt idx="1">
                  <c:v>63.184080054274069</c:v>
                </c:pt>
                <c:pt idx="2">
                  <c:v>62.121212347354131</c:v>
                </c:pt>
                <c:pt idx="3">
                  <c:v>59.986412499999986</c:v>
                </c:pt>
                <c:pt idx="4">
                  <c:v>61.451246938775476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476-4628-84EB-5BDD4C801868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5476-4628-84EB-5BDD4C801868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5476-4628-84EB-5BDD4C801868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5476-4628-84EB-5BDD4C801868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5476-4628-84EB-5BDD4C801868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5476-4628-84EB-5BDD4C801868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5476-4628-84EB-5BDD4C801868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조교 및 교우 만족도</c:v>
                </c:pt>
                <c:pt idx="1">
                  <c:v>조교선생님 행정서비스지원 노력</c:v>
                </c:pt>
                <c:pt idx="2">
                  <c:v>조교선생님 학생 입장에서 설명 노력</c:v>
                </c:pt>
                <c:pt idx="3">
                  <c:v>교우들과 어울릴 수 있는기회 마련</c:v>
                </c:pt>
                <c:pt idx="4">
                  <c:v>교우들끼리단합하는 분위기</c:v>
                </c:pt>
              </c:strCache>
            </c:strRef>
          </c:cat>
          <c:val>
            <c:numRef>
              <c:f>Sheet1!$B$3:$F$3</c:f>
              <c:numCache>
                <c:formatCode>0.0</c:formatCode>
                <c:ptCount val="5"/>
                <c:pt idx="0">
                  <c:v>65.352425259304454</c:v>
                </c:pt>
                <c:pt idx="1">
                  <c:v>66.46259914582059</c:v>
                </c:pt>
                <c:pt idx="2">
                  <c:v>66.218131868131849</c:v>
                </c:pt>
                <c:pt idx="3">
                  <c:v>64.355555555555583</c:v>
                </c:pt>
                <c:pt idx="4">
                  <c:v>64.35391198044006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5476-4628-84EB-5BDD4C801868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5476-4628-84EB-5BDD4C801868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5476-4628-84EB-5BDD4C801868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5476-4628-84EB-5BDD4C801868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5476-4628-84EB-5BDD4C801868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조교 및 교우 만족도</c:v>
                </c:pt>
                <c:pt idx="1">
                  <c:v>조교선생님 행정서비스지원 노력</c:v>
                </c:pt>
                <c:pt idx="2">
                  <c:v>조교선생님 학생 입장에서 설명 노력</c:v>
                </c:pt>
                <c:pt idx="3">
                  <c:v>교우들과 어울릴 수 있는기회 마련</c:v>
                </c:pt>
                <c:pt idx="4">
                  <c:v>교우들끼리단합하는 분위기</c:v>
                </c:pt>
              </c:strCache>
            </c:strRef>
          </c:cat>
          <c:val>
            <c:numRef>
              <c:f>Sheet1!$B$4:$F$4</c:f>
              <c:numCache>
                <c:formatCode>0.0</c:formatCode>
                <c:ptCount val="5"/>
                <c:pt idx="0">
                  <c:v>66.784158642800961</c:v>
                </c:pt>
                <c:pt idx="1">
                  <c:v>67.285648784896892</c:v>
                </c:pt>
                <c:pt idx="2">
                  <c:v>67.503438789470522</c:v>
                </c:pt>
                <c:pt idx="3">
                  <c:v>66.322787712056453</c:v>
                </c:pt>
                <c:pt idx="4">
                  <c:v>66.024759284779989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5476-4628-84EB-5BDD4C80186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1135323968"/>
        <c:axId val="1135409816"/>
      </c:barChart>
      <c:catAx>
        <c:axId val="1135323968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135409816"/>
        <c:crosses val="autoZero"/>
        <c:auto val="1"/>
        <c:lblAlgn val="ctr"/>
        <c:lblOffset val="100"/>
        <c:noMultiLvlLbl val="0"/>
      </c:catAx>
      <c:valAx>
        <c:axId val="1135409816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1135323968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A55A-4DCC-96E6-842398CAE7C8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전공 진로 만족도</c:v>
                </c:pt>
                <c:pt idx="1">
                  <c:v>진로 지도는진로 결정에 도움</c:v>
                </c:pt>
                <c:pt idx="2">
                  <c:v>진로 교육과정 활성화</c:v>
                </c:pt>
                <c:pt idx="3">
                  <c:v>진로 교과외 교육 활성화</c:v>
                </c:pt>
                <c:pt idx="4">
                  <c:v>전공을 살린 취업 기회</c:v>
                </c:pt>
              </c:strCache>
            </c:strRef>
          </c:cat>
          <c:val>
            <c:numRef>
              <c:f>Sheet1!$B$2:$F$2</c:f>
              <c:numCache>
                <c:formatCode>0.0</c:formatCode>
                <c:ptCount val="5"/>
                <c:pt idx="0">
                  <c:v>60.775667503392128</c:v>
                </c:pt>
                <c:pt idx="1">
                  <c:v>62.505655495251041</c:v>
                </c:pt>
                <c:pt idx="2">
                  <c:v>59.31705115332425</c:v>
                </c:pt>
                <c:pt idx="3">
                  <c:v>57.824513839891438</c:v>
                </c:pt>
                <c:pt idx="4">
                  <c:v>63.455449525101713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A55A-4DCC-96E6-842398CAE7C8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A55A-4DCC-96E6-842398CAE7C8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A55A-4DCC-96E6-842398CAE7C8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A55A-4DCC-96E6-842398CAE7C8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A55A-4DCC-96E6-842398CAE7C8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A55A-4DCC-96E6-842398CAE7C8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A55A-4DCC-96E6-842398CAE7C8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전공 진로 만족도</c:v>
                </c:pt>
                <c:pt idx="1">
                  <c:v>진로 지도는진로 결정에 도움</c:v>
                </c:pt>
                <c:pt idx="2">
                  <c:v>진로 교육과정 활성화</c:v>
                </c:pt>
                <c:pt idx="3">
                  <c:v>진로 교과외 교육 활성화</c:v>
                </c:pt>
                <c:pt idx="4">
                  <c:v>전공을 살린 취업 기회</c:v>
                </c:pt>
              </c:strCache>
            </c:strRef>
          </c:cat>
          <c:val>
            <c:numRef>
              <c:f>Sheet1!$B$3:$F$3</c:f>
              <c:numCache>
                <c:formatCode>0.0</c:formatCode>
                <c:ptCount val="5"/>
                <c:pt idx="0">
                  <c:v>63.777799837100268</c:v>
                </c:pt>
                <c:pt idx="1">
                  <c:v>64.764141722663254</c:v>
                </c:pt>
                <c:pt idx="2">
                  <c:v>62.483139890042679</c:v>
                </c:pt>
                <c:pt idx="3">
                  <c:v>61.953084911423289</c:v>
                </c:pt>
                <c:pt idx="4">
                  <c:v>65.882252141982747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A55A-4DCC-96E6-842398CAE7C8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A55A-4DCC-96E6-842398CAE7C8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A55A-4DCC-96E6-842398CAE7C8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A55A-4DCC-96E6-842398CAE7C8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A55A-4DCC-96E6-842398CAE7C8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전공 진로 만족도</c:v>
                </c:pt>
                <c:pt idx="1">
                  <c:v>진로 지도는진로 결정에 도움</c:v>
                </c:pt>
                <c:pt idx="2">
                  <c:v>진로 교육과정 활성화</c:v>
                </c:pt>
                <c:pt idx="3">
                  <c:v>진로 교과외 교육 활성화</c:v>
                </c:pt>
                <c:pt idx="4">
                  <c:v>전공을 살린 취업 기회</c:v>
                </c:pt>
              </c:strCache>
            </c:strRef>
          </c:cat>
          <c:val>
            <c:numRef>
              <c:f>Sheet1!$B$4:$F$4</c:f>
              <c:numCache>
                <c:formatCode>####.0</c:formatCode>
                <c:ptCount val="5"/>
                <c:pt idx="0">
                  <c:v>65.632896852847068</c:v>
                </c:pt>
                <c:pt idx="1">
                  <c:v>66.023432115892589</c:v>
                </c:pt>
                <c:pt idx="2">
                  <c:v>64.656558695258468</c:v>
                </c:pt>
                <c:pt idx="3">
                  <c:v>64.862068965600116</c:v>
                </c:pt>
                <c:pt idx="4">
                  <c:v>66.976797610951238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A55A-4DCC-96E6-842398CAE7C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1135353368"/>
        <c:axId val="1135359640"/>
      </c:barChart>
      <c:catAx>
        <c:axId val="1135353368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135359640"/>
        <c:crosses val="autoZero"/>
        <c:auto val="1"/>
        <c:lblAlgn val="ctr"/>
        <c:lblOffset val="100"/>
        <c:noMultiLvlLbl val="0"/>
      </c:catAx>
      <c:valAx>
        <c:axId val="1135359640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1135353368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5E4C-44B2-A827-47C374942251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실험실습 환경 만족도</c:v>
                </c:pt>
                <c:pt idx="1">
                  <c:v>장비/기자재 적합한 비치</c:v>
                </c:pt>
                <c:pt idx="2">
                  <c:v>장비/기자재 충분</c:v>
                </c:pt>
                <c:pt idx="3">
                  <c:v>장비/기자재 관리</c:v>
                </c:pt>
                <c:pt idx="4">
                  <c:v>장비/기자재 이용 편리</c:v>
                </c:pt>
              </c:strCache>
            </c:strRef>
          </c:cat>
          <c:val>
            <c:numRef>
              <c:f>Sheet1!$B$2:$F$2</c:f>
              <c:numCache>
                <c:formatCode>0.0</c:formatCode>
                <c:ptCount val="5"/>
                <c:pt idx="0">
                  <c:v>60.337194686648523</c:v>
                </c:pt>
                <c:pt idx="1">
                  <c:v>61.035423841961894</c:v>
                </c:pt>
                <c:pt idx="2">
                  <c:v>59.900092915531353</c:v>
                </c:pt>
                <c:pt idx="3">
                  <c:v>60.104451362397839</c:v>
                </c:pt>
                <c:pt idx="4">
                  <c:v>60.25466166439292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E4C-44B2-A827-47C374942251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5E4C-44B2-A827-47C374942251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5E4C-44B2-A827-47C374942251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5E4C-44B2-A827-47C374942251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5E4C-44B2-A827-47C374942251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5E4C-44B2-A827-47C374942251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5E4C-44B2-A827-47C374942251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실험실습 환경 만족도</c:v>
                </c:pt>
                <c:pt idx="1">
                  <c:v>장비/기자재 적합한 비치</c:v>
                </c:pt>
                <c:pt idx="2">
                  <c:v>장비/기자재 충분</c:v>
                </c:pt>
                <c:pt idx="3">
                  <c:v>장비/기자재 관리</c:v>
                </c:pt>
                <c:pt idx="4">
                  <c:v>장비/기자재 이용 편리</c:v>
                </c:pt>
              </c:strCache>
            </c:strRef>
          </c:cat>
          <c:val>
            <c:numRef>
              <c:f>Sheet1!$B$3:$F$3</c:f>
              <c:numCache>
                <c:formatCode>0.0</c:formatCode>
                <c:ptCount val="5"/>
                <c:pt idx="0">
                  <c:v>61.622727272727289</c:v>
                </c:pt>
                <c:pt idx="1">
                  <c:v>61.978645515558249</c:v>
                </c:pt>
                <c:pt idx="2">
                  <c:v>61.338560097620459</c:v>
                </c:pt>
                <c:pt idx="3">
                  <c:v>61.693288590604084</c:v>
                </c:pt>
                <c:pt idx="4">
                  <c:v>61.456898656898638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5E4C-44B2-A827-47C374942251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5E4C-44B2-A827-47C374942251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5E4C-44B2-A827-47C374942251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5E4C-44B2-A827-47C374942251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5E4C-44B2-A827-47C374942251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● 실험실습 환경 만족도</c:v>
                </c:pt>
                <c:pt idx="1">
                  <c:v>장비/기자재 적합한 비치</c:v>
                </c:pt>
                <c:pt idx="2">
                  <c:v>장비/기자재 충분</c:v>
                </c:pt>
                <c:pt idx="3">
                  <c:v>장비/기자재 관리</c:v>
                </c:pt>
                <c:pt idx="4">
                  <c:v>장비/기자재 이용 편리</c:v>
                </c:pt>
              </c:strCache>
            </c:strRef>
          </c:cat>
          <c:val>
            <c:numRef>
              <c:f>Sheet1!$B$4:$F$4</c:f>
              <c:numCache>
                <c:formatCode>0.0</c:formatCode>
                <c:ptCount val="5"/>
                <c:pt idx="0">
                  <c:v>62.718895771127571</c:v>
                </c:pt>
                <c:pt idx="1">
                  <c:v>63.259922000406057</c:v>
                </c:pt>
                <c:pt idx="2">
                  <c:v>62.543073742164019</c:v>
                </c:pt>
                <c:pt idx="3">
                  <c:v>62.201561065103327</c:v>
                </c:pt>
                <c:pt idx="4">
                  <c:v>62.959136822713511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5E4C-44B2-A827-47C37494225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1135355720"/>
        <c:axId val="1135380024"/>
      </c:barChart>
      <c:catAx>
        <c:axId val="1135355720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135380024"/>
        <c:crosses val="autoZero"/>
        <c:auto val="1"/>
        <c:lblAlgn val="ctr"/>
        <c:lblOffset val="100"/>
        <c:noMultiLvlLbl val="0"/>
      </c:catAx>
      <c:valAx>
        <c:axId val="1135380024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1135355720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10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A82D-4021-ABCB-54CC37733CD9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● 학생상담 만족도</c:v>
                </c:pt>
                <c:pt idx="1">
                  <c:v>학생 상담 노력</c:v>
                </c:pt>
                <c:pt idx="2">
                  <c:v>정기적인 학과 지도교수상담</c:v>
                </c:pt>
                <c:pt idx="3">
                  <c:v>학과 지도교수상담 도움성</c:v>
                </c:pt>
              </c:strCache>
            </c:strRef>
          </c:cat>
          <c:val>
            <c:numRef>
              <c:f>Sheet1!$B$2:$E$2</c:f>
              <c:numCache>
                <c:formatCode>0.0</c:formatCode>
                <c:ptCount val="4"/>
                <c:pt idx="0">
                  <c:v>57.489404700272473</c:v>
                </c:pt>
                <c:pt idx="1">
                  <c:v>59.699454371584721</c:v>
                </c:pt>
                <c:pt idx="2">
                  <c:v>54.60797854195323</c:v>
                </c:pt>
                <c:pt idx="3">
                  <c:v>58.368300419580436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A82D-4021-ABCB-54CC37733CD9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A82D-4021-ABCB-54CC37733CD9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A82D-4021-ABCB-54CC37733CD9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A82D-4021-ABCB-54CC37733CD9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A82D-4021-ABCB-54CC37733CD9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A82D-4021-ABCB-54CC37733CD9}"/>
                </c:ext>
                <c:ext xmlns:c15="http://schemas.microsoft.com/office/drawing/2012/chart" uri="{CE6537A1-D6FC-4f65-9D91-7224C49458BB}"/>
              </c:extLst>
            </c:dLbl>
            <c:dLbl>
              <c:idx val="13"/>
              <c:layout>
                <c:manualLayout>
                  <c:x val="-1.0019102582295509E-16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A82D-4021-ABCB-54CC37733CD9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● 학생상담 만족도</c:v>
                </c:pt>
                <c:pt idx="1">
                  <c:v>학생 상담 노력</c:v>
                </c:pt>
                <c:pt idx="2">
                  <c:v>정기적인 학과 지도교수상담</c:v>
                </c:pt>
                <c:pt idx="3">
                  <c:v>학과 지도교수상담 도움성</c:v>
                </c:pt>
              </c:strCache>
            </c:strRef>
          </c:cat>
          <c:val>
            <c:numRef>
              <c:f>Sheet1!$B$3:$E$3</c:f>
              <c:numCache>
                <c:formatCode>0.0</c:formatCode>
                <c:ptCount val="4"/>
                <c:pt idx="0">
                  <c:v>60.928499897813118</c:v>
                </c:pt>
                <c:pt idx="1">
                  <c:v>59.912530712530561</c:v>
                </c:pt>
                <c:pt idx="2">
                  <c:v>61.009949622166147</c:v>
                </c:pt>
                <c:pt idx="3">
                  <c:v>61.95229993698787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A82D-4021-ABCB-54CC37733CD9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-2.5047756455738772E-17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A82D-4021-ABCB-54CC37733CD9}"/>
                </c:ex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-1.0019102582295509E-16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A82D-4021-ABCB-54CC37733CD9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A82D-4021-ABCB-54CC37733CD9}"/>
                </c:ext>
                <c:ext xmlns:c15="http://schemas.microsoft.com/office/drawing/2012/chart" uri="{CE6537A1-D6FC-4f65-9D91-7224C49458BB}"/>
              </c:extLst>
            </c:dLbl>
            <c:dLbl>
              <c:idx val="11"/>
              <c:layout>
                <c:manualLayout>
                  <c:x val="-1.0019102582295509E-16"/>
                  <c:y val="-1.72725959045587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A82D-4021-ABCB-54CC37733CD9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● 학생상담 만족도</c:v>
                </c:pt>
                <c:pt idx="1">
                  <c:v>학생 상담 노력</c:v>
                </c:pt>
                <c:pt idx="2">
                  <c:v>정기적인 학과 지도교수상담</c:v>
                </c:pt>
                <c:pt idx="3">
                  <c:v>학과 지도교수상담 도움성</c:v>
                </c:pt>
              </c:strCache>
            </c:strRef>
          </c:cat>
          <c:val>
            <c:numRef>
              <c:f>Sheet1!$B$4:$E$4</c:f>
              <c:numCache>
                <c:formatCode>0.0</c:formatCode>
                <c:ptCount val="4"/>
                <c:pt idx="0">
                  <c:v>61.913239911293246</c:v>
                </c:pt>
                <c:pt idx="1">
                  <c:v>63.342535081849526</c:v>
                </c:pt>
                <c:pt idx="2">
                  <c:v>60.334737827851058</c:v>
                </c:pt>
                <c:pt idx="3">
                  <c:v>62.062485318364935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A82D-4021-ABCB-54CC37733CD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1135317304"/>
        <c:axId val="1135354936"/>
      </c:barChart>
      <c:catAx>
        <c:axId val="1135317304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135354936"/>
        <c:crosses val="autoZero"/>
        <c:auto val="1"/>
        <c:lblAlgn val="ctr"/>
        <c:lblOffset val="100"/>
        <c:noMultiLvlLbl val="0"/>
      </c:catAx>
      <c:valAx>
        <c:axId val="1135354936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1135317304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8.4347861346517658E-2"/>
          <c:y val="3.2551443669342262E-2"/>
          <c:w val="0.76500678837740299"/>
          <c:h val="0.9348971126613154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ln w="19050">
              <a:solidFill>
                <a:sysClr val="window" lastClr="FFFFFF"/>
              </a:solidFill>
            </a:ln>
          </c:spPr>
          <c:dPt>
            <c:idx val="0"/>
            <c:bubble3D val="0"/>
            <c:spPr>
              <a:solidFill>
                <a:srgbClr val="557FA1"/>
              </a:solidFill>
              <a:ln w="19050">
                <a:solidFill>
                  <a:sysClr val="window" lastClr="FFFFFF"/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DB5-4C8F-AC17-C78D11F606D8}"/>
              </c:ext>
            </c:extLst>
          </c:dPt>
          <c:dPt>
            <c:idx val="1"/>
            <c:bubble3D val="0"/>
            <c:spPr>
              <a:solidFill>
                <a:srgbClr val="BFBFBF"/>
              </a:solidFill>
              <a:ln w="19050">
                <a:solidFill>
                  <a:sysClr val="window" lastClr="FFFFFF"/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DB5-4C8F-AC17-C78D11F606D8}"/>
              </c:ext>
            </c:extLst>
          </c:dPt>
          <c:dPt>
            <c:idx val="2"/>
            <c:bubble3D val="0"/>
            <c:spPr>
              <a:solidFill>
                <a:srgbClr val="D0D7D7"/>
              </a:solidFill>
              <a:ln w="19050">
                <a:solidFill>
                  <a:sysClr val="window" lastClr="FFFFFF"/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DB5-4C8F-AC17-C78D11F606D8}"/>
              </c:ext>
            </c:extLst>
          </c:dPt>
          <c:cat>
            <c:strRef>
              <c:f>Sheet1!$A$2:$A$4</c:f>
              <c:strCache>
                <c:ptCount val="3"/>
                <c:pt idx="0">
                  <c:v>예</c:v>
                </c:pt>
                <c:pt idx="1">
                  <c:v>아니오</c:v>
                </c:pt>
                <c:pt idx="2">
                  <c:v>모름/ 무응답</c:v>
                </c:pt>
              </c:strCache>
            </c:strRef>
          </c:cat>
          <c:val>
            <c:numRef>
              <c:f>Sheet1!$B$2:$B$4</c:f>
              <c:numCache>
                <c:formatCode>####.0</c:formatCode>
                <c:ptCount val="3"/>
                <c:pt idx="0">
                  <c:v>29.258241758241759</c:v>
                </c:pt>
                <c:pt idx="1">
                  <c:v>69.505494505494497</c:v>
                </c:pt>
                <c:pt idx="2">
                  <c:v>1.2362637362637363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4DB5-4C8F-AC17-C78D11F606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61"/>
        <c:holeSize val="40"/>
      </c:doughnutChart>
    </c:plotArea>
    <c:plotVisOnly val="1"/>
    <c:dispBlanksAs val="zero"/>
    <c:showDLblsOverMax val="0"/>
  </c:chart>
  <c:txPr>
    <a:bodyPr/>
    <a:lstStyle/>
    <a:p>
      <a:pPr>
        <a:defRPr sz="1801"/>
      </a:pPr>
      <a:endParaRPr lang="ko-KR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5275390390785637"/>
          <c:y val="3.8008157597847793E-2"/>
          <c:w val="0.39492316489276807"/>
          <c:h val="0.94386947843445568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DBE0F0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Sheet1!$B$2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B05-4A9C-B7AF-5E4B6932F1A8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E8F0E9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Sheet1!$B$3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B05-4A9C-B7AF-5E4B6932F1A8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rgbClr val="D6ECEE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Sheet1!$B$4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3B05-4A9C-B7AF-5E4B6932F1A8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rgbClr val="C5D4F3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Sheet1!$B$5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3B05-4A9C-B7AF-5E4B6932F1A8}"/>
            </c:ext>
          </c:extLst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rgbClr val="AAC2E0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Sheet1!$B$6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3B05-4A9C-B7AF-5E4B6932F1A8}"/>
            </c:ext>
          </c:extLst>
        </c:ser>
        <c:ser>
          <c:idx val="5"/>
          <c:order val="5"/>
          <c:tx>
            <c:strRef>
              <c:f>Sheet1!$A$7</c:f>
              <c:strCache>
                <c:ptCount val="1"/>
              </c:strCache>
            </c:strRef>
          </c:tx>
          <c:spPr>
            <a:solidFill>
              <a:srgbClr val="9ED6DF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Sheet1!$B$7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3B05-4A9C-B7AF-5E4B6932F1A8}"/>
            </c:ext>
          </c:extLst>
        </c:ser>
        <c:ser>
          <c:idx val="6"/>
          <c:order val="6"/>
          <c:tx>
            <c:strRef>
              <c:f>Sheet1!$A$8</c:f>
              <c:strCache>
                <c:ptCount val="1"/>
                <c:pt idx="0">
                  <c:v>공학계열</c:v>
                </c:pt>
              </c:strCache>
            </c:strRef>
          </c:tx>
          <c:spPr>
            <a:solidFill>
              <a:srgbClr val="A6CAF0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Sheet1!$B$8</c:f>
              <c:numCache>
                <c:formatCode>####.0</c:formatCode>
                <c:ptCount val="1"/>
                <c:pt idx="0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3B05-4A9C-B7AF-5E4B6932F1A8}"/>
            </c:ext>
          </c:extLst>
        </c:ser>
        <c:ser>
          <c:idx val="7"/>
          <c:order val="7"/>
          <c:tx>
            <c:strRef>
              <c:f>Sheet1!$A$9</c:f>
              <c:strCache>
                <c:ptCount val="1"/>
                <c:pt idx="0">
                  <c:v>자연계열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Sheet1!$B$9</c:f>
              <c:numCache>
                <c:formatCode>####.0</c:formatCode>
                <c:ptCount val="1"/>
                <c:pt idx="0">
                  <c:v>12.912087912087914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3B05-4A9C-B7AF-5E4B6932F1A8}"/>
            </c:ext>
          </c:extLst>
        </c:ser>
        <c:ser>
          <c:idx val="8"/>
          <c:order val="8"/>
          <c:tx>
            <c:strRef>
              <c:f>Sheet1!$A$10</c:f>
              <c:strCache>
                <c:ptCount val="1"/>
                <c:pt idx="0">
                  <c:v>인문사회계열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Sheet1!$B$10</c:f>
              <c:numCache>
                <c:formatCode>####.0</c:formatCode>
                <c:ptCount val="1"/>
                <c:pt idx="0">
                  <c:v>41.071428571428569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3B05-4A9C-B7AF-5E4B6932F1A8}"/>
            </c:ext>
          </c:extLst>
        </c:ser>
        <c:ser>
          <c:idx val="9"/>
          <c:order val="9"/>
          <c:tx>
            <c:strRef>
              <c:f>Sheet1!$A$11</c:f>
              <c:strCache>
                <c:ptCount val="1"/>
                <c:pt idx="0">
                  <c:v>예체능계열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Sheet1!$B$11</c:f>
              <c:numCache>
                <c:formatCode>####.0</c:formatCode>
                <c:ptCount val="1"/>
                <c:pt idx="0">
                  <c:v>21.016483516483518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9-3B05-4A9C-B7AF-5E4B6932F1A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021457792"/>
        <c:axId val="1021431528"/>
      </c:barChart>
      <c:catAx>
        <c:axId val="1021457792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021431528"/>
        <c:crosses val="autoZero"/>
        <c:auto val="1"/>
        <c:lblAlgn val="ctr"/>
        <c:lblOffset val="100"/>
        <c:noMultiLvlLbl val="0"/>
      </c:catAx>
      <c:valAx>
        <c:axId val="1021431528"/>
        <c:scaling>
          <c:orientation val="minMax"/>
          <c:max val="1"/>
          <c:min val="0"/>
        </c:scaling>
        <c:delete val="0"/>
        <c:axPos val="l"/>
        <c:numFmt formatCode="0%" sourceLinked="1"/>
        <c:majorTickMark val="none"/>
        <c:minorTickMark val="none"/>
        <c:tickLblPos val="none"/>
        <c:spPr>
          <a:ln>
            <a:noFill/>
          </a:ln>
        </c:spPr>
        <c:crossAx val="1021457792"/>
        <c:crosses val="autoZero"/>
        <c:crossBetween val="between"/>
      </c:valAx>
      <c:spPr>
        <a:noFill/>
        <a:ln w="25400">
          <a:noFill/>
        </a:ln>
      </c:spPr>
    </c:plotArea>
    <c:legend>
      <c:legendPos val="l"/>
      <c:legendEntry>
        <c:idx val="4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7"/>
        <c:delete val="1"/>
      </c:legendEntry>
      <c:legendEntry>
        <c:idx val="8"/>
        <c:delete val="1"/>
      </c:legendEntry>
      <c:legendEntry>
        <c:idx val="9"/>
        <c:delete val="1"/>
      </c:legendEntry>
      <c:layout>
        <c:manualLayout>
          <c:xMode val="edge"/>
          <c:yMode val="edge"/>
          <c:x val="0.1267563563721662"/>
          <c:y val="3.9431745205241689E-2"/>
          <c:w val="0.39974181122605668"/>
          <c:h val="0.93781688796320406"/>
        </c:manualLayout>
      </c:layout>
      <c:overlay val="0"/>
      <c:txPr>
        <a:bodyPr/>
        <a:lstStyle/>
        <a:p>
          <a:pPr>
            <a:lnSpc>
              <a:spcPct val="90000"/>
            </a:lnSpc>
            <a:defRPr sz="1000">
              <a:latin typeface="Trebuchet MS" panose="020B0603020202020204" pitchFamily="34" charset="0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6.0864819836284424E-2"/>
          <c:w val="0.99255477730376829"/>
          <c:h val="0.9210128949448757"/>
        </c:manualLayout>
      </c:layout>
      <c:barChart>
        <c:barDir val="col"/>
        <c:grouping val="clustered"/>
        <c:varyColors val="0"/>
        <c:ser>
          <c:idx val="1"/>
          <c:order val="0"/>
          <c:spPr>
            <a:solidFill>
              <a:srgbClr val="BFBFBF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Sheet1!$A$1:$E$1</c:f>
              <c:strCache>
                <c:ptCount val="5"/>
                <c:pt idx="0">
                  <c:v>상담할 필요성을 못 느껴서</c:v>
                </c:pt>
                <c:pt idx="1">
                  <c:v>상담실이 있는지 몰라서</c:v>
                </c:pt>
                <c:pt idx="2">
                  <c:v>상담해도 도움이 안 될 것 같아서</c:v>
                </c:pt>
                <c:pt idx="3">
                  <c:v>상담할 용기가 안 생겨서</c:v>
                </c:pt>
                <c:pt idx="4">
                  <c:v>모름/무응답</c:v>
                </c:pt>
              </c:strCache>
            </c:strRef>
          </c:cat>
          <c:val>
            <c:numRef>
              <c:f>Sheet1!$A$2:$E$2</c:f>
              <c:numCache>
                <c:formatCode>####.0</c:formatCode>
                <c:ptCount val="5"/>
                <c:pt idx="0">
                  <c:v>41.007905138339922</c:v>
                </c:pt>
                <c:pt idx="1">
                  <c:v>30.039525691699602</c:v>
                </c:pt>
                <c:pt idx="2">
                  <c:v>14.723320158102768</c:v>
                </c:pt>
                <c:pt idx="3">
                  <c:v>12.845849802371543</c:v>
                </c:pt>
                <c:pt idx="4">
                  <c:v>1.383399209486166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5A1-42A9-A4B5-9D0D34D6C18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1135439608"/>
        <c:axId val="1135425104"/>
      </c:barChart>
      <c:catAx>
        <c:axId val="1135439608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135425104"/>
        <c:crosses val="autoZero"/>
        <c:auto val="1"/>
        <c:lblAlgn val="ctr"/>
        <c:lblOffset val="100"/>
        <c:noMultiLvlLbl val="0"/>
      </c:catAx>
      <c:valAx>
        <c:axId val="1135425104"/>
        <c:scaling>
          <c:orientation val="minMax"/>
          <c:max val="100"/>
          <c:min val="0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>
            <a:noFill/>
          </a:ln>
        </c:spPr>
        <c:crossAx val="113543960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1987210029087611"/>
          <c:y val="5.6548581765035882E-2"/>
          <c:w val="0.76500678837740299"/>
          <c:h val="0.9348971126613154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noFill/>
            <a:ln w="19050">
              <a:solidFill>
                <a:sysClr val="window" lastClr="FFFFFF"/>
              </a:solidFill>
            </a:ln>
          </c:spPr>
          <c:dPt>
            <c:idx val="0"/>
            <c:bubble3D val="0"/>
            <c:spPr>
              <a:noFill/>
              <a:ln w="19050">
                <a:noFill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DB5-4C8F-AC17-C78D11F606D8}"/>
              </c:ext>
            </c:extLst>
          </c:dPt>
          <c:dPt>
            <c:idx val="1"/>
            <c:bubble3D val="0"/>
            <c:explosion val="23"/>
            <c:spPr>
              <a:noFill/>
              <a:ln w="28575">
                <a:solidFill>
                  <a:srgbClr val="C00000"/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DB5-4C8F-AC17-C78D11F606D8}"/>
              </c:ext>
            </c:extLst>
          </c:dPt>
          <c:dPt>
            <c:idx val="2"/>
            <c:bubble3D val="0"/>
            <c:spPr>
              <a:noFill/>
              <a:ln w="19050">
                <a:noFill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DB5-4C8F-AC17-C78D11F606D8}"/>
              </c:ext>
            </c:extLst>
          </c:dPt>
          <c:cat>
            <c:strRef>
              <c:f>Sheet1!$A$2:$A$4</c:f>
              <c:strCache>
                <c:ptCount val="3"/>
                <c:pt idx="0">
                  <c:v>예</c:v>
                </c:pt>
                <c:pt idx="1">
                  <c:v>아니오</c:v>
                </c:pt>
                <c:pt idx="2">
                  <c:v>모름/ 무응답</c:v>
                </c:pt>
              </c:strCache>
            </c:strRef>
          </c:cat>
          <c:val>
            <c:numRef>
              <c:f>Sheet1!$B$2:$B$4</c:f>
              <c:numCache>
                <c:formatCode>####.0</c:formatCode>
                <c:ptCount val="3"/>
                <c:pt idx="0">
                  <c:v>29.258241758241759</c:v>
                </c:pt>
                <c:pt idx="1">
                  <c:v>69.505494505494497</c:v>
                </c:pt>
                <c:pt idx="2">
                  <c:v>1.2362637362637363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4DB5-4C8F-AC17-C78D11F606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61"/>
        <c:holeSize val="40"/>
      </c:doughnutChart>
      <c:spPr>
        <a:noFill/>
        <a:ln w="25400">
          <a:noFill/>
        </a:ln>
      </c:spPr>
    </c:plotArea>
    <c:plotVisOnly val="1"/>
    <c:dispBlanksAs val="zero"/>
    <c:showDLblsOverMax val="0"/>
  </c:chart>
  <c:txPr>
    <a:bodyPr/>
    <a:lstStyle/>
    <a:p>
      <a:pPr>
        <a:defRPr sz="1801"/>
      </a:pPr>
      <a:endParaRPr lang="ko-KR"/>
    </a:p>
  </c:txPr>
  <c:externalData r:id="rId2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8.4347861346517658E-2"/>
          <c:y val="3.2551443669342262E-2"/>
          <c:w val="0.76500678837740299"/>
          <c:h val="0.9348971126613154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ln w="19050">
              <a:solidFill>
                <a:sysClr val="window" lastClr="FFFFFF"/>
              </a:solidFill>
            </a:ln>
          </c:spPr>
          <c:dPt>
            <c:idx val="0"/>
            <c:bubble3D val="0"/>
            <c:spPr>
              <a:solidFill>
                <a:srgbClr val="557FA1"/>
              </a:solidFill>
              <a:ln w="19050">
                <a:solidFill>
                  <a:sysClr val="window" lastClr="FFFFFF"/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AF2-479C-A23A-561C72842BA7}"/>
              </c:ext>
            </c:extLst>
          </c:dPt>
          <c:dPt>
            <c:idx val="1"/>
            <c:bubble3D val="0"/>
            <c:spPr>
              <a:solidFill>
                <a:srgbClr val="BFBFBF"/>
              </a:solidFill>
              <a:ln w="19050">
                <a:solidFill>
                  <a:sysClr val="window" lastClr="FFFFFF"/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AF2-479C-A23A-561C72842BA7}"/>
              </c:ext>
            </c:extLst>
          </c:dPt>
          <c:dPt>
            <c:idx val="2"/>
            <c:bubble3D val="0"/>
            <c:spPr>
              <a:solidFill>
                <a:srgbClr val="D0D7D7"/>
              </a:solidFill>
              <a:ln w="19050">
                <a:solidFill>
                  <a:sysClr val="window" lastClr="FFFFFF"/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1AF2-479C-A23A-561C72842BA7}"/>
              </c:ext>
            </c:extLst>
          </c:dPt>
          <c:cat>
            <c:strRef>
              <c:f>Sheet1!$A$2:$A$4</c:f>
              <c:strCache>
                <c:ptCount val="3"/>
                <c:pt idx="0">
                  <c:v>예</c:v>
                </c:pt>
                <c:pt idx="1">
                  <c:v>아니오</c:v>
                </c:pt>
                <c:pt idx="2">
                  <c:v>모름/ 무응답</c:v>
                </c:pt>
              </c:strCache>
            </c:strRef>
          </c:cat>
          <c:val>
            <c:numRef>
              <c:f>Sheet1!$B$2:$B$4</c:f>
              <c:numCache>
                <c:formatCode>####.0</c:formatCode>
                <c:ptCount val="3"/>
                <c:pt idx="0">
                  <c:v>30.837912087912088</c:v>
                </c:pt>
                <c:pt idx="1">
                  <c:v>66.208791208791212</c:v>
                </c:pt>
                <c:pt idx="2">
                  <c:v>2.953296703296703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1AF2-479C-A23A-561C72842B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61"/>
        <c:holeSize val="40"/>
      </c:doughnutChart>
    </c:plotArea>
    <c:plotVisOnly val="1"/>
    <c:dispBlanksAs val="zero"/>
    <c:showDLblsOverMax val="0"/>
  </c:chart>
  <c:txPr>
    <a:bodyPr/>
    <a:lstStyle/>
    <a:p>
      <a:pPr>
        <a:defRPr sz="1801"/>
      </a:pPr>
      <a:endParaRPr lang="ko-KR"/>
    </a:p>
  </c:txPr>
  <c:externalData r:id="rId2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6.0864819836284424E-2"/>
          <c:w val="0.99255477730376829"/>
          <c:h val="0.9210128949448757"/>
        </c:manualLayout>
      </c:layout>
      <c:barChart>
        <c:barDir val="col"/>
        <c:grouping val="clustered"/>
        <c:varyColors val="0"/>
        <c:ser>
          <c:idx val="1"/>
          <c:order val="0"/>
          <c:spPr>
            <a:solidFill>
              <a:srgbClr val="BFBFBF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Sheet1!$A$1:$E$1</c:f>
              <c:strCache>
                <c:ptCount val="5"/>
                <c:pt idx="0">
                  <c:v>시스템이 있는지 몰라서</c:v>
                </c:pt>
                <c:pt idx="1">
                  <c:v>사용할 필요성을 못 느껴서</c:v>
                </c:pt>
                <c:pt idx="2">
                  <c:v>귀찮아서</c:v>
                </c:pt>
                <c:pt idx="3">
                  <c:v>사용하기 어려워서</c:v>
                </c:pt>
                <c:pt idx="4">
                  <c:v>모름/무응답</c:v>
                </c:pt>
              </c:strCache>
            </c:strRef>
          </c:cat>
          <c:val>
            <c:numRef>
              <c:f>Sheet1!$A$2:$E$2</c:f>
              <c:numCache>
                <c:formatCode>####.0</c:formatCode>
                <c:ptCount val="5"/>
                <c:pt idx="0">
                  <c:v>43.983402489626556</c:v>
                </c:pt>
                <c:pt idx="1">
                  <c:v>23.029045643153527</c:v>
                </c:pt>
                <c:pt idx="2">
                  <c:v>20.228215767634854</c:v>
                </c:pt>
                <c:pt idx="3">
                  <c:v>11.721991701244812</c:v>
                </c:pt>
                <c:pt idx="4">
                  <c:v>1.0373443983402488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E14-4103-8853-ACA8BDDF176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1135347488"/>
        <c:axId val="1135379240"/>
      </c:barChart>
      <c:catAx>
        <c:axId val="1135347488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135379240"/>
        <c:crosses val="autoZero"/>
        <c:auto val="1"/>
        <c:lblAlgn val="ctr"/>
        <c:lblOffset val="100"/>
        <c:noMultiLvlLbl val="0"/>
      </c:catAx>
      <c:valAx>
        <c:axId val="1135379240"/>
        <c:scaling>
          <c:orientation val="minMax"/>
          <c:max val="100"/>
          <c:min val="0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>
            <a:noFill/>
          </a:ln>
        </c:spPr>
        <c:crossAx val="113534748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491022609030704"/>
          <c:y val="4.7353673868685289E-2"/>
          <c:w val="0.76500678837740299"/>
          <c:h val="0.9348971126613154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ln w="19050">
              <a:solidFill>
                <a:sysClr val="window" lastClr="FFFFFF"/>
              </a:solidFill>
            </a:ln>
          </c:spPr>
          <c:dPt>
            <c:idx val="0"/>
            <c:bubble3D val="0"/>
            <c:spPr>
              <a:noFill/>
              <a:ln w="19050">
                <a:noFill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AF2-479C-A23A-561C72842BA7}"/>
              </c:ext>
            </c:extLst>
          </c:dPt>
          <c:dPt>
            <c:idx val="1"/>
            <c:bubble3D val="0"/>
            <c:explosion val="23"/>
            <c:spPr>
              <a:noFill/>
              <a:ln w="38100">
                <a:solidFill>
                  <a:srgbClr val="C00000"/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AF2-479C-A23A-561C72842BA7}"/>
              </c:ext>
            </c:extLst>
          </c:dPt>
          <c:dPt>
            <c:idx val="2"/>
            <c:bubble3D val="0"/>
            <c:spPr>
              <a:noFill/>
              <a:ln w="19050">
                <a:noFill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1AF2-479C-A23A-561C72842BA7}"/>
              </c:ext>
            </c:extLst>
          </c:dPt>
          <c:cat>
            <c:strRef>
              <c:f>Sheet1!$A$2:$A$4</c:f>
              <c:strCache>
                <c:ptCount val="3"/>
                <c:pt idx="0">
                  <c:v>예</c:v>
                </c:pt>
                <c:pt idx="1">
                  <c:v>아니오</c:v>
                </c:pt>
                <c:pt idx="2">
                  <c:v>모름/ 무응답</c:v>
                </c:pt>
              </c:strCache>
            </c:strRef>
          </c:cat>
          <c:val>
            <c:numRef>
              <c:f>Sheet1!$B$2:$B$4</c:f>
              <c:numCache>
                <c:formatCode>####.0</c:formatCode>
                <c:ptCount val="3"/>
                <c:pt idx="0">
                  <c:v>30.837912087912088</c:v>
                </c:pt>
                <c:pt idx="1">
                  <c:v>66.208791208791212</c:v>
                </c:pt>
                <c:pt idx="2">
                  <c:v>2.953296703296703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1AF2-479C-A23A-561C72842B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61"/>
        <c:holeSize val="40"/>
      </c:doughnutChart>
    </c:plotArea>
    <c:plotVisOnly val="1"/>
    <c:dispBlanksAs val="zero"/>
    <c:showDLblsOverMax val="0"/>
  </c:chart>
  <c:txPr>
    <a:bodyPr/>
    <a:lstStyle/>
    <a:p>
      <a:pPr>
        <a:defRPr sz="1801"/>
      </a:pPr>
      <a:endParaRPr lang="ko-KR"/>
    </a:p>
  </c:txPr>
  <c:externalData r:id="rId2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915972222222228E-2"/>
          <c:y val="9.9143605860108452E-2"/>
          <c:w val="0.5424140277777777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4"/>
            <c:spPr>
              <a:solidFill>
                <a:srgbClr val="DA2020"/>
              </a:solidFill>
              <a:ln>
                <a:solidFill>
                  <a:srgbClr val="C00000"/>
                </a:solidFill>
                <a:prstDash val="solid"/>
              </a:ln>
            </c:spPr>
          </c:marker>
          <c:xVal>
            <c:numRef>
              <c:f>Sheet1!$B$1:$Y$1</c:f>
              <c:numCache>
                <c:formatCode>General</c:formatCode>
                <c:ptCount val="24"/>
              </c:numCache>
            </c:numRef>
          </c:xVal>
          <c:yVal>
            <c:numRef>
              <c:f>Sheet1!$B$2:$Y$2</c:f>
              <c:numCache>
                <c:formatCode>General</c:formatCode>
                <c:ptCount val="24"/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4F5-4701-A012-DF41C03F58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35443528"/>
        <c:axId val="1135351016"/>
      </c:scatterChart>
      <c:valAx>
        <c:axId val="1135443528"/>
        <c:scaling>
          <c:orientation val="minMax"/>
          <c:max val="23"/>
          <c:min val="17"/>
        </c:scaling>
        <c:delete val="0"/>
        <c:axPos val="b"/>
        <c:numFmt formatCode="General" sourceLinked="1"/>
        <c:majorTickMark val="out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351016"/>
        <c:crossesAt val="66.8"/>
        <c:crossBetween val="midCat"/>
        <c:majorUnit val="4"/>
        <c:minorUnit val="4"/>
      </c:valAx>
      <c:valAx>
        <c:axId val="1135351016"/>
        <c:scaling>
          <c:orientation val="minMax"/>
          <c:max val="70.599999999999994"/>
          <c:min val="63"/>
        </c:scaling>
        <c:delete val="0"/>
        <c:axPos val="l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443528"/>
        <c:crossesAt val="20"/>
        <c:crossBetween val="midCat"/>
        <c:majorUnit val="5.64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915972222222228E-2"/>
          <c:y val="9.9143605860108452E-2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rgbClr val="6FB9C5"/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CC8F-420A-B63A-BD276E5A584B}"/>
              </c:ext>
            </c:extLst>
          </c:dPt>
          <c:dPt>
            <c:idx val="1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CC8F-420A-B63A-BD276E5A584B}"/>
              </c:ext>
            </c:extLst>
          </c:dPt>
          <c:dPt>
            <c:idx val="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CC8F-420A-B63A-BD276E5A584B}"/>
              </c:ext>
            </c:extLst>
          </c:dPt>
          <c:dPt>
            <c:idx val="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CC8F-420A-B63A-BD276E5A584B}"/>
              </c:ext>
            </c:extLst>
          </c:dPt>
          <c:dPt>
            <c:idx val="5"/>
            <c:marker>
              <c:spPr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CC8F-420A-B63A-BD276E5A584B}"/>
              </c:ext>
            </c:extLst>
          </c:dPt>
          <c:dPt>
            <c:idx val="7"/>
            <c:marker>
              <c:spPr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CC8F-420A-B63A-BD276E5A584B}"/>
              </c:ext>
            </c:extLst>
          </c:dPt>
          <c:dPt>
            <c:idx val="8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CC8F-420A-B63A-BD276E5A584B}"/>
              </c:ext>
            </c:extLst>
          </c:dPt>
          <c:dPt>
            <c:idx val="9"/>
            <c:marker>
              <c:spPr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</c:dPt>
          <c:dPt>
            <c:idx val="10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CC8F-420A-B63A-BD276E5A584B}"/>
              </c:ext>
            </c:extLst>
          </c:dPt>
          <c:dPt>
            <c:idx val="11"/>
            <c:marker>
              <c:spPr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CC8F-420A-B63A-BD276E5A584B}"/>
              </c:ext>
            </c:extLst>
          </c:dPt>
          <c:dPt>
            <c:idx val="12"/>
            <c:marker>
              <c:spPr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CC8F-420A-B63A-BD276E5A584B}"/>
              </c:ext>
            </c:extLst>
          </c:dPt>
          <c:dPt>
            <c:idx val="13"/>
            <c:marker>
              <c:spPr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CC8F-420A-B63A-BD276E5A584B}"/>
              </c:ext>
            </c:extLst>
          </c:dPt>
          <c:dPt>
            <c:idx val="14"/>
            <c:marker>
              <c:spPr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CC8F-420A-B63A-BD276E5A584B}"/>
              </c:ext>
            </c:extLst>
          </c:dPt>
          <c:dPt>
            <c:idx val="15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CC8F-420A-B63A-BD276E5A584B}"/>
              </c:ext>
            </c:extLst>
          </c:dPt>
          <c:dPt>
            <c:idx val="16"/>
            <c:marker>
              <c:spPr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CC8F-420A-B63A-BD276E5A584B}"/>
              </c:ext>
            </c:extLst>
          </c:dPt>
          <c:dPt>
            <c:idx val="17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CC8F-420A-B63A-BD276E5A584B}"/>
              </c:ext>
            </c:extLst>
          </c:dPt>
          <c:dPt>
            <c:idx val="18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CC8F-420A-B63A-BD276E5A584B}"/>
              </c:ext>
            </c:extLst>
          </c:dPt>
          <c:dLbls>
            <c:dLbl>
              <c:idx val="0"/>
              <c:layout>
                <c:manualLayout>
                  <c:x val="-7.0555555555556204E-3"/>
                  <c:y val="-3.3360547133988129E-3"/>
                </c:manualLayout>
              </c:layout>
              <c:tx>
                <c:rich>
                  <a:bodyPr/>
                  <a:lstStyle/>
                  <a:p>
                    <a:fld id="{CA3F199D-D29B-444F-ABBF-F83D18BA970A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"/>
              <c:layout>
                <c:manualLayout>
                  <c:x val="-9.5250000000000001E-2"/>
                  <c:y val="-6.6721094267975034E-3"/>
                </c:manualLayout>
              </c:layout>
              <c:tx>
                <c:rich>
                  <a:bodyPr/>
                  <a:lstStyle/>
                  <a:p>
                    <a:fld id="{D4098D96-6EB7-4D30-A457-DB1A65006DAB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2"/>
              <c:layout>
                <c:manualLayout>
                  <c:x val="-5.2916666666667309E-3"/>
                  <c:y val="1.8348300923693134E-2"/>
                </c:manualLayout>
              </c:layout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lnSpc>
                        <a:spcPts val="1100"/>
                      </a:lnSpc>
                      <a:defRPr sz="900" spc="-100" baseline="0"/>
                    </a:pPr>
                    <a:fld id="{BE6104FF-72C3-4B35-BE7A-2F67C945AC74}" type="CELLRANGE">
                      <a:rPr lang="ko-KR" altLang="en-US" sz="900" smtClean="0"/>
                      <a:pPr>
                        <a:lnSpc>
                          <a:spcPts val="1100"/>
                        </a:lnSpc>
                        <a:defRPr sz="9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3"/>
              <c:layout>
                <c:manualLayout>
                  <c:x val="-7.0555555555556204E-3"/>
                  <c:y val="0"/>
                </c:manualLayout>
              </c:layout>
              <c:tx>
                <c:rich>
                  <a:bodyPr/>
                  <a:lstStyle/>
                  <a:p>
                    <a:fld id="{D3862E39-E3C2-48A4-81BA-C3D0E059F709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4"/>
              <c:layout>
                <c:manualLayout>
                  <c:x val="-0.11818055555555555"/>
                  <c:y val="8.3401367834968793E-2"/>
                </c:manualLayout>
              </c:layout>
              <c:tx>
                <c:rich>
                  <a:bodyPr/>
                  <a:lstStyle/>
                  <a:p>
                    <a:fld id="{DB5160B5-60BD-4FE1-AA74-AD45D2D97EAE}" type="CELLRANGE">
                      <a:rPr lang="ko-KR" altLang="en-US" dirty="0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5"/>
              <c:layout>
                <c:manualLayout>
                  <c:x val="-0.14816666666666667"/>
                  <c:y val="-3.3360547133987517E-3"/>
                </c:manualLayout>
              </c:layout>
              <c:tx>
                <c:rich>
                  <a:bodyPr/>
                  <a:lstStyle/>
                  <a:p>
                    <a:fld id="{F895FDAF-1269-476B-A184-30A1EA80AA06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6"/>
              <c:layout>
                <c:manualLayout>
                  <c:x val="-0.1058333333333334"/>
                  <c:y val="0.12009796968235506"/>
                </c:manualLayout>
              </c:layout>
              <c:tx>
                <c:rich>
                  <a:bodyPr/>
                  <a:lstStyle/>
                  <a:p>
                    <a:fld id="{F261CF78-5187-449F-9788-D62566435031}" type="CELLRANGE">
                      <a:rPr lang="ko-KR" altLang="en-US" dirty="0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E9D43B1F-895F-4F07-BBC3-FC7FA17A72F4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</c:extLst>
            </c:dLbl>
            <c:dLbl>
              <c:idx val="8"/>
              <c:layout>
                <c:manualLayout>
                  <c:x val="-8.4666666666666682E-2"/>
                  <c:y val="-1.0008164140196254E-2"/>
                </c:manualLayout>
              </c:layout>
              <c:tx>
                <c:rich>
                  <a:bodyPr/>
                  <a:lstStyle/>
                  <a:p>
                    <a:fld id="{49EC6C7E-8E58-4512-AABF-3DDB5388945C}" type="CELLRANGE">
                      <a:rPr lang="ko-KR" altLang="en-US" dirty="0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9"/>
              <c:layout>
                <c:manualLayout>
                  <c:x val="-0.11818055555555555"/>
                  <c:y val="0"/>
                </c:manualLayout>
              </c:layout>
              <c:tx>
                <c:rich>
                  <a:bodyPr/>
                  <a:lstStyle/>
                  <a:p>
                    <a:fld id="{714F422B-5085-4BB0-A8A5-FD1598AB5DFC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0"/>
              <c:layout>
                <c:manualLayout>
                  <c:x val="-2.4694444444444446E-2"/>
                  <c:y val="3.3360547133987513E-2"/>
                </c:manualLayout>
              </c:layout>
              <c:tx>
                <c:rich>
                  <a:bodyPr/>
                  <a:lstStyle/>
                  <a:p>
                    <a:fld id="{A855277C-2FC9-479E-9B33-5D592C6B1248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1"/>
              <c:layout>
                <c:manualLayout>
                  <c:x val="-0.10406944444444445"/>
                  <c:y val="-0.13344218853595005"/>
                </c:manualLayout>
              </c:layout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lnSpc>
                        <a:spcPts val="1100"/>
                      </a:lnSpc>
                      <a:defRPr sz="900" spc="-100" baseline="0"/>
                    </a:pPr>
                    <a:fld id="{30E38EDE-A9FF-4B17-876E-08FFC2931055}" type="CELLRANGE">
                      <a:rPr lang="ko-KR" altLang="en-US" sz="900" dirty="0"/>
                      <a:pPr>
                        <a:lnSpc>
                          <a:spcPts val="1100"/>
                        </a:lnSpc>
                        <a:defRPr sz="9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2"/>
              <c:layout>
                <c:manualLayout>
                  <c:x val="-6.173611111111111E-2"/>
                  <c:y val="3.3360547133987513E-2"/>
                </c:manualLayout>
              </c:layout>
              <c:tx>
                <c:rich>
                  <a:bodyPr/>
                  <a:lstStyle/>
                  <a:p>
                    <a:fld id="{29396E58-1A47-4814-BD6E-2EF6159AC429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3"/>
              <c:layout>
                <c:manualLayout>
                  <c:x val="-1.0583333333333333E-2"/>
                  <c:y val="-3.336054713398874E-3"/>
                </c:manualLayout>
              </c:layout>
              <c:tx>
                <c:rich>
                  <a:bodyPr/>
                  <a:lstStyle/>
                  <a:p>
                    <a:fld id="{EA0262BE-D8CC-414A-A235-E97735DEDE14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4"/>
              <c:layout>
                <c:manualLayout>
                  <c:x val="-7.0555555555555554E-3"/>
                  <c:y val="-1.5290074137503089E-17"/>
                </c:manualLayout>
              </c:layout>
              <c:tx>
                <c:rich>
                  <a:bodyPr/>
                  <a:lstStyle/>
                  <a:p>
                    <a:fld id="{528F1796-0815-4C82-9429-DF52B978186F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5"/>
              <c:layout>
                <c:manualLayout>
                  <c:x val="-0.11288888888888889"/>
                  <c:y val="-3.0580148275006178E-17"/>
                </c:manualLayout>
              </c:layout>
              <c:tx>
                <c:rich>
                  <a:bodyPr/>
                  <a:lstStyle/>
                  <a:p>
                    <a:fld id="{77F68C1A-9CBD-4E00-B4B1-8B61BF3F1984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6"/>
              <c:layout>
                <c:manualLayout>
                  <c:x val="-8.819444444444445E-2"/>
                  <c:y val="-3.3360547133987821E-3"/>
                </c:manualLayout>
              </c:layout>
              <c:tx>
                <c:rich>
                  <a:bodyPr/>
                  <a:lstStyle/>
                  <a:p>
                    <a:fld id="{613EF0D3-E4E8-4986-B766-1DE53B3A0000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7"/>
              <c:layout>
                <c:manualLayout>
                  <c:x val="-5.2916666666666667E-3"/>
                  <c:y val="-3.3360547133988129E-3"/>
                </c:manualLayout>
              </c:layout>
              <c:tx>
                <c:rich>
                  <a:bodyPr/>
                  <a:lstStyle/>
                  <a:p>
                    <a:fld id="{39D67E1F-15FF-4B45-A7BD-080427F4C475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8"/>
              <c:layout>
                <c:manualLayout>
                  <c:x val="-0.2099027777777778"/>
                  <c:y val="-4.6704765987582518E-2"/>
                </c:manualLayout>
              </c:layout>
              <c:tx>
                <c:rich>
                  <a:bodyPr/>
                  <a:lstStyle/>
                  <a:p>
                    <a:fld id="{8C197F39-F2F2-4280-946E-960930123D1C}" type="CELLRANGE">
                      <a:rPr lang="ko-KR" altLang="en-US" dirty="0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9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0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1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2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3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xVal>
            <c:numRef>
              <c:f>Sheet1!$B$1:$Y$1</c:f>
              <c:numCache>
                <c:formatCode>General</c:formatCode>
                <c:ptCount val="24"/>
                <c:pt idx="0">
                  <c:v>5.3792532542399387</c:v>
                </c:pt>
                <c:pt idx="1">
                  <c:v>5.1948343895774585</c:v>
                </c:pt>
                <c:pt idx="2">
                  <c:v>5.5369013013737467</c:v>
                </c:pt>
                <c:pt idx="3">
                  <c:v>5.3378586366578711</c:v>
                </c:pt>
                <c:pt idx="4">
                  <c:v>5.4329411907677274</c:v>
                </c:pt>
                <c:pt idx="5">
                  <c:v>5.2570695448037128</c:v>
                </c:pt>
                <c:pt idx="6">
                  <c:v>5.4366658303298543</c:v>
                </c:pt>
                <c:pt idx="7">
                  <c:v>4.8807355791770934</c:v>
                </c:pt>
                <c:pt idx="8">
                  <c:v>4.9319304280679699</c:v>
                </c:pt>
                <c:pt idx="9">
                  <c:v>5.2225827267954523</c:v>
                </c:pt>
                <c:pt idx="10">
                  <c:v>4.937398493338085</c:v>
                </c:pt>
                <c:pt idx="11">
                  <c:v>5.6627724776121742</c:v>
                </c:pt>
                <c:pt idx="12">
                  <c:v>5.5879589861952592</c:v>
                </c:pt>
                <c:pt idx="13">
                  <c:v>4.9692243738729198</c:v>
                </c:pt>
                <c:pt idx="14">
                  <c:v>5.2706202953778174</c:v>
                </c:pt>
                <c:pt idx="15">
                  <c:v>5.1512716863295607</c:v>
                </c:pt>
                <c:pt idx="16">
                  <c:v>5.5038894761646802</c:v>
                </c:pt>
                <c:pt idx="17">
                  <c:v>5.0497293965268195</c:v>
                </c:pt>
                <c:pt idx="18">
                  <c:v>5.2563619327918749</c:v>
                </c:pt>
              </c:numCache>
            </c:numRef>
          </c:xVal>
          <c:yVal>
            <c:numRef>
              <c:f>Sheet1!$B$2:$Y$2</c:f>
              <c:numCache>
                <c:formatCode>####.0</c:formatCode>
                <c:ptCount val="24"/>
                <c:pt idx="0">
                  <c:v>60.262024845563523</c:v>
                </c:pt>
                <c:pt idx="1">
                  <c:v>63.619978410244627</c:v>
                </c:pt>
                <c:pt idx="2">
                  <c:v>58.519288519502972</c:v>
                </c:pt>
                <c:pt idx="3">
                  <c:v>54.702408433508175</c:v>
                </c:pt>
                <c:pt idx="4">
                  <c:v>59.382651882829144</c:v>
                </c:pt>
                <c:pt idx="5">
                  <c:v>58.525332416471834</c:v>
                </c:pt>
                <c:pt idx="6">
                  <c:v>59.230901583090215</c:v>
                </c:pt>
                <c:pt idx="7">
                  <c:v>53.125956535043656</c:v>
                </c:pt>
                <c:pt idx="8">
                  <c:v>61.70621274646669</c:v>
                </c:pt>
                <c:pt idx="9">
                  <c:v>54.63663457136547</c:v>
                </c:pt>
                <c:pt idx="10">
                  <c:v>70.039819281796653</c:v>
                </c:pt>
                <c:pt idx="11">
                  <c:v>64.458087028051921</c:v>
                </c:pt>
                <c:pt idx="12">
                  <c:v>63.909003831521332</c:v>
                </c:pt>
                <c:pt idx="13">
                  <c:v>55.915517241449301</c:v>
                </c:pt>
                <c:pt idx="14">
                  <c:v>68.70510469199796</c:v>
                </c:pt>
                <c:pt idx="15">
                  <c:v>66.784158642800961</c:v>
                </c:pt>
                <c:pt idx="16">
                  <c:v>65.632896852847068</c:v>
                </c:pt>
                <c:pt idx="17">
                  <c:v>62.718895771127571</c:v>
                </c:pt>
                <c:pt idx="18">
                  <c:v>61.913239911293246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CC8F-420A-B63A-BD276E5A584B}"/>
            </c:ext>
            <c:ext xmlns:c15="http://schemas.microsoft.com/office/drawing/2012/chart" uri="{02D57815-91ED-43cb-92C2-25804820EDAC}">
              <c15:datalabelsRange>
                <c15:f>Sheet1!$B$4:$T$4</c15:f>
                <c15:dlblRangeCache>
                  <c:ptCount val="19"/>
                  <c:pt idx="0">
                    <c:v>시설 공간 </c:v>
                  </c:pt>
                  <c:pt idx="1">
                    <c:v>안내/공지 </c:v>
                  </c:pt>
                  <c:pt idx="2">
                    <c:v>학생활동 지원 
</c:v>
                  </c:pt>
                  <c:pt idx="3">
                    <c:v>비용 </c:v>
                  </c:pt>
                  <c:pt idx="4">
                    <c:v>행정서비스 </c:v>
                  </c:pt>
                  <c:pt idx="5">
                    <c:v>취업 지원 프로그램 </c:v>
                  </c:pt>
                  <c:pt idx="6">
                    <c:v>산학협력 </c:v>
                  </c:pt>
                  <c:pt idx="7">
                    <c:v>국제화 역량 </c:v>
                  </c:pt>
                  <c:pt idx="8">
                    <c:v>장학지원 </c:v>
                  </c:pt>
                  <c:pt idx="9">
                    <c:v>전반적 이미지 </c:v>
                  </c:pt>
                  <c:pt idx="10">
                    <c:v>전공 인식 </c:v>
                  </c:pt>
                  <c:pt idx="11">
                    <c:v>전공교과 </c:v>
                  </c:pt>
                  <c:pt idx="12">
                    <c:v>실습 교육 </c:v>
                  </c:pt>
                  <c:pt idx="13">
                    <c:v>교양교과 </c:v>
                  </c:pt>
                  <c:pt idx="14">
                    <c:v>교수 </c:v>
                  </c:pt>
                  <c:pt idx="15">
                    <c:v>조교 및 교우 </c:v>
                  </c:pt>
                  <c:pt idx="16">
                    <c:v>전공 진로 </c:v>
                  </c:pt>
                  <c:pt idx="17">
                    <c:v>실험실습 환경 </c:v>
                  </c:pt>
                  <c:pt idx="18">
                    <c:v>학생상담 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35414128"/>
        <c:axId val="1135344744"/>
      </c:scatterChart>
      <c:valAx>
        <c:axId val="1135414128"/>
        <c:scaling>
          <c:orientation val="minMax"/>
          <c:max val="5.71"/>
          <c:min val="4.8099999999999996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344744"/>
        <c:crossesAt val="61.25"/>
        <c:crossBetween val="midCat"/>
        <c:majorUnit val="4"/>
        <c:minorUnit val="4"/>
      </c:valAx>
      <c:valAx>
        <c:axId val="1135344744"/>
        <c:scaling>
          <c:orientation val="minMax"/>
          <c:max val="70.09"/>
          <c:min val="52.41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414128"/>
        <c:crossesAt val="5.26"/>
        <c:crossBetween val="midCat"/>
        <c:majorUnit val="5.64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915972222222228E-2"/>
          <c:y val="9.9143605860108452E-2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rgbClr val="6FB9C5"/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CC8F-420A-B63A-BD276E5A584B}"/>
              </c:ext>
            </c:extLst>
          </c:dPt>
          <c:dPt>
            <c:idx val="1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CC8F-420A-B63A-BD276E5A584B}"/>
              </c:ext>
            </c:extLst>
          </c:dPt>
          <c:dPt>
            <c:idx val="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CC8F-420A-B63A-BD276E5A584B}"/>
              </c:ext>
            </c:extLst>
          </c:dPt>
          <c:dPt>
            <c:idx val="3"/>
            <c:marker>
              <c:spPr>
                <a:solidFill>
                  <a:srgbClr val="FAC090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CC8F-420A-B63A-BD276E5A584B}"/>
              </c:ext>
            </c:extLst>
          </c:dPt>
          <c:dPt>
            <c:idx val="4"/>
            <c:marker>
              <c:spPr>
                <a:solidFill>
                  <a:srgbClr val="FAC090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</c:dPt>
          <c:dPt>
            <c:idx val="5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CC8F-420A-B63A-BD276E5A584B}"/>
              </c:ext>
            </c:extLst>
          </c:dPt>
          <c:dPt>
            <c:idx val="6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</c:dPt>
          <c:dPt>
            <c:idx val="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CC8F-420A-B63A-BD276E5A584B}"/>
              </c:ext>
            </c:extLst>
          </c:dPt>
          <c:dPt>
            <c:idx val="8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CC8F-420A-B63A-BD276E5A584B}"/>
              </c:ext>
            </c:extLst>
          </c:dPt>
          <c:dPt>
            <c:idx val="9"/>
            <c:marker>
              <c:spPr>
                <a:solidFill>
                  <a:srgbClr val="C3D69B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</c:dPt>
          <c:dPt>
            <c:idx val="10"/>
            <c:marker>
              <c:spPr>
                <a:solidFill>
                  <a:srgbClr val="C3D69B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CC8F-420A-B63A-BD276E5A584B}"/>
              </c:ext>
            </c:extLst>
          </c:dPt>
          <c:dPt>
            <c:idx val="11"/>
            <c:marker>
              <c:spPr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CC8F-420A-B63A-BD276E5A584B}"/>
              </c:ext>
            </c:extLst>
          </c:dPt>
          <c:dPt>
            <c:idx val="12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CC8F-420A-B63A-BD276E5A584B}"/>
              </c:ext>
            </c:extLst>
          </c:dPt>
          <c:dPt>
            <c:idx val="13"/>
            <c:marker>
              <c:spPr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CC8F-420A-B63A-BD276E5A584B}"/>
              </c:ext>
            </c:extLst>
          </c:dPt>
          <c:dPt>
            <c:idx val="14"/>
            <c:marker>
              <c:spPr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CC8F-420A-B63A-BD276E5A584B}"/>
              </c:ext>
            </c:extLst>
          </c:dPt>
          <c:dPt>
            <c:idx val="15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CC8F-420A-B63A-BD276E5A584B}"/>
              </c:ext>
            </c:extLst>
          </c:dPt>
          <c:dPt>
            <c:idx val="16"/>
            <c:marker>
              <c:spPr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CC8F-420A-B63A-BD276E5A584B}"/>
              </c:ext>
            </c:extLst>
          </c:dPt>
          <c:dPt>
            <c:idx val="17"/>
            <c:marker>
              <c:spPr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CC8F-420A-B63A-BD276E5A584B}"/>
              </c:ext>
            </c:extLst>
          </c:dPt>
          <c:dPt>
            <c:idx val="18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CC8F-420A-B63A-BD276E5A584B}"/>
              </c:ext>
            </c:extLst>
          </c:dPt>
          <c:dLbls>
            <c:dLbl>
              <c:idx val="0"/>
              <c:layout>
                <c:manualLayout>
                  <c:x val="-0.22930555555555557"/>
                  <c:y val="9.6745586688563798E-2"/>
                </c:manualLayout>
              </c:layout>
              <c:tx>
                <c:rich>
                  <a:bodyPr/>
                  <a:lstStyle/>
                  <a:p>
                    <a:fld id="{A0E75175-60D8-4E5A-B975-4875827B1CE5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"/>
              <c:layout>
                <c:manualLayout>
                  <c:x val="1.5875E-2"/>
                  <c:y val="7.339320369477241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1100"/>
                      </a:lnSpc>
                      <a:defRPr sz="800" spc="-100" baseline="0"/>
                    </a:pPr>
                    <a:fld id="{B42D60BC-44D9-44CE-80BA-E33A23B83574}" type="CELLRANGE">
                      <a:rPr lang="ko-KR" altLang="en-US" spc="-100" baseline="0" dirty="0"/>
                      <a:pPr algn="l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2"/>
              <c:layout>
                <c:manualLayout>
                  <c:x val="-2.2930555555555621E-2"/>
                  <c:y val="5.3376875414379903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1100"/>
                      </a:lnSpc>
                      <a:defRPr sz="800" spc="-100" baseline="0"/>
                    </a:pPr>
                    <a:fld id="{EC040DC0-CC95-446E-99A9-3717D406083E}" type="CELLRANGE">
                      <a:rPr lang="ko-KR" altLang="en-US" spc="-100" baseline="0" dirty="0"/>
                      <a:pPr algn="l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3"/>
              <c:layout>
                <c:manualLayout>
                  <c:x val="-0.13052777777777777"/>
                  <c:y val="9.3409531975164981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1100"/>
                      </a:lnSpc>
                      <a:defRPr sz="800" spc="-100" baseline="0"/>
                    </a:pPr>
                    <a:fld id="{D1DCE750-B9FA-449B-A4BD-65E66CF358A7}" type="CELLRANGE">
                      <a:rPr lang="ko-KR" altLang="en-US" spc="-100" baseline="0" dirty="0"/>
                      <a:pPr algn="r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4"/>
              <c:layout>
                <c:manualLayout>
                  <c:x val="-0.14640277777777777"/>
                  <c:y val="-9.6745586688563798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1100"/>
                      </a:lnSpc>
                      <a:defRPr sz="800" spc="-100" baseline="0"/>
                    </a:pPr>
                    <a:fld id="{49519B54-76C1-4F25-936C-E666A9813BBF}" type="CELLRANGE">
                      <a:rPr lang="ko-KR" altLang="en-US" spc="-100" baseline="0" dirty="0"/>
                      <a:pPr algn="r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5"/>
              <c:layout>
                <c:manualLayout>
                  <c:x val="-0.1569861111111111"/>
                  <c:y val="6.6721094267974419E-3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1100"/>
                      </a:lnSpc>
                      <a:defRPr sz="800" spc="-100" baseline="0"/>
                    </a:pPr>
                    <a:fld id="{DD037629-9606-4DA9-9C9E-FE6899CC9AAD}" type="CELLRANGE">
                      <a:rPr lang="ko-KR" altLang="en-US" spc="-100" baseline="0" dirty="0"/>
                      <a:pPr algn="r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6"/>
              <c:layout>
                <c:manualLayout>
                  <c:x val="-0.20990277777777777"/>
                  <c:y val="-0.15012246210294383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1100"/>
                      </a:lnSpc>
                      <a:defRPr sz="800" spc="-100" baseline="0"/>
                    </a:pPr>
                    <a:fld id="{4CCD0CB4-5E4B-40E3-9FCC-ACE8AC6575B7}" type="CELLRANGE">
                      <a:rPr lang="ko-KR" altLang="en-US"/>
                      <a:pPr algn="r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7"/>
              <c:layout>
                <c:manualLayout>
                  <c:x val="1.5874999999999934E-2"/>
                  <c:y val="0.2635483223585014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1100"/>
                      </a:lnSpc>
                      <a:defRPr sz="800" spc="-100" baseline="0"/>
                    </a:pPr>
                    <a:fld id="{1CEC5D89-09E9-434A-9E81-CEE2BA25C9C1}" type="CELLRANGE">
                      <a:rPr lang="ko-KR" altLang="en-US" spc="-100" baseline="0" dirty="0"/>
                      <a:pPr algn="l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8"/>
              <c:layout>
                <c:manualLayout>
                  <c:x val="-3.5277777777777777E-3"/>
                  <c:y val="0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1100"/>
                      </a:lnSpc>
                      <a:defRPr sz="800" spc="-100" baseline="0"/>
                    </a:pPr>
                    <a:fld id="{BC04FE9F-F540-40BF-A414-3811D2D37233}" type="CELLRANGE">
                      <a:rPr lang="ko-KR" altLang="en-US"/>
                      <a:pPr algn="l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9"/>
              <c:layout>
                <c:manualLayout>
                  <c:x val="1.0583333333333333E-2"/>
                  <c:y val="-0.15012246210294386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1100"/>
                      </a:lnSpc>
                      <a:defRPr sz="800" spc="-100" baseline="0"/>
                    </a:pPr>
                    <a:fld id="{FF27C487-BBD6-4213-AF26-807689C48269}" type="CELLRANGE">
                      <a:rPr lang="ko-KR" altLang="en-US" spc="-100" baseline="0" dirty="0"/>
                      <a:pPr algn="l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0"/>
              <c:layout>
                <c:manualLayout>
                  <c:x val="1.0583333333333333E-2"/>
                  <c:y val="-6.3385039554576278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1100"/>
                      </a:lnSpc>
                      <a:defRPr sz="800" spc="-100" baseline="0"/>
                    </a:pPr>
                    <a:fld id="{05DBA144-391F-43B2-A339-4DD8251DBBB4}" type="CELLRANGE">
                      <a:rPr lang="ko-KR" altLang="en-US" spc="-100" baseline="0" dirty="0"/>
                      <a:pPr algn="l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1"/>
              <c:layout>
                <c:manualLayout>
                  <c:x val="1.2347222222222223E-2"/>
                  <c:y val="-0.2401959393647101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1100"/>
                      </a:lnSpc>
                      <a:defRPr sz="800" spc="-100" baseline="0"/>
                    </a:pPr>
                    <a:fld id="{EC18A075-5618-43B2-8C7B-BD9E28D829AD}" type="CELLRANGE">
                      <a:rPr lang="ko-KR" altLang="en-US" spc="-100" baseline="0" dirty="0"/>
                      <a:pPr algn="l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2"/>
              <c:layout>
                <c:manualLayout>
                  <c:x val="-0.2610555555555556"/>
                  <c:y val="-0.22017961108431761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1100"/>
                      </a:lnSpc>
                      <a:defRPr sz="800" spc="-100" baseline="0"/>
                    </a:pPr>
                    <a:fld id="{28EC019A-E89D-40CB-9B05-B0473DAC9E1E}" type="CELLRANGE">
                      <a:rPr lang="ko-KR" altLang="en-US" spc="-100" baseline="0" dirty="0"/>
                      <a:pPr algn="r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lnSpc>
                    <a:spcPts val="1100"/>
                  </a:lnSpc>
                  <a:defRPr sz="8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xVal>
            <c:numRef>
              <c:f>Sheet1!$B$1:$N$1</c:f>
              <c:numCache>
                <c:formatCode>0.00</c:formatCode>
                <c:ptCount val="13"/>
                <c:pt idx="0">
                  <c:v>7.5120218634919702</c:v>
                </c:pt>
                <c:pt idx="1">
                  <c:v>8.4379227319408354</c:v>
                </c:pt>
                <c:pt idx="2">
                  <c:v>8.6407290161535588</c:v>
                </c:pt>
                <c:pt idx="3">
                  <c:v>7.4999187494276711</c:v>
                </c:pt>
                <c:pt idx="4">
                  <c:v>7.2236569158269051</c:v>
                </c:pt>
                <c:pt idx="5">
                  <c:v>7.2071429844665662</c:v>
                </c:pt>
                <c:pt idx="6">
                  <c:v>7.4457660810537325</c:v>
                </c:pt>
                <c:pt idx="7">
                  <c:v>8.0856164627864775</c:v>
                </c:pt>
                <c:pt idx="8">
                  <c:v>6.2826239029061499</c:v>
                </c:pt>
                <c:pt idx="9">
                  <c:v>7.9925016739727326</c:v>
                </c:pt>
                <c:pt idx="10">
                  <c:v>8.1942137370784209</c:v>
                </c:pt>
                <c:pt idx="11">
                  <c:v>7.7993860007793652</c:v>
                </c:pt>
                <c:pt idx="12">
                  <c:v>7.6784998801156013</c:v>
                </c:pt>
              </c:numCache>
            </c:numRef>
          </c:xVal>
          <c:yVal>
            <c:numRef>
              <c:f>Sheet1!$B$2:$N$2</c:f>
              <c:numCache>
                <c:formatCode>####.0</c:formatCode>
                <c:ptCount val="13"/>
                <c:pt idx="0">
                  <c:v>63.525063525190525</c:v>
                </c:pt>
                <c:pt idx="1">
                  <c:v>57.241857241954193</c:v>
                </c:pt>
                <c:pt idx="2">
                  <c:v>59.629629629812484</c:v>
                </c:pt>
                <c:pt idx="3">
                  <c:v>60.113268608529772</c:v>
                </c:pt>
                <c:pt idx="4">
                  <c:v>46.437659033594393</c:v>
                </c:pt>
                <c:pt idx="5">
                  <c:v>63.578533426127777</c:v>
                </c:pt>
                <c:pt idx="6">
                  <c:v>63.900462963152776</c:v>
                </c:pt>
                <c:pt idx="7">
                  <c:v>61.161230627182555</c:v>
                </c:pt>
                <c:pt idx="8">
                  <c:v>66.828703703750065</c:v>
                </c:pt>
                <c:pt idx="9">
                  <c:v>63.381910710319204</c:v>
                </c:pt>
                <c:pt idx="10">
                  <c:v>62.222222222368053</c:v>
                </c:pt>
                <c:pt idx="11">
                  <c:v>64.091858037786992</c:v>
                </c:pt>
                <c:pt idx="12">
                  <c:v>64.77351916399995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CC8F-420A-B63A-BD276E5A584B}"/>
            </c:ext>
            <c:ext xmlns:c15="http://schemas.microsoft.com/office/drawing/2012/chart" uri="{02D57815-91ED-43cb-92C2-25804820EDAC}">
              <c15:datalabelsRange>
                <c15:f>Sheet1!$B$4:$N$4</c15:f>
                <c15:dlblRangeCache>
                  <c:ptCount val="13"/>
                  <c:pt idx="0">
                    <c:v>[시설 공간] 학습공간 시설</c:v>
                  </c:pt>
                  <c:pt idx="1">
                    <c:v>[시설 공간] 
학생 편의 시설</c:v>
                  </c:pt>
                  <c:pt idx="2">
                    <c:v>[시설 공간] 
필요 물품 구비</c:v>
                  </c:pt>
                  <c:pt idx="3">
                    <c:v>[시설 공간] 
쾌적하게 관리</c:v>
                  </c:pt>
                  <c:pt idx="4">
                    <c:v>[시설 공간] 
학생식당 
양질의 식단 제공</c:v>
                  </c:pt>
                  <c:pt idx="5">
                    <c:v>[시설 공간] 학술정보원 
도서자료, 컨텐츠 다양</c:v>
                  </c:pt>
                  <c:pt idx="6">
                    <c:v>[시설 공간] 학술정보원 시설이 
만족할 만한 수준</c:v>
                  </c:pt>
                  <c:pt idx="7">
                    <c:v>[시설 공간] 
컴퓨터 실습실의 
교육환경이 잘 구비</c:v>
                  </c:pt>
                  <c:pt idx="8">
                    <c:v>[시설 공간] 교내 무선 인터넷 환경이 잘 갖춰짐</c:v>
                  </c:pt>
                  <c:pt idx="9">
                    <c:v>[안내/공지] 
안내/공지사항 손쉽게 확인</c:v>
                  </c:pt>
                  <c:pt idx="10">
                    <c:v>[안내/공지] 
안내/공지 시기 및
시간 적절</c:v>
                  </c:pt>
                  <c:pt idx="11">
                    <c:v>[안내/공지] 
안내/공지 내용
명확한 이해</c:v>
                  </c:pt>
                  <c:pt idx="12">
                    <c:v>[안내/공지] 다양한 경로를 통해 안내사항 전달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35428240"/>
        <c:axId val="1135440392"/>
      </c:scatterChart>
      <c:valAx>
        <c:axId val="1135428240"/>
        <c:scaling>
          <c:orientation val="minMax"/>
          <c:max val="9.15"/>
          <c:min val="6.23"/>
        </c:scaling>
        <c:delete val="0"/>
        <c:axPos val="b"/>
        <c:numFmt formatCode="0.0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440392"/>
        <c:crossesAt val="61.3"/>
        <c:crossBetween val="midCat"/>
        <c:majorUnit val="4"/>
        <c:minorUnit val="4"/>
      </c:valAx>
      <c:valAx>
        <c:axId val="1135440392"/>
        <c:scaling>
          <c:orientation val="minMax"/>
          <c:max val="76.210000000000008"/>
          <c:min val="46.39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428240"/>
        <c:crossesAt val="7.6899999999999995"/>
        <c:crossBetween val="midCat"/>
        <c:majorUnit val="5.64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  <c:userShapes r:id="rId2"/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388194444444446E-2"/>
          <c:y val="0.10247966057350721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AFE6-4BB8-966D-274A38946EE3}"/>
              </c:ext>
            </c:extLst>
          </c:dPt>
          <c:dPt>
            <c:idx val="1"/>
            <c:marker>
              <c:spPr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AFE6-4BB8-966D-274A38946EE3}"/>
              </c:ext>
            </c:extLst>
          </c:dPt>
          <c:dPt>
            <c:idx val="2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AFE6-4BB8-966D-274A38946EE3}"/>
              </c:ext>
            </c:extLst>
          </c:dPt>
          <c:dPt>
            <c:idx val="3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AFE6-4BB8-966D-274A38946EE3}"/>
              </c:ext>
            </c:extLst>
          </c:dPt>
          <c:dPt>
            <c:idx val="4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AFE6-4BB8-966D-274A38946EE3}"/>
              </c:ext>
            </c:extLst>
          </c:dPt>
          <c:dPt>
            <c:idx val="5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AFE6-4BB8-966D-274A38946EE3}"/>
              </c:ext>
            </c:extLst>
          </c:dPt>
          <c:dPt>
            <c:idx val="6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AFE6-4BB8-966D-274A38946EE3}"/>
              </c:ext>
            </c:extLst>
          </c:dPt>
          <c:dPt>
            <c:idx val="7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AFE6-4BB8-966D-274A38946EE3}"/>
              </c:ext>
            </c:extLst>
          </c:dPt>
          <c:dPt>
            <c:idx val="8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AFE6-4BB8-966D-274A38946EE3}"/>
              </c:ext>
            </c:extLst>
          </c:dPt>
          <c:dPt>
            <c:idx val="9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AFE6-4BB8-966D-274A38946EE3}"/>
              </c:ext>
            </c:extLst>
          </c:dPt>
          <c:dPt>
            <c:idx val="1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AFE6-4BB8-966D-274A38946EE3}"/>
              </c:ext>
            </c:extLst>
          </c:dPt>
          <c:dPt>
            <c:idx val="11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AFE6-4BB8-966D-274A38946EE3}"/>
              </c:ext>
            </c:extLst>
          </c:dPt>
          <c:dPt>
            <c:idx val="12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AFE6-4BB8-966D-274A38946EE3}"/>
              </c:ext>
            </c:extLst>
          </c:dPt>
          <c:dPt>
            <c:idx val="13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AFE6-4BB8-966D-274A38946EE3}"/>
              </c:ext>
            </c:extLst>
          </c:dPt>
          <c:dPt>
            <c:idx val="1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AFE6-4BB8-966D-274A38946EE3}"/>
              </c:ext>
            </c:extLst>
          </c:dPt>
          <c:dPt>
            <c:idx val="1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AFE6-4BB8-966D-274A38946EE3}"/>
              </c:ext>
            </c:extLst>
          </c:dPt>
          <c:dPt>
            <c:idx val="1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0-AFE6-4BB8-966D-274A38946EE3}"/>
              </c:ext>
            </c:extLst>
          </c:dPt>
          <c:dPt>
            <c:idx val="1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1-AFE6-4BB8-966D-274A38946EE3}"/>
              </c:ext>
            </c:extLst>
          </c:dPt>
          <c:dPt>
            <c:idx val="1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2-AFE6-4BB8-966D-274A38946EE3}"/>
              </c:ext>
            </c:extLst>
          </c:dPt>
          <c:dLbls>
            <c:dLbl>
              <c:idx val="0"/>
              <c:layout>
                <c:manualLayout>
                  <c:x val="-3.5277777777777777E-3"/>
                  <c:y val="-3.3360547133988129E-3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1AB4673B-2796-4E54-9287-6D6DFFDF9710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"/>
              <c:layout>
                <c:manualLayout>
                  <c:x val="-0.20108333333333334"/>
                  <c:y val="9.6745586688563798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900"/>
                      </a:lnSpc>
                      <a:defRPr sz="800" spc="-100" baseline="0"/>
                    </a:pPr>
                    <a:fld id="{BB0C3E4A-862D-4D17-AA06-288619FB8FBB}" type="CELLRANGE">
                      <a:rPr lang="ko-KR" altLang="en-US" dirty="0"/>
                      <a:pPr algn="r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2"/>
              <c:layout>
                <c:manualLayout>
                  <c:x val="1.7638888888888888E-3"/>
                  <c:y val="-0.1100898055421588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FEC22003-B53E-40A2-B20D-BB6E5EB43A36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3"/>
              <c:layout>
                <c:manualLayout>
                  <c:x val="-3.5277777777777777E-3"/>
                  <c:y val="0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F2DBC57D-DC24-4B7A-B270-8C0205AFE633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4"/>
              <c:layout>
                <c:manualLayout>
                  <c:x val="1.0583333333333269E-2"/>
                  <c:y val="8.0065313121570031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8E24D6AD-B187-45E0-A5A7-0C2A1C1109E4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5"/>
              <c:layout>
                <c:manualLayout>
                  <c:x val="-8.8194444444445099E-3"/>
                  <c:y val="-1.0008164140196377E-2"/>
                </c:manualLayout>
              </c:layout>
              <c:tx>
                <c:rich>
                  <a:bodyPr/>
                  <a:lstStyle/>
                  <a:p>
                    <a:fld id="{8B73E545-B6D8-404A-BA7A-D1619A7A564C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809D543-FF00-4E31-8349-34DECAE58A4C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</c:extLst>
            </c:dLbl>
            <c:dLbl>
              <c:idx val="7"/>
              <c:layout>
                <c:manualLayout>
                  <c:x val="-0.10406944444444451"/>
                  <c:y val="-9.6745586688563798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900"/>
                      </a:lnSpc>
                      <a:defRPr sz="800" spc="-100" baseline="0"/>
                    </a:pPr>
                    <a:fld id="{A3BABA9D-F66D-4478-B167-A8373E42594D}" type="CELLRANGE">
                      <a:rPr lang="ko-KR" altLang="en-US"/>
                      <a:pPr algn="r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8"/>
              <c:layout>
                <c:manualLayout>
                  <c:x val="1.2347222222222223E-2"/>
                  <c:y val="-9.3409531975165036E-2"/>
                </c:manualLayout>
              </c:layout>
              <c:tx>
                <c:rich>
                  <a:bodyPr/>
                  <a:lstStyle/>
                  <a:p>
                    <a:fld id="{F1ADFAFD-9971-4F53-83A2-6B4FC7E89161}" type="CELLRANGE">
                      <a:rPr lang="ko-KR" altLang="en-US" dirty="0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9"/>
              <c:layout>
                <c:manualLayout>
                  <c:x val="-1.7638888888888888E-3"/>
                  <c:y val="6.6721094267975034E-3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05DE5ADB-8583-43DD-BBFF-275C1410C507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0"/>
              <c:layout>
                <c:manualLayout>
                  <c:x val="8.8194444444443798E-3"/>
                  <c:y val="-5.6712930127778803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7DB075A2-709E-4871-8560-3FDA27C40F43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1"/>
              <c:layout>
                <c:manualLayout>
                  <c:x val="7.0555555555554912E-3"/>
                  <c:y val="-0.18014695452353258"/>
                </c:manualLayout>
              </c:layout>
              <c:tx>
                <c:rich>
                  <a:bodyPr wrap="square" lIns="38100" tIns="19050" rIns="38100" bIns="19050" anchor="ctr" anchorCtr="0">
                    <a:no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343B29B0-CF51-437F-95CD-C6C6FEE6AA03}" type="CELLRANGE">
                      <a:rPr lang="ko-KR" altLang="en-US" dirty="0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9339277777777777"/>
                      <c:h val="0.10341769611536129"/>
                    </c:manualLayout>
                  </c15:layout>
                  <c15:dlblFieldTable/>
                  <c15:showDataLabelsRange val="1"/>
                </c:ext>
              </c:extLst>
            </c:dLbl>
            <c:dLbl>
              <c:idx val="12"/>
              <c:layout>
                <c:manualLayout>
                  <c:x val="-3.5277777777778423E-3"/>
                  <c:y val="-3.3360547133987517E-3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76E1590D-63E8-4A9A-883D-EFC3BBDD03DA}" type="CELLRANGE">
                      <a:rPr lang="ko-KR" altLang="en-US" dirty="0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3"/>
              <c:layout>
                <c:manualLayout>
                  <c:x val="-3.5277777777778423E-3"/>
                  <c:y val="3.0580148275006178E-17"/>
                </c:manualLayout>
              </c:layout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lnSpc>
                        <a:spcPts val="900"/>
                      </a:lnSpc>
                      <a:defRPr sz="800" spc="-100" baseline="0"/>
                    </a:pPr>
                    <a:fld id="{06FB8A2E-F605-4E3C-BC6C-55843B37174B}" type="CELLRANGE">
                      <a:rPr lang="ko-KR" altLang="en-US" dirty="0"/>
                      <a:pPr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xVal>
            <c:numRef>
              <c:f>Sheet1!$B$1:$O$1</c:f>
              <c:numCache>
                <c:formatCode>General</c:formatCode>
                <c:ptCount val="14"/>
                <c:pt idx="0">
                  <c:v>6.7672586853123464</c:v>
                </c:pt>
                <c:pt idx="1">
                  <c:v>7.1136311458400989</c:v>
                </c:pt>
                <c:pt idx="2">
                  <c:v>6.6195032441067188</c:v>
                </c:pt>
                <c:pt idx="3">
                  <c:v>6.7725940113536094</c:v>
                </c:pt>
                <c:pt idx="4">
                  <c:v>7.12943567817676</c:v>
                </c:pt>
                <c:pt idx="5">
                  <c:v>7.4352513251044359</c:v>
                </c:pt>
                <c:pt idx="6">
                  <c:v>7.4087812536677884</c:v>
                </c:pt>
                <c:pt idx="7">
                  <c:v>7.5526676730053071</c:v>
                </c:pt>
                <c:pt idx="8">
                  <c:v>7.1447666482316405</c:v>
                </c:pt>
                <c:pt idx="9">
                  <c:v>7.4269910018855443</c:v>
                </c:pt>
                <c:pt idx="10">
                  <c:v>7.3845791434483941</c:v>
                </c:pt>
                <c:pt idx="11">
                  <c:v>7.3119217342020439</c:v>
                </c:pt>
                <c:pt idx="12">
                  <c:v>6.9191823814626243</c:v>
                </c:pt>
                <c:pt idx="13">
                  <c:v>7.013436074202696</c:v>
                </c:pt>
              </c:numCache>
            </c:numRef>
          </c:xVal>
          <c:yVal>
            <c:numRef>
              <c:f>Sheet1!$B$2:$O$2</c:f>
              <c:numCache>
                <c:formatCode>####.0</c:formatCode>
                <c:ptCount val="14"/>
                <c:pt idx="0">
                  <c:v>58.928158928378316</c:v>
                </c:pt>
                <c:pt idx="1">
                  <c:v>57.276507276687397</c:v>
                </c:pt>
                <c:pt idx="2">
                  <c:v>59.368494101568253</c:v>
                </c:pt>
                <c:pt idx="3">
                  <c:v>58.148148148312472</c:v>
                </c:pt>
                <c:pt idx="4">
                  <c:v>58.90204271149716</c:v>
                </c:pt>
                <c:pt idx="5">
                  <c:v>54.747054747096307</c:v>
                </c:pt>
                <c:pt idx="6">
                  <c:v>54.536011080484691</c:v>
                </c:pt>
                <c:pt idx="7">
                  <c:v>55.193905817347535</c:v>
                </c:pt>
                <c:pt idx="8">
                  <c:v>54.340277777985989</c:v>
                </c:pt>
                <c:pt idx="9">
                  <c:v>58.408408408579305</c:v>
                </c:pt>
                <c:pt idx="10">
                  <c:v>59.229701596238748</c:v>
                </c:pt>
                <c:pt idx="11">
                  <c:v>58.986814712234413</c:v>
                </c:pt>
                <c:pt idx="12">
                  <c:v>60.490400185239452</c:v>
                </c:pt>
                <c:pt idx="13">
                  <c:v>59.771309771489939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AFE6-4BB8-966D-274A38946EE3}"/>
            </c:ext>
            <c:ext xmlns:c15="http://schemas.microsoft.com/office/drawing/2012/chart" uri="{02D57815-91ED-43cb-92C2-25804820EDAC}">
              <c15:datalabelsRange>
                <c15:f>Sheet1!$B$4:$O$4</c15:f>
                <c15:dlblRangeCache>
                  <c:ptCount val="14"/>
                  <c:pt idx="0">
                    <c:v>[학생활동 지원] 교내행사/학생참여 
프로그램 다양</c:v>
                  </c:pt>
                  <c:pt idx="1">
                    <c:v>[학생활동 지원] 
학생회 및 동아리 활동 지원</c:v>
                  </c:pt>
                  <c:pt idx="2">
                    <c:v>[학생활동 지원] 
전공이외에 
교양프로그램/강연 다양</c:v>
                  </c:pt>
                  <c:pt idx="3">
                    <c:v>[학생활동 지원] 
학습 지원 다양</c:v>
                  </c:pt>
                  <c:pt idx="4">
                    <c:v>[학생활동 지원] 
학생활동 지원 노력</c:v>
                  </c:pt>
                  <c:pt idx="5">
                    <c:v>[비용] 비용 적정 수준</c:v>
                  </c:pt>
                  <c:pt idx="6">
                    <c:v>[비용] 비용 효율적 사용</c:v>
                  </c:pt>
                  <c:pt idx="7">
                    <c:v>[비용] 비용 
학교발전을
 위해 사용</c:v>
                  </c:pt>
                  <c:pt idx="8">
                    <c:v>[비용] 비용 사용내역 공개</c:v>
                  </c:pt>
                  <c:pt idx="9">
                    <c:v>[행정서비스] 
행정서비스 처리 신속</c:v>
                  </c:pt>
                  <c:pt idx="10">
                    <c:v>[행정서비스] 
행정서비스 정확</c:v>
                  </c:pt>
                  <c:pt idx="11">
                    <c:v>[행정서비스] 
행정업무 직원
학생 입장에서 설명</c:v>
                  </c:pt>
                  <c:pt idx="12">
                    <c:v>[행정서비스] 
직원 친절한 업무처리</c:v>
                  </c:pt>
                  <c:pt idx="13">
                    <c:v>[행정서비스] 
학사제도 다양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35316912"/>
        <c:axId val="1135440784"/>
      </c:scatterChart>
      <c:valAx>
        <c:axId val="1135316912"/>
        <c:scaling>
          <c:orientation val="minMax"/>
          <c:max val="7.72"/>
          <c:min val="6.57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440784"/>
        <c:crossesAt val="57.74"/>
        <c:crossBetween val="midCat"/>
        <c:majorUnit val="4"/>
        <c:minorUnit val="4"/>
      </c:valAx>
      <c:valAx>
        <c:axId val="1135440784"/>
        <c:scaling>
          <c:orientation val="minMax"/>
          <c:max val="61.190000000000005"/>
          <c:min val="54.290000000000006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316912"/>
        <c:crossesAt val="7.14"/>
        <c:crossBetween val="midCat"/>
        <c:majorUnit val="5.64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388194444444446E-2"/>
          <c:y val="0.10247966057350721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DC46-467C-A430-3DF8BFF6F14A}"/>
              </c:ext>
            </c:extLst>
          </c:dPt>
          <c:dPt>
            <c:idx val="1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DC46-467C-A430-3DF8BFF6F14A}"/>
              </c:ext>
            </c:extLst>
          </c:dPt>
          <c:dPt>
            <c:idx val="2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DC46-467C-A430-3DF8BFF6F14A}"/>
              </c:ext>
            </c:extLst>
          </c:dPt>
          <c:dPt>
            <c:idx val="3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DC46-467C-A430-3DF8BFF6F14A}"/>
              </c:ext>
            </c:extLst>
          </c:dPt>
          <c:dPt>
            <c:idx val="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DC46-467C-A430-3DF8BFF6F14A}"/>
              </c:ext>
            </c:extLst>
          </c:dPt>
          <c:dPt>
            <c:idx val="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DC46-467C-A430-3DF8BFF6F14A}"/>
              </c:ext>
            </c:extLst>
          </c:dPt>
          <c:dPt>
            <c:idx val="6"/>
            <c:marker>
              <c:spPr>
                <a:solidFill>
                  <a:srgbClr val="C3D69B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DC46-467C-A430-3DF8BFF6F14A}"/>
              </c:ext>
            </c:extLst>
          </c:dPt>
          <c:dPt>
            <c:idx val="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DC46-467C-A430-3DF8BFF6F14A}"/>
              </c:ext>
            </c:extLst>
          </c:dPt>
          <c:dPt>
            <c:idx val="8"/>
            <c:marker>
              <c:spPr>
                <a:solidFill>
                  <a:srgbClr val="FAC090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DC46-467C-A430-3DF8BFF6F14A}"/>
              </c:ext>
            </c:extLst>
          </c:dPt>
          <c:dPt>
            <c:idx val="9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DC46-467C-A430-3DF8BFF6F14A}"/>
              </c:ext>
            </c:extLst>
          </c:dPt>
          <c:dPt>
            <c:idx val="10"/>
            <c:marker>
              <c:spPr>
                <a:solidFill>
                  <a:srgbClr val="FAC090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DC46-467C-A430-3DF8BFF6F14A}"/>
              </c:ext>
            </c:extLst>
          </c:dPt>
          <c:dPt>
            <c:idx val="11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DC46-467C-A430-3DF8BFF6F14A}"/>
              </c:ext>
            </c:extLst>
          </c:dPt>
          <c:dPt>
            <c:idx val="1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DC46-467C-A430-3DF8BFF6F14A}"/>
              </c:ext>
            </c:extLst>
          </c:dPt>
          <c:dPt>
            <c:idx val="1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DC46-467C-A430-3DF8BFF6F14A}"/>
              </c:ext>
            </c:extLst>
          </c:dPt>
          <c:dPt>
            <c:idx val="1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DC46-467C-A430-3DF8BFF6F14A}"/>
              </c:ext>
            </c:extLst>
          </c:dPt>
          <c:dPt>
            <c:idx val="1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DC46-467C-A430-3DF8BFF6F14A}"/>
              </c:ext>
            </c:extLst>
          </c:dPt>
          <c:dPt>
            <c:idx val="1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0-DC46-467C-A430-3DF8BFF6F14A}"/>
              </c:ext>
            </c:extLst>
          </c:dPt>
          <c:dPt>
            <c:idx val="1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1-DC46-467C-A430-3DF8BFF6F14A}"/>
              </c:ext>
            </c:extLst>
          </c:dPt>
          <c:dPt>
            <c:idx val="1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2-DC46-467C-A430-3DF8BFF6F14A}"/>
              </c:ext>
            </c:extLst>
          </c:dPt>
          <c:dLbls>
            <c:dLbl>
              <c:idx val="0"/>
              <c:layout>
                <c:manualLayout>
                  <c:x val="1.7638888888888888E-3"/>
                  <c:y val="-0.1100898055421588"/>
                </c:manualLayout>
              </c:layout>
              <c:tx>
                <c:rich>
                  <a:bodyPr/>
                  <a:lstStyle/>
                  <a:p>
                    <a:fld id="{2E70BAA3-D44C-42C0-8C5D-2F2A11562F01}" type="CELLRANGE">
                      <a:rPr lang="ko-KR" altLang="en-US" dirty="0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"/>
              <c:layout>
                <c:manualLayout>
                  <c:x val="-5.2917361111111108E-3"/>
                  <c:y val="6.6721094267975034E-3"/>
                </c:manualLayout>
              </c:layout>
              <c:tx>
                <c:rich>
                  <a:bodyPr/>
                  <a:lstStyle/>
                  <a:p>
                    <a:fld id="{A89AC4CA-A5D9-4BCF-B2AE-3892F843134F}" type="CELLRANGE">
                      <a:rPr lang="en-US" altLang="ko-KR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5386402777777775"/>
                      <c:h val="7.0057148981373787E-2"/>
                    </c:manualLayout>
                  </c15:layout>
                  <c15:dlblFieldTable/>
                  <c15:showDataLabelsRange val="1"/>
                </c:ext>
              </c:extLst>
            </c:dLbl>
            <c:dLbl>
              <c:idx val="2"/>
              <c:layout>
                <c:manualLayout>
                  <c:x val="5.2916666666666667E-3"/>
                  <c:y val="-7.3393203694772563E-2"/>
                </c:manualLayout>
              </c:layout>
              <c:tx>
                <c:rich>
                  <a:bodyPr/>
                  <a:lstStyle/>
                  <a:p>
                    <a:fld id="{4DB79C3E-36FC-41FD-B311-7428AC07AB59}" type="CELLRANGE">
                      <a:rPr lang="en-US" altLang="ko-KR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3"/>
              <c:layout>
                <c:manualLayout>
                  <c:x val="1.0583333333333333E-2"/>
                  <c:y val="-0.15679457152974133"/>
                </c:manualLayout>
              </c:layout>
              <c:tx>
                <c:rich>
                  <a:bodyPr/>
                  <a:lstStyle/>
                  <a:p>
                    <a:fld id="{26E61EC6-F6FF-4BD1-894D-172CAD897F8D}" type="CELLRANGE">
                      <a:rPr lang="en-US" altLang="ko-KR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4"/>
              <c:layout>
                <c:manualLayout>
                  <c:x val="-0.238125"/>
                  <c:y val="6.004898484117753E-2"/>
                </c:manualLayout>
              </c:layout>
              <c:tx>
                <c:rich>
                  <a:bodyPr/>
                  <a:lstStyle/>
                  <a:p>
                    <a:fld id="{8CB61319-E843-449A-907E-BBB4AC8AAD7F}" type="CELLRANGE">
                      <a:rPr lang="en-US" altLang="ko-KR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5"/>
              <c:layout>
                <c:manualLayout>
                  <c:x val="-0.16933333333333334"/>
                  <c:y val="1.6680273566993729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900"/>
                      </a:lnSpc>
                      <a:defRPr sz="800" spc="-100" baseline="0"/>
                    </a:pPr>
                    <a:fld id="{129BEBB2-CD8A-4282-BD0E-AFF13283D525}" type="CELLRANGE">
                      <a:rPr lang="en-US" altLang="ko-KR"/>
                      <a:pPr algn="r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6"/>
              <c:layout>
                <c:manualLayout>
                  <c:x val="-0.14640277777777785"/>
                  <c:y val="-4.0032656560785015E-2"/>
                </c:manualLayout>
              </c:layout>
              <c:tx>
                <c:rich>
                  <a:bodyPr/>
                  <a:lstStyle/>
                  <a:p>
                    <a:fld id="{5E70FF8C-1604-4777-A194-EA8D57F1E946}" type="CELLRANGE">
                      <a:rPr lang="en-US" altLang="ko-KR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7"/>
              <c:layout>
                <c:manualLayout>
                  <c:x val="-0.2204861111111111"/>
                  <c:y val="6.6721094267975026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900"/>
                      </a:lnSpc>
                      <a:defRPr sz="800" spc="-100" baseline="0"/>
                    </a:pPr>
                    <a:fld id="{F7FE313F-072F-4E1F-A293-31A733B6EFD3}" type="CELLRANGE">
                      <a:rPr lang="ko-KR" altLang="en-US" dirty="0"/>
                      <a:pPr algn="r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8"/>
              <c:layout>
                <c:manualLayout>
                  <c:x val="-0.2081388888888889"/>
                  <c:y val="-8.6737422548367665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900"/>
                      </a:lnSpc>
                      <a:defRPr sz="800" spc="-100" baseline="0"/>
                    </a:pPr>
                    <a:fld id="{C8A1B983-E2E0-4D5D-B90A-F2EAB5EF0DA3}" type="CELLRANGE">
                      <a:rPr lang="en-US" altLang="ko-KR"/>
                      <a:pPr algn="r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9"/>
              <c:layout>
                <c:manualLayout>
                  <c:x val="0"/>
                  <c:y val="-0.13677824324934881"/>
                </c:manualLayout>
              </c:layout>
              <c:tx>
                <c:rich>
                  <a:bodyPr/>
                  <a:lstStyle/>
                  <a:p>
                    <a:fld id="{35DA5824-BA04-4606-8DA3-899C4BA0F41A}" type="CELLRANGE">
                      <a:rPr lang="en-US" altLang="ko-KR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0"/>
              <c:layout>
                <c:manualLayout>
                  <c:x val="-0.16756944444444444"/>
                  <c:y val="-0.1701387903833363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900"/>
                      </a:lnSpc>
                      <a:defRPr sz="800" spc="-100" baseline="0"/>
                    </a:pPr>
                    <a:fld id="{B0003732-F792-4451-9696-0386CFFDCF61}" type="CELLRANGE">
                      <a:rPr lang="en-US" altLang="ko-KR"/>
                      <a:pPr algn="r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1"/>
              <c:layout>
                <c:manualLayout>
                  <c:x val="0"/>
                  <c:y val="-0.13677824324934892"/>
                </c:manualLayout>
              </c:layout>
              <c:tx>
                <c:rich>
                  <a:bodyPr/>
                  <a:lstStyle/>
                  <a:p>
                    <a:fld id="{D4EA9598-2EB1-42A4-B35F-D68C50653EE6}" type="CELLRANGE">
                      <a:rPr lang="en-US" altLang="ko-KR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l">
                  <a:lnSpc>
                    <a:spcPts val="900"/>
                  </a:lnSpc>
                  <a:defRPr sz="8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xVal>
            <c:numRef>
              <c:f>Sheet1!$B$1:$M$1</c:f>
              <c:numCache>
                <c:formatCode>General</c:formatCode>
                <c:ptCount val="12"/>
                <c:pt idx="0">
                  <c:v>7.2837540500368583</c:v>
                </c:pt>
                <c:pt idx="1">
                  <c:v>7.5529433987197647</c:v>
                </c:pt>
                <c:pt idx="2">
                  <c:v>7.5813552203891046</c:v>
                </c:pt>
                <c:pt idx="3">
                  <c:v>7.4201673877927741</c:v>
                </c:pt>
                <c:pt idx="4">
                  <c:v>9.2765576430474415</c:v>
                </c:pt>
                <c:pt idx="5">
                  <c:v>9.0679601402025938</c:v>
                </c:pt>
                <c:pt idx="6">
                  <c:v>8.9029405008641156</c:v>
                </c:pt>
                <c:pt idx="7">
                  <c:v>9.2707891042407926</c:v>
                </c:pt>
                <c:pt idx="8">
                  <c:v>8.2907945381907453</c:v>
                </c:pt>
                <c:pt idx="9">
                  <c:v>8.4674892873226355</c:v>
                </c:pt>
                <c:pt idx="10">
                  <c:v>8.31454231715019</c:v>
                </c:pt>
                <c:pt idx="11">
                  <c:v>8.5707064120429965</c:v>
                </c:pt>
              </c:numCache>
            </c:numRef>
          </c:xVal>
          <c:yVal>
            <c:numRef>
              <c:f>Sheet1!$B$2:$M$2</c:f>
              <c:numCache>
                <c:formatCode>####.0</c:formatCode>
                <c:ptCount val="12"/>
                <c:pt idx="0">
                  <c:v>59.743237047372759</c:v>
                </c:pt>
                <c:pt idx="1">
                  <c:v>57.794589637902284</c:v>
                </c:pt>
                <c:pt idx="2">
                  <c:v>58.379183860756527</c:v>
                </c:pt>
                <c:pt idx="3">
                  <c:v>58.184319119855488</c:v>
                </c:pt>
                <c:pt idx="4">
                  <c:v>58.189951823936639</c:v>
                </c:pt>
                <c:pt idx="5">
                  <c:v>59.532002753172705</c:v>
                </c:pt>
                <c:pt idx="6">
                  <c:v>60.162881394975869</c:v>
                </c:pt>
                <c:pt idx="7">
                  <c:v>59.038770360275208</c:v>
                </c:pt>
                <c:pt idx="8">
                  <c:v>53.6730945821487</c:v>
                </c:pt>
                <c:pt idx="9">
                  <c:v>53.137931034579303</c:v>
                </c:pt>
                <c:pt idx="10">
                  <c:v>53.572249023673344</c:v>
                </c:pt>
                <c:pt idx="11">
                  <c:v>52.113484952818744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DC46-467C-A430-3DF8BFF6F14A}"/>
            </c:ext>
            <c:ext xmlns:c15="http://schemas.microsoft.com/office/drawing/2012/chart" uri="{02D57815-91ED-43cb-92C2-25804820EDAC}">
              <c15:datalabelsRange>
                <c15:f>Sheet1!$B$5:$M$5</c15:f>
                <c15:dlblRangeCache>
                  <c:ptCount val="12"/>
                  <c:pt idx="0">
                    <c:v>[취업지원 프로그램] 
취업 지원 다양한 프로그램 개설 </c:v>
                  </c:pt>
                  <c:pt idx="1">
                    <c:v>[취업지원 프로그램] 
취업 프로그램 취업에 도움</c:v>
                  </c:pt>
                  <c:pt idx="2">
                    <c:v>[취업지원 프로그램] 
취업 직무 특강 교육 다양</c:v>
                  </c:pt>
                  <c:pt idx="3">
                    <c:v>[취업지원 프로그램] 
취업 프로그램 운영 효율적</c:v>
                  </c:pt>
                  <c:pt idx="4">
                    <c:v>[산학협력] 산업체 현장학습 기회</c:v>
                  </c:pt>
                  <c:pt idx="5">
                    <c:v>[산학협력] 
산업체 현장학습 
학과별 특성 고려</c:v>
                  </c:pt>
                  <c:pt idx="6">
                    <c:v>[산학협력] 산업체 
현장실습 취업에 도움</c:v>
                  </c:pt>
                  <c:pt idx="7">
                    <c:v>[산학협력] 
산업체 인턴십 정보 획득 용이</c:v>
                  </c:pt>
                  <c:pt idx="8">
                    <c:v>[국제화 역량] 
외국어 교육/강좌 프로그램 다양</c:v>
                  </c:pt>
                  <c:pt idx="9">
                    <c:v>[국제화 역량] 
외국어 교육 어학능력 향상에 도움</c:v>
                  </c:pt>
                  <c:pt idx="10">
                    <c:v>[국제화 역량] 
어학연수 프로그램 다양</c:v>
                  </c:pt>
                  <c:pt idx="11">
                    <c:v>[국제화 역량] 
외국어 교육 정보 획득 용이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35427848"/>
        <c:axId val="1135390608"/>
      </c:scatterChart>
      <c:valAx>
        <c:axId val="1135427848"/>
        <c:scaling>
          <c:orientation val="minMax"/>
          <c:max val="9.43"/>
          <c:min val="7.23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390608"/>
        <c:crossesAt val="56.96"/>
        <c:crossBetween val="midCat"/>
        <c:majorUnit val="4"/>
        <c:minorUnit val="4"/>
      </c:valAx>
      <c:valAx>
        <c:axId val="1135390608"/>
        <c:scaling>
          <c:orientation val="minMax"/>
          <c:max val="61.86"/>
          <c:min val="52.06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427848"/>
        <c:crossesAt val="8.33"/>
        <c:crossBetween val="midCat"/>
        <c:majorUnit val="5.64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5275390390785637"/>
          <c:y val="3.8008157597847793E-2"/>
          <c:w val="0.39492316489276807"/>
          <c:h val="0.94386947843445568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10</c:v>
                </c:pt>
              </c:strCache>
            </c:strRef>
          </c:tx>
          <c:spPr>
            <a:solidFill>
              <a:srgbClr val="DBE0F0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Sheet1!$B$2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C70-4D80-A487-C08DABCBA65E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rgbClr val="E8F0E9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Sheet1!$B$3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C70-4D80-A487-C08DABCBA65E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8</c:v>
                </c:pt>
              </c:strCache>
            </c:strRef>
          </c:tx>
          <c:spPr>
            <a:solidFill>
              <a:srgbClr val="D6ECEE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Sheet1!$B$4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3C70-4D80-A487-C08DABCBA65E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7</c:v>
                </c:pt>
              </c:strCache>
            </c:strRef>
          </c:tx>
          <c:spPr>
            <a:solidFill>
              <a:srgbClr val="C5D4F3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Sheet1!$B$5</c:f>
              <c:numCache>
                <c:formatCode>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3C70-4D80-A487-C08DABCBA65E}"/>
            </c:ext>
          </c:extLst>
        </c:ser>
        <c:ser>
          <c:idx val="4"/>
          <c:order val="4"/>
          <c:tx>
            <c:strRef>
              <c:f>Sheet1!$A$6</c:f>
              <c:strCache>
                <c:ptCount val="1"/>
              </c:strCache>
            </c:strRef>
          </c:tx>
          <c:spPr>
            <a:solidFill>
              <a:srgbClr val="AAC2E0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Sheet1!$B$6</c:f>
              <c:numCache>
                <c:formatCode>###0.0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3C70-4D80-A487-C08DABCBA65E}"/>
            </c:ext>
          </c:extLst>
        </c:ser>
        <c:ser>
          <c:idx val="5"/>
          <c:order val="5"/>
          <c:tx>
            <c:strRef>
              <c:f>Sheet1!$A$7</c:f>
              <c:strCache>
                <c:ptCount val="1"/>
              </c:strCache>
            </c:strRef>
          </c:tx>
          <c:spPr>
            <a:solidFill>
              <a:srgbClr val="9ED6DF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Sheet1!$B$7</c:f>
              <c:numCache>
                <c:formatCode>###0.0</c:formatCode>
                <c:ptCount val="1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3C70-4D80-A487-C08DABCBA65E}"/>
            </c:ext>
          </c:extLst>
        </c:ser>
        <c:ser>
          <c:idx val="6"/>
          <c:order val="6"/>
          <c:tx>
            <c:strRef>
              <c:f>Sheet1!$A$8</c:f>
              <c:strCache>
                <c:ptCount val="1"/>
                <c:pt idx="0">
                  <c:v>4학년</c:v>
                </c:pt>
              </c:strCache>
            </c:strRef>
          </c:tx>
          <c:spPr>
            <a:solidFill>
              <a:srgbClr val="A6CAF0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Sheet1!$B$8</c:f>
              <c:numCache>
                <c:formatCode>####.0</c:formatCode>
                <c:ptCount val="1"/>
                <c:pt idx="0">
                  <c:v>1.8543956043956045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3C70-4D80-A487-C08DABCBA65E}"/>
            </c:ext>
          </c:extLst>
        </c:ser>
        <c:ser>
          <c:idx val="7"/>
          <c:order val="7"/>
          <c:tx>
            <c:strRef>
              <c:f>Sheet1!$A$9</c:f>
              <c:strCache>
                <c:ptCount val="1"/>
                <c:pt idx="0">
                  <c:v>3학년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-8.2787033073528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3C70-4D80-A487-C08DABCBA65E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Sheet1!$B$9</c:f>
              <c:numCache>
                <c:formatCode>####.0</c:formatCode>
                <c:ptCount val="1"/>
                <c:pt idx="0">
                  <c:v>4.4642857142857144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3C70-4D80-A487-C08DABCBA65E}"/>
            </c:ext>
          </c:extLst>
        </c:ser>
        <c:ser>
          <c:idx val="8"/>
          <c:order val="8"/>
          <c:tx>
            <c:strRef>
              <c:f>Sheet1!$A$10</c:f>
              <c:strCache>
                <c:ptCount val="1"/>
                <c:pt idx="0">
                  <c:v>2학년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Sheet1!$B$10</c:f>
              <c:numCache>
                <c:formatCode>####.0</c:formatCode>
                <c:ptCount val="1"/>
                <c:pt idx="0">
                  <c:v>47.458791208791204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9-3C70-4D80-A487-C08DABCBA65E}"/>
            </c:ext>
          </c:extLst>
        </c:ser>
        <c:ser>
          <c:idx val="9"/>
          <c:order val="9"/>
          <c:tx>
            <c:strRef>
              <c:f>Sheet1!$A$11</c:f>
              <c:strCache>
                <c:ptCount val="1"/>
                <c:pt idx="0">
                  <c:v>1학년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cat>
          <c:val>
            <c:numRef>
              <c:f>Sheet1!$B$11</c:f>
              <c:numCache>
                <c:formatCode>####.0</c:formatCode>
                <c:ptCount val="1"/>
                <c:pt idx="0">
                  <c:v>46.222527472527474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3C70-4D80-A487-C08DABCBA65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021448776"/>
        <c:axId val="1021450344"/>
      </c:barChart>
      <c:catAx>
        <c:axId val="1021448776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021450344"/>
        <c:crosses val="autoZero"/>
        <c:auto val="1"/>
        <c:lblAlgn val="ctr"/>
        <c:lblOffset val="100"/>
        <c:noMultiLvlLbl val="0"/>
      </c:catAx>
      <c:valAx>
        <c:axId val="1021450344"/>
        <c:scaling>
          <c:orientation val="minMax"/>
          <c:max val="1"/>
          <c:min val="0"/>
        </c:scaling>
        <c:delete val="0"/>
        <c:axPos val="l"/>
        <c:numFmt formatCode="0%" sourceLinked="1"/>
        <c:majorTickMark val="none"/>
        <c:minorTickMark val="none"/>
        <c:tickLblPos val="none"/>
        <c:spPr>
          <a:ln>
            <a:noFill/>
          </a:ln>
        </c:spPr>
        <c:crossAx val="1021448776"/>
        <c:crosses val="autoZero"/>
        <c:crossBetween val="between"/>
      </c:valAx>
      <c:spPr>
        <a:noFill/>
        <a:ln w="25400">
          <a:noFill/>
        </a:ln>
      </c:spPr>
    </c:plotArea>
    <c:legend>
      <c:legendPos val="l"/>
      <c:legendEntry>
        <c:idx val="4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7"/>
        <c:delete val="1"/>
      </c:legendEntry>
      <c:legendEntry>
        <c:idx val="8"/>
        <c:delete val="1"/>
      </c:legendEntry>
      <c:legendEntry>
        <c:idx val="9"/>
        <c:delete val="1"/>
      </c:legendEntry>
      <c:layout>
        <c:manualLayout>
          <c:xMode val="edge"/>
          <c:yMode val="edge"/>
          <c:x val="2.9313801600357414E-2"/>
          <c:y val="4.9741209038344954E-2"/>
          <c:w val="0.36380304532598617"/>
          <c:h val="0.90051703870130828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388194444444446E-2"/>
          <c:y val="0.10247966057350721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5DCD-4B4A-88F6-7EB61FC6B18F}"/>
              </c:ext>
            </c:extLst>
          </c:dPt>
          <c:dPt>
            <c:idx val="1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5DCD-4B4A-88F6-7EB61FC6B18F}"/>
              </c:ext>
            </c:extLst>
          </c:dPt>
          <c:dPt>
            <c:idx val="2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5DCD-4B4A-88F6-7EB61FC6B18F}"/>
              </c:ext>
            </c:extLst>
          </c:dPt>
          <c:dPt>
            <c:idx val="3"/>
            <c:marker>
              <c:spPr>
                <a:solidFill>
                  <a:srgbClr val="C3D69B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5DCD-4B4A-88F6-7EB61FC6B18F}"/>
              </c:ext>
            </c:extLst>
          </c:dPt>
          <c:dPt>
            <c:idx val="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5DCD-4B4A-88F6-7EB61FC6B18F}"/>
              </c:ext>
            </c:extLst>
          </c:dPt>
          <c:dPt>
            <c:idx val="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5DCD-4B4A-88F6-7EB61FC6B18F}"/>
              </c:ext>
            </c:extLst>
          </c:dPt>
          <c:dPt>
            <c:idx val="6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5DCD-4B4A-88F6-7EB61FC6B18F}"/>
              </c:ext>
            </c:extLst>
          </c:dPt>
          <c:dPt>
            <c:idx val="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5DCD-4B4A-88F6-7EB61FC6B18F}"/>
              </c:ext>
            </c:extLst>
          </c:dPt>
          <c:dPt>
            <c:idx val="8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5DCD-4B4A-88F6-7EB61FC6B18F}"/>
              </c:ext>
            </c:extLst>
          </c:dPt>
          <c:dPt>
            <c:idx val="9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5DCD-4B4A-88F6-7EB61FC6B18F}"/>
              </c:ext>
            </c:extLst>
          </c:dPt>
          <c:dPt>
            <c:idx val="10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5DCD-4B4A-88F6-7EB61FC6B18F}"/>
              </c:ext>
            </c:extLst>
          </c:dPt>
          <c:dPt>
            <c:idx val="11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5DCD-4B4A-88F6-7EB61FC6B18F}"/>
              </c:ext>
            </c:extLst>
          </c:dPt>
          <c:dPt>
            <c:idx val="1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5DCD-4B4A-88F6-7EB61FC6B18F}"/>
              </c:ext>
            </c:extLst>
          </c:dPt>
          <c:dPt>
            <c:idx val="1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5DCD-4B4A-88F6-7EB61FC6B18F}"/>
              </c:ext>
            </c:extLst>
          </c:dPt>
          <c:dPt>
            <c:idx val="1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5DCD-4B4A-88F6-7EB61FC6B18F}"/>
              </c:ext>
            </c:extLst>
          </c:dPt>
          <c:dPt>
            <c:idx val="1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5DCD-4B4A-88F6-7EB61FC6B18F}"/>
              </c:ext>
            </c:extLst>
          </c:dPt>
          <c:dPt>
            <c:idx val="1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0-5DCD-4B4A-88F6-7EB61FC6B18F}"/>
              </c:ext>
            </c:extLst>
          </c:dPt>
          <c:dPt>
            <c:idx val="1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1-5DCD-4B4A-88F6-7EB61FC6B18F}"/>
              </c:ext>
            </c:extLst>
          </c:dPt>
          <c:dPt>
            <c:idx val="1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2-5DCD-4B4A-88F6-7EB61FC6B18F}"/>
              </c:ext>
            </c:extLst>
          </c:dPt>
          <c:dLbls>
            <c:dLbl>
              <c:idx val="0"/>
              <c:layout>
                <c:manualLayout>
                  <c:x val="-7.0555555555555718E-3"/>
                  <c:y val="0"/>
                </c:manualLayout>
              </c:layout>
              <c:tx>
                <c:rich>
                  <a:bodyPr/>
                  <a:lstStyle/>
                  <a:p>
                    <a:fld id="{CC017512-33F1-482B-A0B7-47AD4C063FB6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"/>
              <c:layout>
                <c:manualLayout>
                  <c:x val="-7.0555555555555554E-3"/>
                  <c:y val="-3.3360547133987517E-3"/>
                </c:manualLayout>
              </c:layout>
              <c:tx>
                <c:rich>
                  <a:bodyPr/>
                  <a:lstStyle/>
                  <a:p>
                    <a:fld id="{3FBF6ECE-CF28-4E0B-881D-448288DD5EEC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2"/>
              <c:layout>
                <c:manualLayout>
                  <c:x val="-8.2902777777777839E-2"/>
                  <c:y val="-4.0032656560785015E-2"/>
                </c:manualLayout>
              </c:layout>
              <c:tx>
                <c:rich>
                  <a:bodyPr/>
                  <a:lstStyle/>
                  <a:p>
                    <a:fld id="{2E340383-9CFE-47E9-8C22-1DA24F2CF576}" type="CELLRANGE">
                      <a:rPr lang="ko-KR" altLang="en-US" dirty="0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3"/>
              <c:layout>
                <c:manualLayout>
                  <c:x val="-5.2916666666666667E-3"/>
                  <c:y val="-6.6721094267975034E-3"/>
                </c:manualLayout>
              </c:layout>
              <c:tx>
                <c:rich>
                  <a:bodyPr/>
                  <a:lstStyle/>
                  <a:p>
                    <a:fld id="{4D8D6A6E-41C2-4513-8AA2-84BDEBAA0980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Sheet1!$B$1:$E$1</c:f>
              <c:numCache>
                <c:formatCode>General</c:formatCode>
                <c:ptCount val="4"/>
                <c:pt idx="0">
                  <c:v>24.197174833706924</c:v>
                </c:pt>
                <c:pt idx="1">
                  <c:v>25.097630035143865</c:v>
                </c:pt>
                <c:pt idx="2">
                  <c:v>25.619703607347148</c:v>
                </c:pt>
                <c:pt idx="3">
                  <c:v>25.085491523802062</c:v>
                </c:pt>
              </c:numCache>
            </c:numRef>
          </c:xVal>
          <c:yVal>
            <c:numRef>
              <c:f>Sheet1!$B$2:$E$2</c:f>
              <c:numCache>
                <c:formatCode>####.0</c:formatCode>
                <c:ptCount val="4"/>
                <c:pt idx="0">
                  <c:v>62.322329206836294</c:v>
                </c:pt>
                <c:pt idx="1">
                  <c:v>61.623108665729021</c:v>
                </c:pt>
                <c:pt idx="2">
                  <c:v>60.969738652022002</c:v>
                </c:pt>
                <c:pt idx="3">
                  <c:v>61.909674461279224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5DCD-4B4A-88F6-7EB61FC6B18F}"/>
            </c:ext>
            <c:ext xmlns:c15="http://schemas.microsoft.com/office/drawing/2012/chart" uri="{02D57815-91ED-43cb-92C2-25804820EDAC}">
              <c15:datalabelsRange>
                <c15:f>Sheet1!$B$5:$E$5</c15:f>
                <c15:dlblRangeCache>
                  <c:ptCount val="4"/>
                  <c:pt idx="0">
                    <c:v>다양한 장학금 지원 프로그램</c:v>
                  </c:pt>
                  <c:pt idx="1">
                    <c:v>장학금 금액 적정</c:v>
                  </c:pt>
                  <c:pt idx="2">
                    <c:v>장학생 선정 기준 적정</c:v>
                  </c:pt>
                  <c:pt idx="3">
                    <c:v>장학생 선정 절차 공정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35347880"/>
        <c:axId val="1135347096"/>
      </c:scatterChart>
      <c:valAx>
        <c:axId val="1135347880"/>
        <c:scaling>
          <c:orientation val="minMax"/>
          <c:max val="25.85"/>
          <c:min val="24.150000000000002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347096"/>
        <c:crossesAt val="61.71"/>
        <c:crossBetween val="midCat"/>
        <c:majorUnit val="4"/>
        <c:minorUnit val="4"/>
      </c:valAx>
      <c:valAx>
        <c:axId val="1135347096"/>
        <c:scaling>
          <c:orientation val="minMax"/>
          <c:max val="62.49"/>
          <c:min val="60.92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347880"/>
        <c:crossesAt val="25"/>
        <c:crossBetween val="midCat"/>
        <c:majorUnit val="5.64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388194444444446E-2"/>
          <c:y val="0.10247966057350721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1665-4F7D-9E47-7FC065B02780}"/>
              </c:ext>
            </c:extLst>
          </c:dPt>
          <c:dPt>
            <c:idx val="1"/>
            <c:marker>
              <c:spPr>
                <a:solidFill>
                  <a:srgbClr val="FAC090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1665-4F7D-9E47-7FC065B02780}"/>
              </c:ext>
            </c:extLst>
          </c:dPt>
          <c:dPt>
            <c:idx val="2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1665-4F7D-9E47-7FC065B02780}"/>
              </c:ext>
            </c:extLst>
          </c:dPt>
          <c:dPt>
            <c:idx val="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1665-4F7D-9E47-7FC065B02780}"/>
              </c:ext>
            </c:extLst>
          </c:dPt>
          <c:dPt>
            <c:idx val="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1665-4F7D-9E47-7FC065B02780}"/>
              </c:ext>
            </c:extLst>
          </c:dPt>
          <c:dPt>
            <c:idx val="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1665-4F7D-9E47-7FC065B02780}"/>
              </c:ext>
            </c:extLst>
          </c:dPt>
          <c:dPt>
            <c:idx val="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1665-4F7D-9E47-7FC065B02780}"/>
              </c:ext>
            </c:extLst>
          </c:dPt>
          <c:dPt>
            <c:idx val="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1665-4F7D-9E47-7FC065B02780}"/>
              </c:ext>
            </c:extLst>
          </c:dPt>
          <c:dPt>
            <c:idx val="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1665-4F7D-9E47-7FC065B02780}"/>
              </c:ext>
            </c:extLst>
          </c:dPt>
          <c:dPt>
            <c:idx val="9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1665-4F7D-9E47-7FC065B02780}"/>
              </c:ext>
            </c:extLst>
          </c:dPt>
          <c:dPt>
            <c:idx val="1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1665-4F7D-9E47-7FC065B02780}"/>
              </c:ext>
            </c:extLst>
          </c:dPt>
          <c:dPt>
            <c:idx val="11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1665-4F7D-9E47-7FC065B02780}"/>
              </c:ext>
            </c:extLst>
          </c:dPt>
          <c:dPt>
            <c:idx val="1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1665-4F7D-9E47-7FC065B02780}"/>
              </c:ext>
            </c:extLst>
          </c:dPt>
          <c:dPt>
            <c:idx val="1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1665-4F7D-9E47-7FC065B02780}"/>
              </c:ext>
            </c:extLst>
          </c:dPt>
          <c:dPt>
            <c:idx val="1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1665-4F7D-9E47-7FC065B02780}"/>
              </c:ext>
            </c:extLst>
          </c:dPt>
          <c:dPt>
            <c:idx val="1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1665-4F7D-9E47-7FC065B02780}"/>
              </c:ext>
            </c:extLst>
          </c:dPt>
          <c:dPt>
            <c:idx val="1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0-1665-4F7D-9E47-7FC065B02780}"/>
              </c:ext>
            </c:extLst>
          </c:dPt>
          <c:dPt>
            <c:idx val="1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1-1665-4F7D-9E47-7FC065B02780}"/>
              </c:ext>
            </c:extLst>
          </c:dPt>
          <c:dPt>
            <c:idx val="1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2-1665-4F7D-9E47-7FC065B02780}"/>
              </c:ext>
            </c:extLst>
          </c:dPt>
          <c:dLbls>
            <c:dLbl>
              <c:idx val="0"/>
              <c:layout>
                <c:manualLayout>
                  <c:x val="-1.2347222222222223E-2"/>
                  <c:y val="-3.3360547133987638E-2"/>
                </c:manualLayout>
              </c:layout>
              <c:tx>
                <c:rich>
                  <a:bodyPr/>
                  <a:lstStyle/>
                  <a:p>
                    <a:fld id="{8EC447B2-0C8C-4917-A7B6-B1DA5E672507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"/>
              <c:layout>
                <c:manualLayout>
                  <c:x val="-0.17815277777777777"/>
                  <c:y val="-6.6721094267974419E-3"/>
                </c:manualLayout>
              </c:layout>
              <c:tx>
                <c:rich>
                  <a:bodyPr/>
                  <a:lstStyle/>
                  <a:p>
                    <a:fld id="{7E0A250D-D76F-46DD-B872-4A7924F17D13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91054F06-F720-4E78-AD53-100A5BAEA174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</c:extLst>
            </c:dLbl>
            <c:dLbl>
              <c:idx val="3"/>
              <c:layout>
                <c:manualLayout>
                  <c:x val="-0.12082638888888896"/>
                  <c:y val="-4.5036738630883144E-2"/>
                </c:manualLayout>
              </c:layout>
              <c:tx>
                <c:rich>
                  <a:bodyPr wrap="square" lIns="38100" tIns="19050" rIns="38100" bIns="19050" anchor="ctr">
                    <a:noAutofit/>
                  </a:bodyPr>
                  <a:lstStyle/>
                  <a:p>
                    <a:pPr>
                      <a:defRPr sz="900" spc="-100" baseline="0"/>
                    </a:pPr>
                    <a:fld id="{E9AB25D2-26D5-429D-B606-E6737D044510}" type="CELLRANGE">
                      <a:rPr lang="ko-KR" altLang="en-US"/>
                      <a:pPr>
                        <a:defRPr sz="9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6372416666666667"/>
                      <c:h val="7.9498183820292251E-2"/>
                    </c:manualLayout>
                  </c15:layout>
                  <c15:dlblFieldTable/>
                  <c15:showDataLabelsRange val="1"/>
                </c:ext>
              </c:extLst>
            </c:dLbl>
            <c:dLbl>
              <c:idx val="4"/>
              <c:layout>
                <c:manualLayout>
                  <c:x val="-1.7638888888888888E-3"/>
                  <c:y val="-3.3360547133987517E-3"/>
                </c:manualLayout>
              </c:layout>
              <c:tx>
                <c:rich>
                  <a:bodyPr/>
                  <a:lstStyle/>
                  <a:p>
                    <a:fld id="{F0090202-7738-47DA-8599-57DB9D399333}" type="CELLRANGE">
                      <a:rPr lang="en-US" altLang="ko-KR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7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8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9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0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3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4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5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6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7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xVal>
            <c:numRef>
              <c:f>Sheet1!$B$1:$S$1</c:f>
              <c:numCache>
                <c:formatCode>General</c:formatCode>
                <c:ptCount val="18"/>
                <c:pt idx="0">
                  <c:v>19.892410812693669</c:v>
                </c:pt>
                <c:pt idx="1">
                  <c:v>19.995431781075354</c:v>
                </c:pt>
                <c:pt idx="2">
                  <c:v>19.669198937582358</c:v>
                </c:pt>
                <c:pt idx="3">
                  <c:v>20.399717880796395</c:v>
                </c:pt>
                <c:pt idx="4">
                  <c:v>20.043240587852221</c:v>
                </c:pt>
              </c:numCache>
            </c:numRef>
          </c:xVal>
          <c:yVal>
            <c:numRef>
              <c:f>Sheet1!$B$2:$S$2</c:f>
              <c:numCache>
                <c:formatCode>####.0</c:formatCode>
                <c:ptCount val="18"/>
                <c:pt idx="0">
                  <c:v>52.602017423266759</c:v>
                </c:pt>
                <c:pt idx="1">
                  <c:v>53.95732966283542</c:v>
                </c:pt>
                <c:pt idx="2">
                  <c:v>55.995864920820132</c:v>
                </c:pt>
                <c:pt idx="3">
                  <c:v>54.668501950020627</c:v>
                </c:pt>
                <c:pt idx="4">
                  <c:v>55.957300275578447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1665-4F7D-9E47-7FC065B02780}"/>
            </c:ext>
            <c:ext xmlns:c15="http://schemas.microsoft.com/office/drawing/2012/chart" uri="{02D57815-91ED-43cb-92C2-25804820EDAC}">
              <c15:datalabelsRange>
                <c15:f>Sheet1!$B$4:$F$4</c15:f>
                <c15:dlblRangeCache>
                  <c:ptCount val="5"/>
                  <c:pt idx="0">
                    <c:v>자부심</c:v>
                  </c:pt>
                  <c:pt idx="1">
                    <c:v>타 전문대학 대비 경쟁력</c:v>
                  </c:pt>
                  <c:pt idx="2">
                    <c:v>향후 발전가능성</c:v>
                  </c:pt>
                  <c:pt idx="3">
                    <c:v>우수한 인재 양성</c:v>
                  </c:pt>
                  <c:pt idx="4">
                    <c:v>진로/취업에 도움을 준다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6699256"/>
        <c:axId val="1286718856"/>
      </c:scatterChart>
      <c:valAx>
        <c:axId val="1286699256"/>
        <c:scaling>
          <c:orientation val="minMax"/>
          <c:max val="20.45"/>
          <c:min val="19.55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718856"/>
        <c:crossesAt val="54.64"/>
        <c:crossBetween val="midCat"/>
        <c:majorUnit val="4"/>
        <c:minorUnit val="4"/>
      </c:valAx>
      <c:valAx>
        <c:axId val="1286718856"/>
        <c:scaling>
          <c:orientation val="minMax"/>
          <c:max val="56.720000000000006"/>
          <c:min val="52.55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699256"/>
        <c:crossesAt val="20"/>
        <c:crossBetween val="midCat"/>
        <c:majorUnit val="5.64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388194444444446E-2"/>
          <c:y val="0.10915177000030472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rgbClr val="6FB9C5"/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6F9A-4937-9E7E-F0CB79456ADD}"/>
              </c:ext>
            </c:extLst>
          </c:dPt>
          <c:dPt>
            <c:idx val="1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6F9A-4937-9E7E-F0CB79456ADD}"/>
              </c:ext>
            </c:extLst>
          </c:dPt>
          <c:dPt>
            <c:idx val="2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6F9A-4937-9E7E-F0CB79456ADD}"/>
              </c:ext>
            </c:extLst>
          </c:dPt>
          <c:dPt>
            <c:idx val="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6F9A-4937-9E7E-F0CB79456ADD}"/>
              </c:ext>
            </c:extLst>
          </c:dPt>
          <c:dPt>
            <c:idx val="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6F9A-4937-9E7E-F0CB79456ADD}"/>
              </c:ext>
            </c:extLst>
          </c:dPt>
          <c:dPt>
            <c:idx val="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6F9A-4937-9E7E-F0CB79456ADD}"/>
              </c:ext>
            </c:extLst>
          </c:dPt>
          <c:dPt>
            <c:idx val="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6F9A-4937-9E7E-F0CB79456ADD}"/>
              </c:ext>
            </c:extLst>
          </c:dPt>
          <c:dPt>
            <c:idx val="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6F9A-4937-9E7E-F0CB79456ADD}"/>
              </c:ext>
            </c:extLst>
          </c:dPt>
          <c:dPt>
            <c:idx val="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6F9A-4937-9E7E-F0CB79456ADD}"/>
              </c:ext>
            </c:extLst>
          </c:dPt>
          <c:dPt>
            <c:idx val="9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6F9A-4937-9E7E-F0CB79456ADD}"/>
              </c:ext>
            </c:extLst>
          </c:dPt>
          <c:dPt>
            <c:idx val="1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6F9A-4937-9E7E-F0CB79456ADD}"/>
              </c:ext>
            </c:extLst>
          </c:dPt>
          <c:dPt>
            <c:idx val="11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6F9A-4937-9E7E-F0CB79456ADD}"/>
              </c:ext>
            </c:extLst>
          </c:dPt>
          <c:dPt>
            <c:idx val="1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6F9A-4937-9E7E-F0CB79456ADD}"/>
              </c:ext>
            </c:extLst>
          </c:dPt>
          <c:dPt>
            <c:idx val="1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6F9A-4937-9E7E-F0CB79456ADD}"/>
              </c:ext>
            </c:extLst>
          </c:dPt>
          <c:dPt>
            <c:idx val="1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6F9A-4937-9E7E-F0CB79456ADD}"/>
              </c:ext>
            </c:extLst>
          </c:dPt>
          <c:dPt>
            <c:idx val="1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6F9A-4937-9E7E-F0CB79456ADD}"/>
              </c:ext>
            </c:extLst>
          </c:dPt>
          <c:dPt>
            <c:idx val="1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0-6F9A-4937-9E7E-F0CB79456ADD}"/>
              </c:ext>
            </c:extLst>
          </c:dPt>
          <c:dPt>
            <c:idx val="1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1-6F9A-4937-9E7E-F0CB79456ADD}"/>
              </c:ext>
            </c:extLst>
          </c:dPt>
          <c:dPt>
            <c:idx val="1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2-6F9A-4937-9E7E-F0CB79456ADD}"/>
              </c:ext>
            </c:extLst>
          </c:dPt>
          <c:dLbls>
            <c:dLbl>
              <c:idx val="0"/>
              <c:layout>
                <c:manualLayout>
                  <c:x val="-2.2930555555555555E-2"/>
                  <c:y val="5.0040820700981273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DCE9D857-859F-49A5-88BE-D21328323036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0365D58E-6523-4463-82FB-583D12F0CA27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</c:extLst>
            </c:dLbl>
            <c:dLbl>
              <c:idx val="2"/>
              <c:layout>
                <c:manualLayout>
                  <c:x val="-5.2916666666666667E-3"/>
                  <c:y val="3.6696601847386295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79A905EB-3054-47CD-98A7-0F507DA78C52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3"/>
              <c:layout>
                <c:manualLayout>
                  <c:x val="1.0583333333333333E-2"/>
                  <c:y val="-9.6745586688563853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54307A33-5B6C-4EC9-AB65-26AF912A12DC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6046097222222222"/>
                      <c:h val="7.0057148981373787E-2"/>
                    </c:manualLayout>
                  </c15:layout>
                  <c15:dlblFieldTable/>
                  <c15:showDataLabelsRange val="1"/>
                </c:ext>
              </c:extLst>
            </c:dLbl>
            <c:dLbl>
              <c:idx val="4"/>
              <c:layout>
                <c:manualLayout>
                  <c:x val="-0.22401388888888893"/>
                  <c:y val="8.3401367834968668E-2"/>
                </c:manualLayout>
              </c:layout>
              <c:tx>
                <c:rich>
                  <a:bodyPr/>
                  <a:lstStyle/>
                  <a:p>
                    <a:fld id="{B7F215C7-4A7A-4E3C-81C7-F94023F745D7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5"/>
              <c:layout>
                <c:manualLayout>
                  <c:x val="-0.20990277777777777"/>
                  <c:y val="0.22351566579771634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900"/>
                      </a:lnSpc>
                      <a:defRPr sz="800" spc="-100" baseline="0"/>
                    </a:pPr>
                    <a:fld id="{928FF1F4-3743-480E-ACE7-1EBA17EF71FE}" type="CELLRANGE">
                      <a:rPr lang="ko-KR" altLang="en-US"/>
                      <a:pPr algn="r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6"/>
              <c:layout>
                <c:manualLayout>
                  <c:x val="1.2347222222222223E-2"/>
                  <c:y val="-0.27355648649869768"/>
                </c:manualLayout>
              </c:layout>
              <c:tx>
                <c:rich>
                  <a:bodyPr/>
                  <a:lstStyle/>
                  <a:p>
                    <a:fld id="{9A98EBEF-20C6-4088-BD69-C23BDD7AF158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7"/>
              <c:layout>
                <c:manualLayout>
                  <c:x val="-0.23459722222222223"/>
                  <c:y val="0.12343402439575368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900"/>
                      </a:lnSpc>
                      <a:defRPr sz="800" spc="-100" baseline="0"/>
                    </a:pPr>
                    <a:fld id="{EF1C37F5-B83F-4D81-837B-34B6A8911963}" type="CELLRANGE">
                      <a:rPr lang="ko-KR" altLang="en-US" dirty="0"/>
                      <a:pPr algn="r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8"/>
              <c:layout>
                <c:manualLayout>
                  <c:x val="7.0555555555555554E-3"/>
                  <c:y val="-0.18014695452353258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F68CC888-0121-4AD2-A573-4B0886BB9A54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9"/>
              <c:layout>
                <c:manualLayout>
                  <c:x val="3.5277777777777777E-3"/>
                  <c:y val="0.18348300923693134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E099CBA8-7DA1-4052-B52A-3A60FA008EC7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0"/>
              <c:layout>
                <c:manualLayout>
                  <c:x val="7.0555555555555554E-3"/>
                  <c:y val="-3.0024492420588765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FDA105D6-5B9F-4593-8235-BAE629DAAA11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1"/>
              <c:layout>
                <c:manualLayout>
                  <c:x val="7.0555555555555554E-3"/>
                  <c:y val="-0.32359730719967889"/>
                </c:manualLayout>
              </c:layout>
              <c:tx>
                <c:rich>
                  <a:bodyPr/>
                  <a:lstStyle/>
                  <a:p>
                    <a:fld id="{42FC0053-3C06-4CDC-8053-520154C912E8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2"/>
              <c:layout>
                <c:manualLayout>
                  <c:x val="1.7638888888888888E-2"/>
                  <c:y val="3.0024492420588703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8A2C823B-BAD4-44C9-B4E9-6588F3BED3C3}" type="CELLRANGE">
                      <a:rPr lang="ko-KR" altLang="en-US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3"/>
              <c:layout>
                <c:manualLayout>
                  <c:x val="1.7638888888888888E-3"/>
                  <c:y val="0.24686804879150762"/>
                </c:manualLayout>
              </c:layout>
              <c:tx>
                <c:rich>
                  <a:bodyPr/>
                  <a:lstStyle/>
                  <a:p>
                    <a:fld id="{1C75AE36-B9D2-4616-80CA-47386E48E28A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4"/>
              <c:layout>
                <c:manualLayout>
                  <c:x val="-1.7638888888889535E-3"/>
                  <c:y val="-3.3360547133987517E-3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900"/>
                      </a:lnSpc>
                      <a:defRPr sz="800" spc="-100" baseline="0"/>
                    </a:pPr>
                    <a:fld id="{E36DAC18-D05F-41AF-8AF5-28DE1DEA0874}" type="CELLRANGE">
                      <a:rPr lang="ko-KR" altLang="en-US" dirty="0"/>
                      <a:pPr algn="l">
                        <a:lnSpc>
                          <a:spcPts val="9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5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6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7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lnSpc>
                    <a:spcPts val="900"/>
                  </a:lnSpc>
                  <a:defRPr sz="8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xVal>
            <c:numRef>
              <c:f>Sheet1!$B$1:$S$1</c:f>
              <c:numCache>
                <c:formatCode>General</c:formatCode>
                <c:ptCount val="18"/>
                <c:pt idx="0">
                  <c:v>5.320099531361941</c:v>
                </c:pt>
                <c:pt idx="1">
                  <c:v>5.9032419152874276</c:v>
                </c:pt>
                <c:pt idx="2">
                  <c:v>6.0562210866610826</c:v>
                </c:pt>
                <c:pt idx="3">
                  <c:v>6.9323344714615915</c:v>
                </c:pt>
                <c:pt idx="4">
                  <c:v>6.9024030373661542</c:v>
                </c:pt>
                <c:pt idx="5">
                  <c:v>6.8284547513278335</c:v>
                </c:pt>
                <c:pt idx="6">
                  <c:v>6.7782485611081702</c:v>
                </c:pt>
                <c:pt idx="7">
                  <c:v>6.8053855096804687</c:v>
                </c:pt>
                <c:pt idx="8">
                  <c:v>6.7971381858707973</c:v>
                </c:pt>
                <c:pt idx="9">
                  <c:v>6.9627138673856077</c:v>
                </c:pt>
                <c:pt idx="10">
                  <c:v>6.9532271161397379</c:v>
                </c:pt>
                <c:pt idx="11">
                  <c:v>6.7908186821297942</c:v>
                </c:pt>
                <c:pt idx="12">
                  <c:v>7.0212006695481559</c:v>
                </c:pt>
                <c:pt idx="13">
                  <c:v>6.9392049957428332</c:v>
                </c:pt>
                <c:pt idx="14">
                  <c:v>7.0093076189283972</c:v>
                </c:pt>
              </c:numCache>
            </c:numRef>
          </c:xVal>
          <c:yVal>
            <c:numRef>
              <c:f>Sheet1!$B$2:$S$2</c:f>
              <c:numCache>
                <c:formatCode>####.0</c:formatCode>
                <c:ptCount val="18"/>
                <c:pt idx="0">
                  <c:v>71.307144498159985</c:v>
                </c:pt>
                <c:pt idx="1">
                  <c:v>69.724137931144952</c:v>
                </c:pt>
                <c:pt idx="2">
                  <c:v>69.105129974692971</c:v>
                </c:pt>
                <c:pt idx="3">
                  <c:v>64.517241379441387</c:v>
                </c:pt>
                <c:pt idx="4">
                  <c:v>64.688290775396823</c:v>
                </c:pt>
                <c:pt idx="5">
                  <c:v>64.274212100510638</c:v>
                </c:pt>
                <c:pt idx="6">
                  <c:v>64.892881824602583</c:v>
                </c:pt>
                <c:pt idx="7">
                  <c:v>64.106113033633193</c:v>
                </c:pt>
                <c:pt idx="8">
                  <c:v>64.94133885444441</c:v>
                </c:pt>
                <c:pt idx="9">
                  <c:v>64.090177133768108</c:v>
                </c:pt>
                <c:pt idx="10">
                  <c:v>64.182194617080739</c:v>
                </c:pt>
                <c:pt idx="11">
                  <c:v>65.241379310434525</c:v>
                </c:pt>
                <c:pt idx="12">
                  <c:v>64.000000000151758</c:v>
                </c:pt>
                <c:pt idx="13">
                  <c:v>64.044168392098015</c:v>
                </c:pt>
                <c:pt idx="14">
                  <c:v>62.338858195276259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6F9A-4937-9E7E-F0CB79456ADD}"/>
            </c:ext>
            <c:ext xmlns:c15="http://schemas.microsoft.com/office/drawing/2012/chart" uri="{02D57815-91ED-43cb-92C2-25804820EDAC}">
              <c15:datalabelsRange>
                <c15:f>Sheet1!$B$4:$P$4</c15:f>
                <c15:dlblRangeCache>
                  <c:ptCount val="15"/>
                  <c:pt idx="0">
                    <c:v>[전공 인식] 
사회에서 필요로 하는 학과</c:v>
                  </c:pt>
                  <c:pt idx="1">
                    <c:v>[전공 인식] 취업 도움</c:v>
                  </c:pt>
                  <c:pt idx="2">
                    <c:v>[전공 인식] 
전문성 
향상 도움</c:v>
                  </c:pt>
                  <c:pt idx="3">
                    <c:v>[전공 교과] 
NCS 교육과정 취업분야 일치</c:v>
                  </c:pt>
                  <c:pt idx="4">
                    <c:v>[전공 교과] NCS 전공교육 직무수행능력 향상 도움</c:v>
                  </c:pt>
                  <c:pt idx="5">
                    <c:v>[전공 교과] 
NCS 교육과정 
희망취업 분야 진출 도움</c:v>
                  </c:pt>
                  <c:pt idx="6">
                    <c:v>[전공 교과] 교수 NCS 교과목 교육목표 평가</c:v>
                  </c:pt>
                  <c:pt idx="7">
                    <c:v>[전공 교과] 
평가결과에 대한 피드백 제공</c:v>
                  </c:pt>
                  <c:pt idx="8">
                    <c:v>[전공 교과] 
능력단위 평가 계획서 
내용/방법 준수</c:v>
                  </c:pt>
                  <c:pt idx="9">
                    <c:v>[전공 교과] 
능력단위 평가/상담/지도 
직무수행능력 향상 도움</c:v>
                  </c:pt>
                  <c:pt idx="10">
                    <c:v>[전공 교과] NCS 
전공교육 과정 만족</c:v>
                  </c:pt>
                  <c:pt idx="11">
                    <c:v>[실습 교육] 전문성 향상에 도움</c:v>
                  </c:pt>
                  <c:pt idx="12">
                    <c:v>[실습 교육] 
실험실습 프로그램 다양</c:v>
                  </c:pt>
                  <c:pt idx="13">
                    <c:v>[실습 교육] 취업 역량을 강화 도움</c:v>
                  </c:pt>
                  <c:pt idx="14">
                    <c:v>[실습 교육] 
교외현장실습 프로그램 다양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6709448"/>
        <c:axId val="1286711016"/>
      </c:scatterChart>
      <c:valAx>
        <c:axId val="1286709448"/>
        <c:scaling>
          <c:orientation val="minMax"/>
          <c:max val="8.06"/>
          <c:min val="5.2700000000000005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711016"/>
        <c:crossesAt val="65.430000000000007"/>
        <c:crossBetween val="midCat"/>
        <c:majorUnit val="4"/>
        <c:minorUnit val="4"/>
      </c:valAx>
      <c:valAx>
        <c:axId val="1286711016"/>
        <c:scaling>
          <c:orientation val="minMax"/>
          <c:max val="71.36"/>
          <c:min val="59.5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709448"/>
        <c:crossesAt val="6.67"/>
        <c:crossBetween val="midCat"/>
        <c:majorUnit val="5.64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  <c:userShapes r:id="rId2"/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388194444444446E-2"/>
          <c:y val="0.10915177000030472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2605-42E2-9CE5-D7E491832A5D}"/>
              </c:ext>
            </c:extLst>
          </c:dPt>
          <c:dPt>
            <c:idx val="1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2605-42E2-9CE5-D7E491832A5D}"/>
              </c:ext>
            </c:extLst>
          </c:dPt>
          <c:dPt>
            <c:idx val="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2605-42E2-9CE5-D7E491832A5D}"/>
              </c:ext>
            </c:extLst>
          </c:dPt>
          <c:dPt>
            <c:idx val="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2605-42E2-9CE5-D7E491832A5D}"/>
              </c:ext>
            </c:extLst>
          </c:dPt>
          <c:dPt>
            <c:idx val="4"/>
            <c:marker>
              <c:spPr>
                <a:solidFill>
                  <a:srgbClr val="6FB9C5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2605-42E2-9CE5-D7E491832A5D}"/>
              </c:ext>
            </c:extLst>
          </c:dPt>
          <c:dPt>
            <c:idx val="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2605-42E2-9CE5-D7E491832A5D}"/>
              </c:ext>
            </c:extLst>
          </c:dPt>
          <c:dPt>
            <c:idx val="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2605-42E2-9CE5-D7E491832A5D}"/>
              </c:ext>
            </c:extLst>
          </c:dPt>
          <c:dPt>
            <c:idx val="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2605-42E2-9CE5-D7E491832A5D}"/>
              </c:ext>
            </c:extLst>
          </c:dPt>
          <c:dPt>
            <c:idx val="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2605-42E2-9CE5-D7E491832A5D}"/>
              </c:ext>
            </c:extLst>
          </c:dPt>
          <c:dPt>
            <c:idx val="9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2605-42E2-9CE5-D7E491832A5D}"/>
              </c:ext>
            </c:extLst>
          </c:dPt>
          <c:dPt>
            <c:idx val="1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2605-42E2-9CE5-D7E491832A5D}"/>
              </c:ext>
            </c:extLst>
          </c:dPt>
          <c:dPt>
            <c:idx val="11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2605-42E2-9CE5-D7E491832A5D}"/>
              </c:ext>
            </c:extLst>
          </c:dPt>
          <c:dPt>
            <c:idx val="1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2605-42E2-9CE5-D7E491832A5D}"/>
              </c:ext>
            </c:extLst>
          </c:dPt>
          <c:dPt>
            <c:idx val="1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2605-42E2-9CE5-D7E491832A5D}"/>
              </c:ext>
            </c:extLst>
          </c:dPt>
          <c:dPt>
            <c:idx val="1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2605-42E2-9CE5-D7E491832A5D}"/>
              </c:ext>
            </c:extLst>
          </c:dPt>
          <c:dPt>
            <c:idx val="1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2605-42E2-9CE5-D7E491832A5D}"/>
              </c:ext>
            </c:extLst>
          </c:dPt>
          <c:dPt>
            <c:idx val="1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0-2605-42E2-9CE5-D7E491832A5D}"/>
              </c:ext>
            </c:extLst>
          </c:dPt>
          <c:dPt>
            <c:idx val="1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1-2605-42E2-9CE5-D7E491832A5D}"/>
              </c:ext>
            </c:extLst>
          </c:dPt>
          <c:dPt>
            <c:idx val="1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2-2605-42E2-9CE5-D7E491832A5D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B06F9758-D034-4681-A231-2398558BF2EF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318F3774-B1E7-4472-89D5-6EE3E6D07787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</c:extLst>
            </c:dLbl>
            <c:dLbl>
              <c:idx val="2"/>
              <c:layout>
                <c:manualLayout>
                  <c:x val="5.2916666666666017E-3"/>
                  <c:y val="-7.3393203694772591E-2"/>
                </c:manualLayout>
              </c:layout>
              <c:tx>
                <c:rich>
                  <a:bodyPr/>
                  <a:lstStyle/>
                  <a:p>
                    <a:fld id="{7FF54BB8-F22C-4714-A499-44F59FDDC342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3"/>
              <c:layout>
                <c:manualLayout>
                  <c:x val="3.5277777777777131E-3"/>
                  <c:y val="-5.3376875414380028E-2"/>
                </c:manualLayout>
              </c:layout>
              <c:tx>
                <c:rich>
                  <a:bodyPr/>
                  <a:lstStyle/>
                  <a:p>
                    <a:fld id="{D7223EE1-30F8-4046-8E6B-032D0FE82CF2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4"/>
              <c:layout>
                <c:manualLayout>
                  <c:x val="-8.819444444444444E-3"/>
                  <c:y val="-2.0016328280392508E-2"/>
                </c:manualLayout>
              </c:layout>
              <c:tx>
                <c:rich>
                  <a:bodyPr/>
                  <a:lstStyle/>
                  <a:p>
                    <a:fld id="{F9EC33E5-211F-44CC-A425-5117D1CB525A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7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8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9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0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1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2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3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4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5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6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7"/>
              <c:tx>
                <c:rich>
                  <a:bodyPr/>
                  <a:lstStyle/>
                  <a:p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l">
                  <a:lnSpc>
                    <a:spcPts val="1000"/>
                  </a:lnSpc>
                  <a:defRPr sz="9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xVal>
            <c:numRef>
              <c:f>Sheet1!$B$1:$S$1</c:f>
              <c:numCache>
                <c:formatCode>General</c:formatCode>
                <c:ptCount val="18"/>
                <c:pt idx="0">
                  <c:v>17.832939702687245</c:v>
                </c:pt>
                <c:pt idx="1">
                  <c:v>20.448461568549327</c:v>
                </c:pt>
                <c:pt idx="2">
                  <c:v>20.33323701873616</c:v>
                </c:pt>
                <c:pt idx="3">
                  <c:v>20.674757725150783</c:v>
                </c:pt>
                <c:pt idx="4">
                  <c:v>20.710603984876482</c:v>
                </c:pt>
              </c:numCache>
            </c:numRef>
          </c:xVal>
          <c:yVal>
            <c:numRef>
              <c:f>Sheet1!$B$2:$S$2</c:f>
              <c:numCache>
                <c:formatCode>####.0</c:formatCode>
                <c:ptCount val="18"/>
                <c:pt idx="0">
                  <c:v>57.241379310434461</c:v>
                </c:pt>
                <c:pt idx="1">
                  <c:v>55.751092707598282</c:v>
                </c:pt>
                <c:pt idx="2">
                  <c:v>56.208246947809187</c:v>
                </c:pt>
                <c:pt idx="3">
                  <c:v>55.962246777203035</c:v>
                </c:pt>
                <c:pt idx="4">
                  <c:v>54.492052522605327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2605-42E2-9CE5-D7E491832A5D}"/>
            </c:ext>
            <c:ext xmlns:c15="http://schemas.microsoft.com/office/drawing/2012/chart" uri="{02D57815-91ED-43cb-92C2-25804820EDAC}">
              <c15:datalabelsRange>
                <c15:f>Sheet1!$B$4:$F$4</c15:f>
                <c15:dlblRangeCache>
                  <c:ptCount val="5"/>
                  <c:pt idx="0">
                    <c:v>다양한 교양과목 개설</c:v>
                  </c:pt>
                  <c:pt idx="1">
                    <c:v>다양한 학문과 문화 이해 도움</c:v>
                  </c:pt>
                  <c:pt idx="2">
                    <c:v>기초소양 및 
기초학습 능력 형성 도움</c:v>
                  </c:pt>
                  <c:pt idx="3">
                    <c:v>직업기초능력 및 
전공기초능력 형성 도움</c:v>
                  </c:pt>
                  <c:pt idx="4">
                    <c:v>취업 및 진로설계 도움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6704352"/>
        <c:axId val="1286696512"/>
      </c:scatterChart>
      <c:valAx>
        <c:axId val="1286704352"/>
        <c:scaling>
          <c:orientation val="minMax"/>
          <c:max val="22.22"/>
          <c:min val="17.779999999999998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696512"/>
        <c:crossesAt val="55.9"/>
        <c:crossBetween val="midCat"/>
        <c:majorUnit val="4"/>
        <c:minorUnit val="4"/>
      </c:valAx>
      <c:valAx>
        <c:axId val="1286696512"/>
        <c:scaling>
          <c:orientation val="minMax"/>
          <c:max val="57.42"/>
          <c:min val="54.44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704352"/>
        <c:crossesAt val="20"/>
        <c:crossBetween val="midCat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388194444444446E-2"/>
          <c:y val="0.10247966057350721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rgbClr val="6FB9C5"/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12B4-4805-8475-180545B2CEE5}"/>
              </c:ext>
            </c:extLst>
          </c:dPt>
          <c:dPt>
            <c:idx val="1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12B4-4805-8475-180545B2CEE5}"/>
              </c:ext>
            </c:extLst>
          </c:dPt>
          <c:dPt>
            <c:idx val="2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12B4-4805-8475-180545B2CEE5}"/>
              </c:ext>
            </c:extLst>
          </c:dPt>
          <c:dPt>
            <c:idx val="3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12B4-4805-8475-180545B2CEE5}"/>
              </c:ext>
            </c:extLst>
          </c:dPt>
          <c:dPt>
            <c:idx val="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12B4-4805-8475-180545B2CEE5}"/>
              </c:ext>
            </c:extLst>
          </c:dPt>
          <c:dPt>
            <c:idx val="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12B4-4805-8475-180545B2CEE5}"/>
              </c:ext>
            </c:extLst>
          </c:dPt>
          <c:dPt>
            <c:idx val="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12B4-4805-8475-180545B2CEE5}"/>
              </c:ext>
            </c:extLst>
          </c:dPt>
          <c:dPt>
            <c:idx val="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12B4-4805-8475-180545B2CEE5}"/>
              </c:ext>
            </c:extLst>
          </c:dPt>
          <c:dPt>
            <c:idx val="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12B4-4805-8475-180545B2CEE5}"/>
              </c:ext>
            </c:extLst>
          </c:dPt>
          <c:dPt>
            <c:idx val="9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12B4-4805-8475-180545B2CEE5}"/>
              </c:ext>
            </c:extLst>
          </c:dPt>
          <c:dPt>
            <c:idx val="1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12B4-4805-8475-180545B2CEE5}"/>
              </c:ext>
            </c:extLst>
          </c:dPt>
          <c:dPt>
            <c:idx val="11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12B4-4805-8475-180545B2CEE5}"/>
              </c:ext>
            </c:extLst>
          </c:dPt>
          <c:dPt>
            <c:idx val="1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12B4-4805-8475-180545B2CEE5}"/>
              </c:ext>
            </c:extLst>
          </c:dPt>
          <c:dPt>
            <c:idx val="1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12B4-4805-8475-180545B2CEE5}"/>
              </c:ext>
            </c:extLst>
          </c:dPt>
          <c:dPt>
            <c:idx val="1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12B4-4805-8475-180545B2CEE5}"/>
              </c:ext>
            </c:extLst>
          </c:dPt>
          <c:dPt>
            <c:idx val="1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12B4-4805-8475-180545B2CEE5}"/>
              </c:ext>
            </c:extLst>
          </c:dPt>
          <c:dPt>
            <c:idx val="1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0-12B4-4805-8475-180545B2CEE5}"/>
              </c:ext>
            </c:extLst>
          </c:dPt>
          <c:dPt>
            <c:idx val="1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1-12B4-4805-8475-180545B2CEE5}"/>
              </c:ext>
            </c:extLst>
          </c:dPt>
          <c:dPt>
            <c:idx val="1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2-12B4-4805-8475-180545B2CEE5}"/>
              </c:ext>
            </c:extLst>
          </c:dPt>
          <c:dLbls>
            <c:dLbl>
              <c:idx val="0"/>
              <c:layout>
                <c:manualLayout>
                  <c:x val="-2.1166666666666684E-2"/>
                  <c:y val="3.6696601847386205E-2"/>
                </c:manualLayout>
              </c:layout>
              <c:tx>
                <c:rich>
                  <a:bodyPr/>
                  <a:lstStyle/>
                  <a:p>
                    <a:fld id="{44D7B358-7C8A-45DA-92BA-D221E1291C4A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"/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1100"/>
                      </a:lnSpc>
                      <a:defRPr sz="800" spc="-100" baseline="0"/>
                    </a:pPr>
                    <a:fld id="{F4680C0D-5E64-42D0-9435-F370AF94FEE6}" type="CELLRANGE">
                      <a:rPr lang="ko-KR" altLang="en-US"/>
                      <a:pPr algn="l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</c:extLst>
            </c:dLbl>
            <c:dLbl>
              <c:idx val="2"/>
              <c:layout>
                <c:manualLayout>
                  <c:x val="-7.9374999999999672E-3"/>
                  <c:y val="6.6721094267975034E-3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l">
                      <a:lnSpc>
                        <a:spcPts val="1100"/>
                      </a:lnSpc>
                      <a:defRPr sz="800" spc="-100" baseline="0"/>
                    </a:pPr>
                    <a:fld id="{FC856F98-A663-4CC3-AB47-01A9E571B250}" type="CELLRANGE">
                      <a:rPr lang="ko-KR" altLang="en-US" sz="800" dirty="0"/>
                      <a:pPr algn="l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595930555555557"/>
                      <c:h val="0.12009796968235506"/>
                    </c:manualLayout>
                  </c15:layout>
                  <c15:dlblFieldTable/>
                  <c15:showDataLabelsRange val="1"/>
                </c:ext>
              </c:extLst>
            </c:dLbl>
            <c:dLbl>
              <c:idx val="3"/>
              <c:layout>
                <c:manualLayout>
                  <c:x val="-0.14640277777777777"/>
                  <c:y val="5.3376875414380028E-2"/>
                </c:manualLayout>
              </c:layout>
              <c:tx>
                <c:rich>
                  <a:bodyPr wrap="square" lIns="38100" tIns="19050" rIns="38100" bIns="19050" anchor="ctr" anchorCtr="0">
                    <a:noAutofit/>
                  </a:bodyPr>
                  <a:lstStyle/>
                  <a:p>
                    <a:pPr algn="r">
                      <a:lnSpc>
                        <a:spcPts val="1100"/>
                      </a:lnSpc>
                      <a:defRPr sz="800" spc="-100" baseline="0"/>
                    </a:pPr>
                    <a:fld id="{71D7930A-06B4-455E-8E57-69EA753CC47B}" type="CELLRANGE">
                      <a:rPr lang="ko-KR" altLang="en-US"/>
                      <a:pPr algn="r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1649611111111111"/>
                      <c:h val="0.19015511866372883"/>
                    </c:manualLayout>
                  </c15:layout>
                  <c15:dlblFieldTable/>
                  <c15:showDataLabelsRange val="1"/>
                </c:ext>
              </c:extLst>
            </c:dLbl>
            <c:dLbl>
              <c:idx val="4"/>
              <c:layout>
                <c:manualLayout>
                  <c:x val="-0.10759722222222222"/>
                  <c:y val="5.3376875414379903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ctr">
                      <a:lnSpc>
                        <a:spcPts val="1100"/>
                      </a:lnSpc>
                      <a:defRPr sz="800" spc="-100" baseline="0"/>
                    </a:pPr>
                    <a:fld id="{503FFC47-1A23-4C9C-A7A4-A37DCB247C4D}" type="CELLRANGE">
                      <a:rPr lang="ko-KR" altLang="en-US" dirty="0"/>
                      <a:pPr algn="ctr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5"/>
              <c:layout>
                <c:manualLayout>
                  <c:x val="-0.12876388888888896"/>
                  <c:y val="5.3376875414379965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1100"/>
                      </a:lnSpc>
                      <a:defRPr sz="800" spc="-100" baseline="0"/>
                    </a:pPr>
                    <a:fld id="{FA25482A-312D-44D4-B9D8-8BBFFEEB9EC8}" type="CELLRANGE">
                      <a:rPr lang="ko-KR" altLang="en-US"/>
                      <a:pPr algn="r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6"/>
              <c:layout>
                <c:manualLayout>
                  <c:x val="-0.21343055555555562"/>
                  <c:y val="0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1100"/>
                      </a:lnSpc>
                      <a:defRPr sz="800" spc="-100" baseline="0"/>
                    </a:pPr>
                    <a:fld id="{2E5759E3-2905-491D-AF42-98C0D20E7BDE}" type="CELLRANGE">
                      <a:rPr lang="ko-KR" altLang="en-US"/>
                      <a:pPr algn="r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7"/>
              <c:layout>
                <c:manualLayout>
                  <c:x val="-0.206375"/>
                  <c:y val="-7.3393203694772535E-2"/>
                </c:manualLayout>
              </c:layout>
              <c:tx>
                <c:rich>
                  <a:bodyPr wrap="square" lIns="38100" tIns="19050" rIns="38100" bIns="19050" anchor="ctr" anchorCtr="0">
                    <a:spAutoFit/>
                  </a:bodyPr>
                  <a:lstStyle/>
                  <a:p>
                    <a:pPr algn="r">
                      <a:lnSpc>
                        <a:spcPts val="1100"/>
                      </a:lnSpc>
                      <a:defRPr sz="800" spc="-100" baseline="0"/>
                    </a:pPr>
                    <a:fld id="{0A583001-3ABD-444E-8D93-86C2AE73CD5B}" type="CELLRANGE">
                      <a:rPr lang="ko-KR" altLang="en-US"/>
                      <a:pPr algn="r">
                        <a:lnSpc>
                          <a:spcPts val="1100"/>
                        </a:lnSpc>
                        <a:defRPr sz="8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9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0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3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4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5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6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7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lnSpc>
                    <a:spcPts val="1100"/>
                  </a:lnSpc>
                  <a:defRPr sz="8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xVal>
            <c:numRef>
              <c:f>Sheet1!$B$1:$S$1</c:f>
              <c:numCache>
                <c:formatCode>General</c:formatCode>
                <c:ptCount val="18"/>
                <c:pt idx="0">
                  <c:v>11.850734176031946</c:v>
                </c:pt>
                <c:pt idx="1">
                  <c:v>12.095635554300719</c:v>
                </c:pt>
                <c:pt idx="2">
                  <c:v>12.181978559518123</c:v>
                </c:pt>
                <c:pt idx="3">
                  <c:v>12.387956925515336</c:v>
                </c:pt>
                <c:pt idx="4">
                  <c:v>12.962997509171615</c:v>
                </c:pt>
                <c:pt idx="5">
                  <c:v>12.765133087505779</c:v>
                </c:pt>
                <c:pt idx="6">
                  <c:v>13.13424863479446</c:v>
                </c:pt>
                <c:pt idx="7">
                  <c:v>12.621315553162018</c:v>
                </c:pt>
              </c:numCache>
            </c:numRef>
          </c:xVal>
          <c:yVal>
            <c:numRef>
              <c:f>Sheet1!$B$2:$S$2</c:f>
              <c:numCache>
                <c:formatCode>####.0</c:formatCode>
                <c:ptCount val="18"/>
                <c:pt idx="0">
                  <c:v>68.638239339835025</c:v>
                </c:pt>
                <c:pt idx="1">
                  <c:v>68.996786042107459</c:v>
                </c:pt>
                <c:pt idx="2">
                  <c:v>68.744260789690074</c:v>
                </c:pt>
                <c:pt idx="3">
                  <c:v>68.352833218547772</c:v>
                </c:pt>
                <c:pt idx="4">
                  <c:v>67.285648784896892</c:v>
                </c:pt>
                <c:pt idx="5">
                  <c:v>67.503438789470522</c:v>
                </c:pt>
                <c:pt idx="6">
                  <c:v>66.322787712056453</c:v>
                </c:pt>
                <c:pt idx="7">
                  <c:v>66.024759284779989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12B4-4805-8475-180545B2CEE5}"/>
            </c:ext>
            <c:ext xmlns:c15="http://schemas.microsoft.com/office/drawing/2012/chart" uri="{02D57815-91ED-43cb-92C2-25804820EDAC}">
              <c15:datalabelsRange>
                <c15:f>Sheet1!$B$4:$I$4</c15:f>
                <c15:dlblRangeCache>
                  <c:ptCount val="8"/>
                  <c:pt idx="0">
                    <c:v>[교수] 교육역량 만족</c:v>
                  </c:pt>
                  <c:pt idx="1">
                    <c:v>[교수] 취업 및 진로 관심/도움</c:v>
                  </c:pt>
                  <c:pt idx="2">
                    <c:v>[교수] 학생의 입장에서 이해 노력</c:v>
                  </c:pt>
                  <c:pt idx="3">
                    <c:v>[교수] 
학생과 
긴밀한 관계 
유지 노력</c:v>
                  </c:pt>
                  <c:pt idx="4">
                    <c:v>[조교 및 교우] 
조교선생님 행정서비스 지원 노력</c:v>
                  </c:pt>
                  <c:pt idx="5">
                    <c:v>[조교 및 교우] 
조교선생님 
학생 입장에서 
설명 노력</c:v>
                  </c:pt>
                  <c:pt idx="6">
                    <c:v>[조교 및 교우] 
교우들과 어울릴 수 있는 기회 마련</c:v>
                  </c:pt>
                  <c:pt idx="7">
                    <c:v>[조교 및 교우] 
교우들끼리 단합하는 분위기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6696904"/>
        <c:axId val="1286718072"/>
      </c:scatterChart>
      <c:valAx>
        <c:axId val="1286696904"/>
        <c:scaling>
          <c:orientation val="minMax"/>
          <c:max val="13.2"/>
          <c:min val="11.8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718072"/>
        <c:crossesAt val="67.7"/>
        <c:crossBetween val="midCat"/>
        <c:majorUnit val="4"/>
        <c:minorUnit val="4"/>
      </c:valAx>
      <c:valAx>
        <c:axId val="1286718072"/>
        <c:scaling>
          <c:orientation val="minMax"/>
          <c:max val="69.490000000000009"/>
          <c:min val="65.97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696904"/>
        <c:crossesAt val="12.5"/>
        <c:crossBetween val="midCat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  <c:userShapes r:id="rId2"/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388194444444446E-2"/>
          <c:y val="0.10247966057350721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rgbClr val="6FB9C5"/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D824-4047-B9EB-00B69D588A1A}"/>
              </c:ext>
            </c:extLst>
          </c:dPt>
          <c:dPt>
            <c:idx val="1"/>
            <c:marker>
              <c:spPr>
                <a:solidFill>
                  <a:srgbClr val="C3D69B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D824-4047-B9EB-00B69D588A1A}"/>
              </c:ext>
            </c:extLst>
          </c:dPt>
          <c:dPt>
            <c:idx val="2"/>
            <c:marker>
              <c:spPr>
                <a:solidFill>
                  <a:srgbClr val="C3D69B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D824-4047-B9EB-00B69D588A1A}"/>
              </c:ext>
            </c:extLst>
          </c:dPt>
          <c:dPt>
            <c:idx val="3"/>
            <c:marker>
              <c:spPr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D824-4047-B9EB-00B69D588A1A}"/>
              </c:ext>
            </c:extLst>
          </c:dPt>
          <c:dPt>
            <c:idx val="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D824-4047-B9EB-00B69D588A1A}"/>
              </c:ext>
            </c:extLst>
          </c:dPt>
          <c:dPt>
            <c:idx val="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D824-4047-B9EB-00B69D588A1A}"/>
              </c:ext>
            </c:extLst>
          </c:dPt>
          <c:dPt>
            <c:idx val="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D824-4047-B9EB-00B69D588A1A}"/>
              </c:ext>
            </c:extLst>
          </c:dPt>
          <c:dPt>
            <c:idx val="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D824-4047-B9EB-00B69D588A1A}"/>
              </c:ext>
            </c:extLst>
          </c:dPt>
          <c:dPt>
            <c:idx val="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D824-4047-B9EB-00B69D588A1A}"/>
              </c:ext>
            </c:extLst>
          </c:dPt>
          <c:dPt>
            <c:idx val="9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D824-4047-B9EB-00B69D588A1A}"/>
              </c:ext>
            </c:extLst>
          </c:dPt>
          <c:dPt>
            <c:idx val="1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D824-4047-B9EB-00B69D588A1A}"/>
              </c:ext>
            </c:extLst>
          </c:dPt>
          <c:dPt>
            <c:idx val="11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D824-4047-B9EB-00B69D588A1A}"/>
              </c:ext>
            </c:extLst>
          </c:dPt>
          <c:dPt>
            <c:idx val="1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D824-4047-B9EB-00B69D588A1A}"/>
              </c:ext>
            </c:extLst>
          </c:dPt>
          <c:dPt>
            <c:idx val="1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D824-4047-B9EB-00B69D588A1A}"/>
              </c:ext>
            </c:extLst>
          </c:dPt>
          <c:dPt>
            <c:idx val="1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D824-4047-B9EB-00B69D588A1A}"/>
              </c:ext>
            </c:extLst>
          </c:dPt>
          <c:dPt>
            <c:idx val="1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D824-4047-B9EB-00B69D588A1A}"/>
              </c:ext>
            </c:extLst>
          </c:dPt>
          <c:dPt>
            <c:idx val="1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0-D824-4047-B9EB-00B69D588A1A}"/>
              </c:ext>
            </c:extLst>
          </c:dPt>
          <c:dPt>
            <c:idx val="1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1-D824-4047-B9EB-00B69D588A1A}"/>
              </c:ext>
            </c:extLst>
          </c:dPt>
          <c:dPt>
            <c:idx val="1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2-D824-4047-B9EB-00B69D588A1A}"/>
              </c:ext>
            </c:extLst>
          </c:dPt>
          <c:dLbls>
            <c:dLbl>
              <c:idx val="0"/>
              <c:layout>
                <c:manualLayout>
                  <c:x val="-7.0555555555555594E-2"/>
                  <c:y val="5.3376875414380028E-2"/>
                </c:manualLayout>
              </c:layout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lnSpc>
                        <a:spcPts val="1000"/>
                      </a:lnSpc>
                      <a:defRPr sz="900" spc="-100" baseline="0"/>
                    </a:pPr>
                    <a:fld id="{E75A394F-2E36-4200-96F6-5CB2E791732E}" type="CELLRANGE">
                      <a:rPr lang="ko-KR" altLang="en-US"/>
                      <a:pPr>
                        <a:lnSpc>
                          <a:spcPts val="1000"/>
                        </a:lnSpc>
                        <a:defRPr sz="900" spc="-100" baseline="0"/>
                      </a:pPr>
                      <a:t>[CELLRANGE]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"/>
              <c:layout>
                <c:manualLayout>
                  <c:x val="-7.0555555555556204E-3"/>
                  <c:y val="-6.6721094267975034E-3"/>
                </c:manualLayout>
              </c:layout>
              <c:tx>
                <c:rich>
                  <a:bodyPr/>
                  <a:lstStyle/>
                  <a:p>
                    <a:fld id="{C8D40B29-1CA6-4CF9-836F-EEDBE7DDEE8F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2"/>
              <c:layout>
                <c:manualLayout>
                  <c:x val="1.4111111111111177E-2"/>
                  <c:y val="-7.0057148981373843E-2"/>
                </c:manualLayout>
              </c:layout>
              <c:tx>
                <c:rich>
                  <a:bodyPr/>
                  <a:lstStyle/>
                  <a:p>
                    <a:fld id="{EC304ECD-6926-464E-B697-91BE9AC64E75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3"/>
              <c:layout>
                <c:manualLayout>
                  <c:x val="-8.4666666666666696E-2"/>
                  <c:y val="-3.3360547133987513E-2"/>
                </c:manualLayout>
              </c:layout>
              <c:tx>
                <c:rich>
                  <a:bodyPr/>
                  <a:lstStyle/>
                  <a:p>
                    <a:fld id="{86CFBB03-5CAE-4D52-AAE6-F58440793EF3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7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8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9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0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3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4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5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6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7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lnSpc>
                    <a:spcPts val="900"/>
                  </a:lnSpc>
                  <a:defRPr sz="9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xVal>
            <c:numRef>
              <c:f>Sheet1!$B$1:$S$1</c:f>
              <c:numCache>
                <c:formatCode>General</c:formatCode>
                <c:ptCount val="18"/>
                <c:pt idx="0">
                  <c:v>24.704919298931483</c:v>
                </c:pt>
                <c:pt idx="1">
                  <c:v>25.523138208281125</c:v>
                </c:pt>
                <c:pt idx="2">
                  <c:v>25.285962390553451</c:v>
                </c:pt>
                <c:pt idx="3">
                  <c:v>24.485980102233935</c:v>
                </c:pt>
              </c:numCache>
            </c:numRef>
          </c:xVal>
          <c:yVal>
            <c:numRef>
              <c:f>Sheet1!$B$2:$S$2</c:f>
              <c:numCache>
                <c:formatCode>####.0</c:formatCode>
                <c:ptCount val="18"/>
                <c:pt idx="0">
                  <c:v>66.023432115892589</c:v>
                </c:pt>
                <c:pt idx="1">
                  <c:v>64.656558695258468</c:v>
                </c:pt>
                <c:pt idx="2">
                  <c:v>64.862068965600116</c:v>
                </c:pt>
                <c:pt idx="3">
                  <c:v>66.976797610951238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D824-4047-B9EB-00B69D588A1A}"/>
            </c:ext>
            <c:ext xmlns:c15="http://schemas.microsoft.com/office/drawing/2012/chart" uri="{02D57815-91ED-43cb-92C2-25804820EDAC}">
              <c15:datalabelsRange>
                <c15:f>Sheet1!$B$4:$E$4</c15:f>
                <c15:dlblRangeCache>
                  <c:ptCount val="4"/>
                  <c:pt idx="0">
                    <c:v>진로 지도는 
진로 결정에 도움</c:v>
                  </c:pt>
                  <c:pt idx="1">
                    <c:v>진로 교육과정 활성화</c:v>
                  </c:pt>
                  <c:pt idx="2">
                    <c:v>진로 교과외 교육 활성화</c:v>
                  </c:pt>
                  <c:pt idx="3">
                    <c:v>전공을 살린 취업 기회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6692200"/>
        <c:axId val="1286709056"/>
      </c:scatterChart>
      <c:valAx>
        <c:axId val="1286692200"/>
        <c:scaling>
          <c:orientation val="minMax"/>
          <c:max val="26"/>
          <c:min val="24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709056"/>
        <c:crossesAt val="63.8"/>
        <c:crossBetween val="midCat"/>
        <c:majorUnit val="4"/>
        <c:minorUnit val="4"/>
      </c:valAx>
      <c:valAx>
        <c:axId val="1286709056"/>
        <c:scaling>
          <c:orientation val="minMax"/>
          <c:max val="67.7"/>
          <c:min val="60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692200"/>
        <c:crossesAt val="25"/>
        <c:crossBetween val="midCat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388194444444446E-2"/>
          <c:y val="0.10247966057350721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rgbClr val="6FB9C5"/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7823-4E26-BC3C-426CC967A406}"/>
              </c:ext>
            </c:extLst>
          </c:dPt>
          <c:dPt>
            <c:idx val="1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7823-4E26-BC3C-426CC967A406}"/>
              </c:ext>
            </c:extLst>
          </c:dPt>
          <c:dPt>
            <c:idx val="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7823-4E26-BC3C-426CC967A406}"/>
              </c:ext>
            </c:extLst>
          </c:dPt>
          <c:dPt>
            <c:idx val="3"/>
            <c:marker>
              <c:spPr>
                <a:solidFill>
                  <a:srgbClr val="C3D69B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7823-4E26-BC3C-426CC967A406}"/>
              </c:ext>
            </c:extLst>
          </c:dPt>
          <c:dPt>
            <c:idx val="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7823-4E26-BC3C-426CC967A406}"/>
              </c:ext>
            </c:extLst>
          </c:dPt>
          <c:dPt>
            <c:idx val="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7823-4E26-BC3C-426CC967A406}"/>
              </c:ext>
            </c:extLst>
          </c:dPt>
          <c:dPt>
            <c:idx val="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7823-4E26-BC3C-426CC967A406}"/>
              </c:ext>
            </c:extLst>
          </c:dPt>
          <c:dPt>
            <c:idx val="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7823-4E26-BC3C-426CC967A406}"/>
              </c:ext>
            </c:extLst>
          </c:dPt>
          <c:dPt>
            <c:idx val="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7823-4E26-BC3C-426CC967A406}"/>
              </c:ext>
            </c:extLst>
          </c:dPt>
          <c:dPt>
            <c:idx val="9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7823-4E26-BC3C-426CC967A406}"/>
              </c:ext>
            </c:extLst>
          </c:dPt>
          <c:dPt>
            <c:idx val="1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7823-4E26-BC3C-426CC967A406}"/>
              </c:ext>
            </c:extLst>
          </c:dPt>
          <c:dPt>
            <c:idx val="11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7823-4E26-BC3C-426CC967A406}"/>
              </c:ext>
            </c:extLst>
          </c:dPt>
          <c:dPt>
            <c:idx val="1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7823-4E26-BC3C-426CC967A406}"/>
              </c:ext>
            </c:extLst>
          </c:dPt>
          <c:dPt>
            <c:idx val="1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7823-4E26-BC3C-426CC967A406}"/>
              </c:ext>
            </c:extLst>
          </c:dPt>
          <c:dPt>
            <c:idx val="1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7823-4E26-BC3C-426CC967A406}"/>
              </c:ext>
            </c:extLst>
          </c:dPt>
          <c:dPt>
            <c:idx val="1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7823-4E26-BC3C-426CC967A406}"/>
              </c:ext>
            </c:extLst>
          </c:dPt>
          <c:dPt>
            <c:idx val="1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0-7823-4E26-BC3C-426CC967A406}"/>
              </c:ext>
            </c:extLst>
          </c:dPt>
          <c:dPt>
            <c:idx val="1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1-7823-4E26-BC3C-426CC967A406}"/>
              </c:ext>
            </c:extLst>
          </c:dPt>
          <c:dPt>
            <c:idx val="1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2-7823-4E26-BC3C-426CC967A406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5C5E0E62-1ECE-4FE5-AD76-CDF11BC19166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2B8C7008-1132-43DE-B11F-89B58685A0E9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45FBC1D6-112E-40F0-952B-5A85168C6B06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8E8A7DEE-77FC-431E-AFFC-18EA1BE5DCF2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7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8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9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0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3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4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5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6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7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Sheet1!$B$1:$S$1</c:f>
              <c:numCache>
                <c:formatCode>General</c:formatCode>
                <c:ptCount val="18"/>
                <c:pt idx="0">
                  <c:v>24.3605627920217</c:v>
                </c:pt>
                <c:pt idx="1">
                  <c:v>25.178351377769676</c:v>
                </c:pt>
                <c:pt idx="2">
                  <c:v>25.30760213762559</c:v>
                </c:pt>
                <c:pt idx="3">
                  <c:v>25.153483692583041</c:v>
                </c:pt>
              </c:numCache>
            </c:numRef>
          </c:xVal>
          <c:yVal>
            <c:numRef>
              <c:f>Sheet1!$B$2:$S$2</c:f>
              <c:numCache>
                <c:formatCode>####.0</c:formatCode>
                <c:ptCount val="18"/>
                <c:pt idx="0">
                  <c:v>63.259922000406057</c:v>
                </c:pt>
                <c:pt idx="1">
                  <c:v>62.543073742164019</c:v>
                </c:pt>
                <c:pt idx="2">
                  <c:v>62.201561065103327</c:v>
                </c:pt>
                <c:pt idx="3">
                  <c:v>62.959136822713511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7823-4E26-BC3C-426CC967A406}"/>
            </c:ext>
            <c:ext xmlns:c15="http://schemas.microsoft.com/office/drawing/2012/chart" uri="{02D57815-91ED-43cb-92C2-25804820EDAC}">
              <c15:datalabelsRange>
                <c15:f>Sheet1!$B$4:$E$4</c15:f>
                <c15:dlblRangeCache>
                  <c:ptCount val="4"/>
                  <c:pt idx="0">
                    <c:v>장비/기자재 적합한 비치</c:v>
                  </c:pt>
                  <c:pt idx="1">
                    <c:v>장비/기자재 충분</c:v>
                  </c:pt>
                  <c:pt idx="2">
                    <c:v>장비/기자재 관리</c:v>
                  </c:pt>
                  <c:pt idx="3">
                    <c:v>장비/기자재 이용 편리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35327104"/>
        <c:axId val="1135319656"/>
      </c:scatterChart>
      <c:valAx>
        <c:axId val="1135327104"/>
        <c:scaling>
          <c:orientation val="minMax"/>
          <c:max val="25.69"/>
          <c:min val="24.310000000000002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319656"/>
        <c:crossesAt val="62.74"/>
        <c:crossBetween val="midCat"/>
        <c:majorUnit val="4"/>
        <c:minorUnit val="4"/>
      </c:valAx>
      <c:valAx>
        <c:axId val="1135319656"/>
        <c:scaling>
          <c:orientation val="minMax"/>
          <c:max val="63.33"/>
          <c:min val="62.15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135327104"/>
        <c:crossesAt val="25"/>
        <c:crossBetween val="midCat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388194444444446E-2"/>
          <c:y val="0.10247966057350721"/>
          <c:w val="0.54271194444444448"/>
          <c:h val="0.7257738725479913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Y축</c:v>
                </c:pt>
              </c:strCache>
            </c:strRef>
          </c:tx>
          <c:spPr>
            <a:ln w="28279">
              <a:noFill/>
            </a:ln>
          </c:spPr>
          <c:marker>
            <c:symbol val="circle"/>
            <c:size val="7"/>
            <c:spPr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rgbClr val="C3D69B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7147-43DE-A744-0E77BC4B9C97}"/>
              </c:ext>
            </c:extLst>
          </c:dPt>
          <c:dPt>
            <c:idx val="1"/>
            <c:marker>
              <c:spPr>
                <a:solidFill>
                  <a:srgbClr val="FAC090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7147-43DE-A744-0E77BC4B9C97}"/>
              </c:ext>
            </c:extLst>
          </c:dPt>
          <c:dPt>
            <c:idx val="2"/>
            <c:marker>
              <c:spPr>
                <a:solidFill>
                  <a:srgbClr val="BFBFBF"/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</a:ln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7147-43DE-A744-0E77BC4B9C97}"/>
              </c:ext>
            </c:extLst>
          </c:dPt>
          <c:dPt>
            <c:idx val="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7147-43DE-A744-0E77BC4B9C97}"/>
              </c:ext>
            </c:extLst>
          </c:dPt>
          <c:dPt>
            <c:idx val="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7147-43DE-A744-0E77BC4B9C97}"/>
              </c:ext>
            </c:extLst>
          </c:dPt>
          <c:dPt>
            <c:idx val="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7147-43DE-A744-0E77BC4B9C97}"/>
              </c:ext>
            </c:extLst>
          </c:dPt>
          <c:dPt>
            <c:idx val="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7147-43DE-A744-0E77BC4B9C97}"/>
              </c:ext>
            </c:extLst>
          </c:dPt>
          <c:dPt>
            <c:idx val="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7147-43DE-A744-0E77BC4B9C97}"/>
              </c:ext>
            </c:extLst>
          </c:dPt>
          <c:dPt>
            <c:idx val="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7147-43DE-A744-0E77BC4B9C97}"/>
              </c:ext>
            </c:extLst>
          </c:dPt>
          <c:dPt>
            <c:idx val="9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7147-43DE-A744-0E77BC4B9C97}"/>
              </c:ext>
            </c:extLst>
          </c:dPt>
          <c:dPt>
            <c:idx val="1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7147-43DE-A744-0E77BC4B9C97}"/>
              </c:ext>
            </c:extLst>
          </c:dPt>
          <c:dPt>
            <c:idx val="11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B-7147-43DE-A744-0E77BC4B9C97}"/>
              </c:ext>
            </c:extLst>
          </c:dPt>
          <c:dPt>
            <c:idx val="1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C-7147-43DE-A744-0E77BC4B9C97}"/>
              </c:ext>
            </c:extLst>
          </c:dPt>
          <c:dPt>
            <c:idx val="13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D-7147-43DE-A744-0E77BC4B9C97}"/>
              </c:ext>
            </c:extLst>
          </c:dPt>
          <c:dPt>
            <c:idx val="14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E-7147-43DE-A744-0E77BC4B9C97}"/>
              </c:ext>
            </c:extLst>
          </c:dPt>
          <c:dPt>
            <c:idx val="15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F-7147-43DE-A744-0E77BC4B9C97}"/>
              </c:ext>
            </c:extLst>
          </c:dPt>
          <c:dPt>
            <c:idx val="16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0-7147-43DE-A744-0E77BC4B9C97}"/>
              </c:ext>
            </c:extLst>
          </c:dPt>
          <c:dPt>
            <c:idx val="1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1-7147-43DE-A744-0E77BC4B9C97}"/>
              </c:ext>
            </c:extLst>
          </c:dPt>
          <c:dPt>
            <c:idx val="18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2-7147-43DE-A744-0E77BC4B9C97}"/>
              </c:ext>
            </c:extLst>
          </c:dPt>
          <c:dLbls>
            <c:dLbl>
              <c:idx val="0"/>
              <c:layout>
                <c:manualLayout>
                  <c:x val="-7.7611111111111117E-2"/>
                  <c:y val="3.3360547133987513E-2"/>
                </c:manualLayout>
              </c:layout>
              <c:tx>
                <c:rich>
                  <a:bodyPr/>
                  <a:lstStyle/>
                  <a:p>
                    <a:fld id="{2E6159EE-298E-427F-BDC3-28A0ABE6BA51}" type="CELLRANGE">
                      <a:rPr lang="en-US" altLang="ko-KR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1"/>
              <c:layout>
                <c:manualLayout>
                  <c:x val="-8.9958333333333335E-2"/>
                  <c:y val="-3.3360547133987638E-2"/>
                </c:manualLayout>
              </c:layout>
              <c:tx>
                <c:rich>
                  <a:bodyPr/>
                  <a:lstStyle/>
                  <a:p>
                    <a:fld id="{BC542A40-3550-4940-8986-FB275B996D61}" type="CELLRANGE">
                      <a:rPr lang="ko-KR" altLang="en-US" dirty="0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B2DD1A91-481C-4151-9346-E3A2A9342A0A}" type="CELLRANGE">
                      <a:rPr lang="ko-KR" altLang="en-US"/>
                      <a:pPr/>
                      <a:t>[CELLRANGE]</a:t>
                    </a:fld>
                    <a:endParaRPr lang="ko-KR" altLang="en-US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7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8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9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0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3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4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5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6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7"/>
              <c:tx>
                <c:rich>
                  <a:bodyPr/>
                  <a:lstStyle/>
                  <a:p>
                    <a:endParaRPr lang="en-US" altLang="ko-KR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lnSpc>
                    <a:spcPts val="900"/>
                  </a:lnSpc>
                  <a:defRPr sz="900" spc="-100" baseline="0"/>
                </a:pPr>
                <a:endParaRPr lang="ko-K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Sheet1!$B$1:$S$1</c:f>
              <c:numCache>
                <c:formatCode>General</c:formatCode>
                <c:ptCount val="18"/>
                <c:pt idx="0">
                  <c:v>33.639360681480561</c:v>
                </c:pt>
                <c:pt idx="1">
                  <c:v>33.256428497764354</c:v>
                </c:pt>
                <c:pt idx="2">
                  <c:v>33.104210820755085</c:v>
                </c:pt>
              </c:numCache>
            </c:numRef>
          </c:xVal>
          <c:yVal>
            <c:numRef>
              <c:f>Sheet1!$B$2:$S$2</c:f>
              <c:numCache>
                <c:formatCode>####.0</c:formatCode>
                <c:ptCount val="18"/>
                <c:pt idx="0">
                  <c:v>63.342535081849526</c:v>
                </c:pt>
                <c:pt idx="1">
                  <c:v>60.334737827851058</c:v>
                </c:pt>
                <c:pt idx="2">
                  <c:v>62.062485318364935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7147-43DE-A744-0E77BC4B9C97}"/>
            </c:ext>
            <c:ext xmlns:c15="http://schemas.microsoft.com/office/drawing/2012/chart" uri="{02D57815-91ED-43cb-92C2-25804820EDAC}">
              <c15:datalabelsRange>
                <c15:f>Sheet1!$B$4:$D$4</c15:f>
                <c15:dlblRangeCache>
                  <c:ptCount val="3"/>
                  <c:pt idx="0">
                    <c:v>학생 상담 노력</c:v>
                  </c:pt>
                  <c:pt idx="1">
                    <c:v>정기적인 학과 지도교수상담</c:v>
                  </c:pt>
                  <c:pt idx="2">
                    <c:v>학과 지도교수상담 도움성</c:v>
                  </c:pt>
                </c15:dlblRangeCache>
              </c15:datalabelsRang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6694160"/>
        <c:axId val="1286714544"/>
      </c:scatterChart>
      <c:valAx>
        <c:axId val="1286694160"/>
        <c:scaling>
          <c:orientation val="minMax"/>
          <c:max val="33.690000000000005"/>
          <c:min val="32.979999999999997"/>
        </c:scaling>
        <c:delete val="0"/>
        <c:axPos val="b"/>
        <c:numFmt formatCode="General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714544"/>
        <c:crossesAt val="61.91"/>
        <c:crossBetween val="midCat"/>
        <c:majorUnit val="4"/>
        <c:minorUnit val="4"/>
      </c:valAx>
      <c:valAx>
        <c:axId val="1286714544"/>
        <c:scaling>
          <c:orientation val="minMax"/>
          <c:max val="63.54"/>
          <c:min val="60.28"/>
        </c:scaling>
        <c:delete val="0"/>
        <c:axPos val="l"/>
        <c:numFmt formatCode="####.0" sourceLinked="1"/>
        <c:majorTickMark val="none"/>
        <c:minorTickMark val="none"/>
        <c:tickLblPos val="none"/>
        <c:spPr>
          <a:ln w="6350">
            <a:solidFill>
              <a:schemeClr val="bg1">
                <a:lumMod val="65000"/>
              </a:schemeClr>
            </a:solidFill>
            <a:prstDash val="dash"/>
          </a:ln>
        </c:spPr>
        <c:crossAx val="1286694160"/>
        <c:crossesAt val="33.33"/>
        <c:crossBetween val="midCat"/>
        <c:minorUnit val="5.64"/>
      </c:valAx>
      <c:spPr>
        <a:noFill/>
        <a:ln w="6350">
          <a:solidFill>
            <a:schemeClr val="bg1">
              <a:lumMod val="50000"/>
            </a:schemeClr>
          </a:solidFill>
          <a:prstDash val="solid"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Trebuchet MS" pitchFamily="34" charset="0"/>
          <a:ea typeface="맑은 고딕" pitchFamily="50" charset="-127"/>
          <a:cs typeface="조선일보명조"/>
        </a:defRPr>
      </a:pPr>
      <a:endParaRPr lang="ko-KR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5640760822790251E-3"/>
          <c:y val="6.0864819836284424E-2"/>
          <c:w val="0.98299068336345641"/>
          <c:h val="0.9210128949448757"/>
        </c:manualLayout>
      </c:layout>
      <c:barChart>
        <c:barDir val="col"/>
        <c:grouping val="clustered"/>
        <c:varyColors val="0"/>
        <c:ser>
          <c:idx val="1"/>
          <c:order val="0"/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8AAAC6"/>
              </a:solidFill>
              <a:ln w="6350">
                <a:solidFill>
                  <a:schemeClr val="bg1"/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4B2-4DC9-9BCE-0F757684AED8}"/>
              </c:ext>
            </c:extLst>
          </c:dPt>
          <c:dPt>
            <c:idx val="1"/>
            <c:invertIfNegative val="0"/>
            <c:bubble3D val="0"/>
            <c:spPr>
              <a:solidFill>
                <a:srgbClr val="6FB9C5"/>
              </a:solidFill>
              <a:ln w="6350">
                <a:solidFill>
                  <a:schemeClr val="bg1"/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4B2-4DC9-9BCE-0F757684AED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Sheet1!$A$1:$C$1</c:f>
              <c:strCache>
                <c:ptCount val="3"/>
                <c:pt idx="0">
                  <c:v>16년</c:v>
                </c:pt>
                <c:pt idx="1">
                  <c:v>2017</c:v>
                </c:pt>
                <c:pt idx="2">
                  <c:v>18년</c:v>
                </c:pt>
              </c:strCache>
            </c:strRef>
          </c:cat>
          <c:val>
            <c:numRef>
              <c:f>Sheet1!$A$2:$C$2</c:f>
              <c:numCache>
                <c:formatCode>###0.0</c:formatCode>
                <c:ptCount val="3"/>
                <c:pt idx="0">
                  <c:v>58.425662735189952</c:v>
                </c:pt>
                <c:pt idx="1">
                  <c:v>59.72335110082826</c:v>
                </c:pt>
                <c:pt idx="2" formatCode="####.0">
                  <c:v>61.27502369997913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E4B2-4DC9-9BCE-0F757684AED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0"/>
        <c:axId val="1021451912"/>
        <c:axId val="1021452696"/>
      </c:barChart>
      <c:catAx>
        <c:axId val="1021451912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021452696"/>
        <c:crosses val="autoZero"/>
        <c:auto val="1"/>
        <c:lblAlgn val="ctr"/>
        <c:lblOffset val="100"/>
        <c:noMultiLvlLbl val="0"/>
      </c:catAx>
      <c:valAx>
        <c:axId val="1021452696"/>
        <c:scaling>
          <c:orientation val="minMax"/>
          <c:max val="100"/>
          <c:min val="0"/>
        </c:scaling>
        <c:delete val="0"/>
        <c:axPos val="l"/>
        <c:numFmt formatCode="###0.0" sourceLinked="1"/>
        <c:majorTickMark val="none"/>
        <c:minorTickMark val="none"/>
        <c:tickLblPos val="none"/>
        <c:spPr>
          <a:ln>
            <a:noFill/>
          </a:ln>
        </c:spPr>
        <c:crossAx val="102145191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1631818297731273"/>
          <c:w val="0.89418425256434075"/>
          <c:h val="0.76555953180384706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pc="-50" baseline="0"/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전체</c:v>
                </c:pt>
                <c:pt idx="1">
                  <c:v>예체능계열</c:v>
                </c:pt>
                <c:pt idx="2">
                  <c:v>인문사회계열</c:v>
                </c:pt>
                <c:pt idx="3">
                  <c:v>자연계열</c:v>
                </c:pt>
                <c:pt idx="4">
                  <c:v>공학계열</c:v>
                </c:pt>
              </c:strCache>
            </c:strRef>
          </c:cat>
          <c:val>
            <c:numRef>
              <c:f>Sheet1!$B$2:$F$2</c:f>
              <c:numCache>
                <c:formatCode>General</c:formatCode>
                <c:ptCount val="5"/>
                <c:pt idx="0">
                  <c:v>59.7</c:v>
                </c:pt>
                <c:pt idx="1">
                  <c:v>60.2</c:v>
                </c:pt>
                <c:pt idx="2">
                  <c:v>63.5</c:v>
                </c:pt>
                <c:pt idx="3">
                  <c:v>58</c:v>
                </c:pt>
                <c:pt idx="4">
                  <c:v>54.4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633-403A-9E92-76770976C54B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Sheet1!$B$1:$F$1</c:f>
              <c:strCache>
                <c:ptCount val="5"/>
                <c:pt idx="0">
                  <c:v>전체</c:v>
                </c:pt>
                <c:pt idx="1">
                  <c:v>예체능계열</c:v>
                </c:pt>
                <c:pt idx="2">
                  <c:v>인문사회계열</c:v>
                </c:pt>
                <c:pt idx="3">
                  <c:v>자연계열</c:v>
                </c:pt>
                <c:pt idx="4">
                  <c:v>공학계열</c:v>
                </c:pt>
              </c:strCache>
            </c:strRef>
          </c:cat>
          <c:val>
            <c:numRef>
              <c:f>Sheet1!$B$3:$F$3</c:f>
              <c:numCache>
                <c:formatCode>####.0</c:formatCode>
                <c:ptCount val="5"/>
                <c:pt idx="0">
                  <c:v>61.27502369997913</c:v>
                </c:pt>
                <c:pt idx="1">
                  <c:v>65.599472916693628</c:v>
                </c:pt>
                <c:pt idx="2">
                  <c:v>61.195250147866211</c:v>
                </c:pt>
                <c:pt idx="3">
                  <c:v>62.612698635021111</c:v>
                </c:pt>
                <c:pt idx="4">
                  <c:v>57.079804568278242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021459752"/>
        <c:axId val="1021437800"/>
      </c:barChart>
      <c:catAx>
        <c:axId val="1021459752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021437800"/>
        <c:crosses val="autoZero"/>
        <c:auto val="1"/>
        <c:lblAlgn val="ctr"/>
        <c:lblOffset val="100"/>
        <c:noMultiLvlLbl val="0"/>
      </c:catAx>
      <c:valAx>
        <c:axId val="1021437800"/>
        <c:scaling>
          <c:orientation val="minMax"/>
          <c:max val="120"/>
          <c:min val="0"/>
        </c:scaling>
        <c:delete val="0"/>
        <c:axPos val="l"/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1021459752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83925125241125542"/>
          <c:y val="2.5908893856838061E-2"/>
          <c:w val="0.1494492639370859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245411966712851"/>
          <c:w val="0.89418425256434075"/>
          <c:h val="0.70942359511403141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8"/>
              <c:layout>
                <c:manualLayout>
                  <c:x val="0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9"/>
              <c:layout>
                <c:manualLayout>
                  <c:x val="-5.0095512911477543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12"/>
              <c:layout>
                <c:manualLayout>
                  <c:x val="0"/>
                  <c:y val="2.590889385683798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16"/>
              <c:layout>
                <c:manualLayout>
                  <c:x val="0"/>
                  <c:y val="-2.590889385683806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17"/>
              <c:layout>
                <c:manualLayout>
                  <c:x val="0"/>
                  <c:y val="1.2954446928419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22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24"/>
              <c:layout>
                <c:manualLayout>
                  <c:x val="-1.0019102582295509E-16"/>
                  <c:y val="1.295444692841895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25"/>
              <c:layout>
                <c:manualLayout>
                  <c:x val="-1.0019102582295509E-16"/>
                  <c:y val="1.72725959045586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8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27"/>
              <c:layout>
                <c:manualLayout>
                  <c:x val="0"/>
                  <c:y val="-2.159074488069838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50C8-4A66-98BF-C0FA1D79E415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Sheet1!$B$1:$AA$1</c:f>
              <c:strCache>
                <c:ptCount val="26"/>
                <c:pt idx="0">
                  <c:v>전체</c:v>
                </c:pt>
                <c:pt idx="1">
                  <c:v>간호과</c:v>
                </c:pt>
                <c:pt idx="2">
                  <c:v>건축과</c:v>
                </c:pt>
                <c:pt idx="3">
                  <c:v>경호보안과</c:v>
                </c:pt>
                <c:pt idx="4">
                  <c:v>군사학과</c:v>
                </c:pt>
                <c:pt idx="5">
                  <c:v>모델과</c:v>
                </c:pt>
                <c:pt idx="6">
                  <c:v>보건의료행정과</c:v>
                </c:pt>
                <c:pt idx="7">
                  <c:v>뷰티디자인과</c:v>
                </c:pt>
                <c:pt idx="8">
                  <c:v>사회복지과</c:v>
                </c:pt>
                <c:pt idx="9">
                  <c:v>산업디자인과</c:v>
                </c:pt>
                <c:pt idx="10">
                  <c:v>세무회계과</c:v>
                </c:pt>
                <c:pt idx="11">
                  <c:v>아동보육과</c:v>
                </c:pt>
                <c:pt idx="12">
                  <c:v>안경광학과</c:v>
                </c:pt>
                <c:pt idx="13">
                  <c:v>엔터테인먼트과</c:v>
                </c:pt>
                <c:pt idx="14">
                  <c:v>유아교육과</c:v>
                </c:pt>
                <c:pt idx="15">
                  <c:v>자동차기계과</c:v>
                </c:pt>
                <c:pt idx="16">
                  <c:v>전기과</c:v>
                </c:pt>
                <c:pt idx="17">
                  <c:v>컴퓨터정보통신과</c:v>
                </c:pt>
                <c:pt idx="18">
                  <c:v>패션디자인과</c:v>
                </c:pt>
                <c:pt idx="19">
                  <c:v>호텔관광경영과</c:v>
                </c:pt>
                <c:pt idx="20">
                  <c:v>호텔외식조리과</c:v>
                </c:pt>
                <c:pt idx="21">
                  <c:v>사회복지학과</c:v>
                </c:pt>
                <c:pt idx="22">
                  <c:v>아동보육학과</c:v>
                </c:pt>
                <c:pt idx="23">
                  <c:v>유아교육학과</c:v>
                </c:pt>
                <c:pt idx="24">
                  <c:v>정보통신공학과</c:v>
                </c:pt>
                <c:pt idx="25">
                  <c:v>호텔관광경영학과</c:v>
                </c:pt>
              </c:strCache>
            </c:strRef>
          </c:cat>
          <c:val>
            <c:numRef>
              <c:f>Sheet1!$B$2:$AA$2</c:f>
              <c:numCache>
                <c:formatCode>General</c:formatCode>
                <c:ptCount val="26"/>
                <c:pt idx="0" formatCode="###0.0">
                  <c:v>58.425662735189952</c:v>
                </c:pt>
                <c:pt idx="2" formatCode="###0.0">
                  <c:v>55.698842330744725</c:v>
                </c:pt>
                <c:pt idx="3" formatCode="###0.0">
                  <c:v>59.048202522694282</c:v>
                </c:pt>
                <c:pt idx="4" formatCode="###0.0">
                  <c:v>58.252134496031758</c:v>
                </c:pt>
                <c:pt idx="5" formatCode="###0.0">
                  <c:v>58.825807000487323</c:v>
                </c:pt>
                <c:pt idx="6" formatCode="###0.0">
                  <c:v>55.766289846193409</c:v>
                </c:pt>
                <c:pt idx="7" formatCode="###0.0">
                  <c:v>77.328834469797158</c:v>
                </c:pt>
                <c:pt idx="8" formatCode="###0.0">
                  <c:v>73.286579776580496</c:v>
                </c:pt>
                <c:pt idx="9" formatCode="###0.0">
                  <c:v>55.732804419312174</c:v>
                </c:pt>
                <c:pt idx="10" formatCode="###0.0">
                  <c:v>52.100603347686601</c:v>
                </c:pt>
                <c:pt idx="11" formatCode="###0.0">
                  <c:v>56.387703877194248</c:v>
                </c:pt>
                <c:pt idx="12" formatCode="###0.0">
                  <c:v>51.013778552758488</c:v>
                </c:pt>
                <c:pt idx="13" formatCode="###0.0">
                  <c:v>54.226956989832971</c:v>
                </c:pt>
                <c:pt idx="14" formatCode="###0.0">
                  <c:v>60.483406945631522</c:v>
                </c:pt>
                <c:pt idx="15" formatCode="###0.0">
                  <c:v>52.437337004592763</c:v>
                </c:pt>
                <c:pt idx="16" formatCode="###0.0">
                  <c:v>56.595849551142393</c:v>
                </c:pt>
                <c:pt idx="17" formatCode="###0.0">
                  <c:v>57.166106417087704</c:v>
                </c:pt>
                <c:pt idx="18" formatCode="###0.0">
                  <c:v>49.22629020997006</c:v>
                </c:pt>
                <c:pt idx="19" formatCode="###0.0">
                  <c:v>64.506100217335401</c:v>
                </c:pt>
                <c:pt idx="20" formatCode="###0.0">
                  <c:v>58.397409449437184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50C8-4A66-98BF-C0FA1D79E415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7"/>
              <c:layout>
                <c:manualLayout>
                  <c:x val="0"/>
                  <c:y val="1.783395527145686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8"/>
              <c:layout>
                <c:manualLayout>
                  <c:x val="0"/>
                  <c:y val="1.3515806295317189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50C8-4A66-98BF-C0FA1D79E415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00" spc="-50" baseline="0"/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Sheet1!$B$1:$AA$1</c:f>
              <c:strCache>
                <c:ptCount val="26"/>
                <c:pt idx="0">
                  <c:v>전체</c:v>
                </c:pt>
                <c:pt idx="1">
                  <c:v>간호과</c:v>
                </c:pt>
                <c:pt idx="2">
                  <c:v>건축과</c:v>
                </c:pt>
                <c:pt idx="3">
                  <c:v>경호보안과</c:v>
                </c:pt>
                <c:pt idx="4">
                  <c:v>군사학과</c:v>
                </c:pt>
                <c:pt idx="5">
                  <c:v>모델과</c:v>
                </c:pt>
                <c:pt idx="6">
                  <c:v>보건의료행정과</c:v>
                </c:pt>
                <c:pt idx="7">
                  <c:v>뷰티디자인과</c:v>
                </c:pt>
                <c:pt idx="8">
                  <c:v>사회복지과</c:v>
                </c:pt>
                <c:pt idx="9">
                  <c:v>산업디자인과</c:v>
                </c:pt>
                <c:pt idx="10">
                  <c:v>세무회계과</c:v>
                </c:pt>
                <c:pt idx="11">
                  <c:v>아동보육과</c:v>
                </c:pt>
                <c:pt idx="12">
                  <c:v>안경광학과</c:v>
                </c:pt>
                <c:pt idx="13">
                  <c:v>엔터테인먼트과</c:v>
                </c:pt>
                <c:pt idx="14">
                  <c:v>유아교육과</c:v>
                </c:pt>
                <c:pt idx="15">
                  <c:v>자동차기계과</c:v>
                </c:pt>
                <c:pt idx="16">
                  <c:v>전기과</c:v>
                </c:pt>
                <c:pt idx="17">
                  <c:v>컴퓨터정보통신과</c:v>
                </c:pt>
                <c:pt idx="18">
                  <c:v>패션디자인과</c:v>
                </c:pt>
                <c:pt idx="19">
                  <c:v>호텔관광경영과</c:v>
                </c:pt>
                <c:pt idx="20">
                  <c:v>호텔외식조리과</c:v>
                </c:pt>
                <c:pt idx="21">
                  <c:v>사회복지학과</c:v>
                </c:pt>
                <c:pt idx="22">
                  <c:v>아동보육학과</c:v>
                </c:pt>
                <c:pt idx="23">
                  <c:v>유아교육학과</c:v>
                </c:pt>
                <c:pt idx="24">
                  <c:v>정보통신공학과</c:v>
                </c:pt>
                <c:pt idx="25">
                  <c:v>호텔관광경영학과</c:v>
                </c:pt>
              </c:strCache>
            </c:strRef>
          </c:cat>
          <c:val>
            <c:numRef>
              <c:f>Sheet1!$B$3:$AA$3</c:f>
              <c:numCache>
                <c:formatCode>###0.0</c:formatCode>
                <c:ptCount val="26"/>
                <c:pt idx="0">
                  <c:v>59.72335110082826</c:v>
                </c:pt>
                <c:pt idx="1">
                  <c:v>62.212760893246184</c:v>
                </c:pt>
                <c:pt idx="2">
                  <c:v>48.506041179337224</c:v>
                </c:pt>
                <c:pt idx="3">
                  <c:v>70.636430334770139</c:v>
                </c:pt>
                <c:pt idx="4">
                  <c:v>61.07685621882991</c:v>
                </c:pt>
                <c:pt idx="5">
                  <c:v>75.259446808846022</c:v>
                </c:pt>
                <c:pt idx="6">
                  <c:v>83.141471473331777</c:v>
                </c:pt>
                <c:pt idx="7">
                  <c:v>56.365737583395088</c:v>
                </c:pt>
                <c:pt idx="8">
                  <c:v>60.720967348927879</c:v>
                </c:pt>
                <c:pt idx="9">
                  <c:v>51.439654970760245</c:v>
                </c:pt>
                <c:pt idx="10">
                  <c:v>55.916367797910077</c:v>
                </c:pt>
                <c:pt idx="11">
                  <c:v>51.596253450151131</c:v>
                </c:pt>
                <c:pt idx="12">
                  <c:v>55.042193704425678</c:v>
                </c:pt>
                <c:pt idx="13">
                  <c:v>63.427617303061574</c:v>
                </c:pt>
                <c:pt idx="14">
                  <c:v>59.285130990385227</c:v>
                </c:pt>
                <c:pt idx="15">
                  <c:v>53.962953481212971</c:v>
                </c:pt>
                <c:pt idx="16">
                  <c:v>58.140030654593495</c:v>
                </c:pt>
                <c:pt idx="17">
                  <c:v>55.397864703044206</c:v>
                </c:pt>
                <c:pt idx="18">
                  <c:v>56.300031534011794</c:v>
                </c:pt>
                <c:pt idx="19">
                  <c:v>71.484170028366876</c:v>
                </c:pt>
                <c:pt idx="20">
                  <c:v>60.817485040119692</c:v>
                </c:pt>
                <c:pt idx="21">
                  <c:v>53.763179824561391</c:v>
                </c:pt>
                <c:pt idx="22">
                  <c:v>61.562630186577557</c:v>
                </c:pt>
                <c:pt idx="23">
                  <c:v>57.442211895479446</c:v>
                </c:pt>
                <c:pt idx="24">
                  <c:v>61.784391281233383</c:v>
                </c:pt>
                <c:pt idx="25">
                  <c:v>76.884938271604938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50C8-4A66-98BF-C0FA1D79E415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-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E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F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0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1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0"/>
                  <c:y val="-6.477223464209523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2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5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3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0"/>
                  <c:y val="-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4-50C8-4A66-98BF-C0FA1D79E415}"/>
                </c:ext>
                <c:ext xmlns:c15="http://schemas.microsoft.com/office/drawing/2012/chart" uri="{CE6537A1-D6FC-4f65-9D91-7224C49458BB}"/>
              </c:extLst>
            </c:dLbl>
            <c:dLbl>
              <c:idx val="9"/>
              <c:layout>
                <c:manualLayout>
                  <c:x val="0"/>
                  <c:y val="-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5-50C8-4A66-98BF-C0FA1D79E415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Sheet1!$B$1:$AA$1</c:f>
              <c:strCache>
                <c:ptCount val="26"/>
                <c:pt idx="0">
                  <c:v>전체</c:v>
                </c:pt>
                <c:pt idx="1">
                  <c:v>간호과</c:v>
                </c:pt>
                <c:pt idx="2">
                  <c:v>건축과</c:v>
                </c:pt>
                <c:pt idx="3">
                  <c:v>경호보안과</c:v>
                </c:pt>
                <c:pt idx="4">
                  <c:v>군사학과</c:v>
                </c:pt>
                <c:pt idx="5">
                  <c:v>모델과</c:v>
                </c:pt>
                <c:pt idx="6">
                  <c:v>보건의료행정과</c:v>
                </c:pt>
                <c:pt idx="7">
                  <c:v>뷰티디자인과</c:v>
                </c:pt>
                <c:pt idx="8">
                  <c:v>사회복지과</c:v>
                </c:pt>
                <c:pt idx="9">
                  <c:v>산업디자인과</c:v>
                </c:pt>
                <c:pt idx="10">
                  <c:v>세무회계과</c:v>
                </c:pt>
                <c:pt idx="11">
                  <c:v>아동보육과</c:v>
                </c:pt>
                <c:pt idx="12">
                  <c:v>안경광학과</c:v>
                </c:pt>
                <c:pt idx="13">
                  <c:v>엔터테인먼트과</c:v>
                </c:pt>
                <c:pt idx="14">
                  <c:v>유아교육과</c:v>
                </c:pt>
                <c:pt idx="15">
                  <c:v>자동차기계과</c:v>
                </c:pt>
                <c:pt idx="16">
                  <c:v>전기과</c:v>
                </c:pt>
                <c:pt idx="17">
                  <c:v>컴퓨터정보통신과</c:v>
                </c:pt>
                <c:pt idx="18">
                  <c:v>패션디자인과</c:v>
                </c:pt>
                <c:pt idx="19">
                  <c:v>호텔관광경영과</c:v>
                </c:pt>
                <c:pt idx="20">
                  <c:v>호텔외식조리과</c:v>
                </c:pt>
                <c:pt idx="21">
                  <c:v>사회복지학과</c:v>
                </c:pt>
                <c:pt idx="22">
                  <c:v>아동보육학과</c:v>
                </c:pt>
                <c:pt idx="23">
                  <c:v>유아교육학과</c:v>
                </c:pt>
                <c:pt idx="24">
                  <c:v>정보통신공학과</c:v>
                </c:pt>
                <c:pt idx="25">
                  <c:v>호텔관광경영학과</c:v>
                </c:pt>
              </c:strCache>
            </c:strRef>
          </c:cat>
          <c:val>
            <c:numRef>
              <c:f>Sheet1!$B$4:$AA$4</c:f>
              <c:numCache>
                <c:formatCode>####.0</c:formatCode>
                <c:ptCount val="26"/>
                <c:pt idx="0">
                  <c:v>61.27502369997913</c:v>
                </c:pt>
                <c:pt idx="1">
                  <c:v>65.261199021688384</c:v>
                </c:pt>
                <c:pt idx="2">
                  <c:v>62.730244592831738</c:v>
                </c:pt>
                <c:pt idx="3">
                  <c:v>66.77891763306458</c:v>
                </c:pt>
                <c:pt idx="4">
                  <c:v>50.31051338682979</c:v>
                </c:pt>
                <c:pt idx="5">
                  <c:v>76.288359787644751</c:v>
                </c:pt>
                <c:pt idx="6">
                  <c:v>78.152271704706521</c:v>
                </c:pt>
                <c:pt idx="7">
                  <c:v>61.680435077139435</c:v>
                </c:pt>
                <c:pt idx="8">
                  <c:v>70.998416179230361</c:v>
                </c:pt>
                <c:pt idx="9">
                  <c:v>69.736405562941414</c:v>
                </c:pt>
                <c:pt idx="10">
                  <c:v>60.00491323969738</c:v>
                </c:pt>
                <c:pt idx="11">
                  <c:v>52.852735214178693</c:v>
                </c:pt>
                <c:pt idx="12">
                  <c:v>60.467569177410532</c:v>
                </c:pt>
                <c:pt idx="13">
                  <c:v>64.139070101972692</c:v>
                </c:pt>
                <c:pt idx="14">
                  <c:v>56.669899285421522</c:v>
                </c:pt>
                <c:pt idx="15">
                  <c:v>51.810826129644227</c:v>
                </c:pt>
                <c:pt idx="16">
                  <c:v>63.162153674839473</c:v>
                </c:pt>
                <c:pt idx="17">
                  <c:v>55.211286317907863</c:v>
                </c:pt>
                <c:pt idx="18">
                  <c:v>57.441537311062106</c:v>
                </c:pt>
                <c:pt idx="19">
                  <c:v>54.029990421310274</c:v>
                </c:pt>
                <c:pt idx="20">
                  <c:v>62.988350383325098</c:v>
                </c:pt>
                <c:pt idx="21">
                  <c:v>76.467795119290898</c:v>
                </c:pt>
                <c:pt idx="22">
                  <c:v>62.914404065524259</c:v>
                </c:pt>
                <c:pt idx="23">
                  <c:v>74.51388888864814</c:v>
                </c:pt>
                <c:pt idx="24">
                  <c:v>97.864035087292095</c:v>
                </c:pt>
                <c:pt idx="25">
                  <c:v>76.140838206488311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6-50C8-4A66-98BF-C0FA1D79E41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48635080"/>
        <c:axId val="548631160"/>
      </c:barChart>
      <c:catAx>
        <c:axId val="548635080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548631160"/>
        <c:crosses val="autoZero"/>
        <c:auto val="1"/>
        <c:lblAlgn val="ctr"/>
        <c:lblOffset val="100"/>
        <c:noMultiLvlLbl val="0"/>
      </c:catAx>
      <c:valAx>
        <c:axId val="548631160"/>
        <c:scaling>
          <c:orientation val="minMax"/>
          <c:max val="130"/>
          <c:min val="0"/>
        </c:scaling>
        <c:delete val="1"/>
        <c:axPos val="l"/>
        <c:numFmt formatCode="###0.0" sourceLinked="1"/>
        <c:majorTickMark val="out"/>
        <c:minorTickMark val="none"/>
        <c:tickLblPos val="nextTo"/>
        <c:crossAx val="548635080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677226864326826"/>
          <c:w val="0.89418425256434075"/>
          <c:h val="0.7051054461378917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Sheet1!$B$1:$I$1</c:f>
              <c:strCache>
                <c:ptCount val="8"/>
                <c:pt idx="0">
                  <c:v>전체</c:v>
                </c:pt>
                <c:pt idx="1">
                  <c:v>20세 이하</c:v>
                </c:pt>
                <c:pt idx="2">
                  <c:v>21~22세</c:v>
                </c:pt>
                <c:pt idx="3">
                  <c:v>23세 이상</c:v>
                </c:pt>
                <c:pt idx="4">
                  <c:v>1학년</c:v>
                </c:pt>
                <c:pt idx="5">
                  <c:v>2학년</c:v>
                </c:pt>
                <c:pt idx="6">
                  <c:v>3학년</c:v>
                </c:pt>
                <c:pt idx="7">
                  <c:v>4학년</c:v>
                </c:pt>
              </c:strCache>
            </c:strRef>
          </c:cat>
          <c:val>
            <c:numRef>
              <c:f>Sheet1!$B$2:$I$2</c:f>
              <c:numCache>
                <c:formatCode>###0.0</c:formatCode>
                <c:ptCount val="8"/>
                <c:pt idx="0">
                  <c:v>58.425662735189952</c:v>
                </c:pt>
                <c:pt idx="1">
                  <c:v>58.257232599450766</c:v>
                </c:pt>
                <c:pt idx="2">
                  <c:v>60.180626662847096</c:v>
                </c:pt>
                <c:pt idx="3">
                  <c:v>57.016075296294183</c:v>
                </c:pt>
                <c:pt idx="4">
                  <c:v>57.679445301561039</c:v>
                </c:pt>
                <c:pt idx="5">
                  <c:v>60.030575924600257</c:v>
                </c:pt>
                <c:pt idx="6">
                  <c:v>60.624999859182097</c:v>
                </c:pt>
                <c:pt idx="7">
                  <c:v>58.639410848765436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A63-487E-B320-F85AB416823D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Sheet1!$B$1:$I$1</c:f>
              <c:strCache>
                <c:ptCount val="8"/>
                <c:pt idx="0">
                  <c:v>전체</c:v>
                </c:pt>
                <c:pt idx="1">
                  <c:v>20세 이하</c:v>
                </c:pt>
                <c:pt idx="2">
                  <c:v>21~22세</c:v>
                </c:pt>
                <c:pt idx="3">
                  <c:v>23세 이상</c:v>
                </c:pt>
                <c:pt idx="4">
                  <c:v>1학년</c:v>
                </c:pt>
                <c:pt idx="5">
                  <c:v>2학년</c:v>
                </c:pt>
                <c:pt idx="6">
                  <c:v>3학년</c:v>
                </c:pt>
                <c:pt idx="7">
                  <c:v>4학년</c:v>
                </c:pt>
              </c:strCache>
            </c:strRef>
          </c:cat>
          <c:val>
            <c:numRef>
              <c:f>Sheet1!$B$3:$I$3</c:f>
              <c:numCache>
                <c:formatCode>###0.0</c:formatCode>
                <c:ptCount val="8"/>
                <c:pt idx="0">
                  <c:v>59.72335110082826</c:v>
                </c:pt>
                <c:pt idx="1">
                  <c:v>60.500491748457776</c:v>
                </c:pt>
                <c:pt idx="2">
                  <c:v>57.13040777688763</c:v>
                </c:pt>
                <c:pt idx="3">
                  <c:v>58.276484945124842</c:v>
                </c:pt>
                <c:pt idx="4">
                  <c:v>60.798622624166995</c:v>
                </c:pt>
                <c:pt idx="5">
                  <c:v>58.584992427511537</c:v>
                </c:pt>
                <c:pt idx="6">
                  <c:v>58.047277684953151</c:v>
                </c:pt>
                <c:pt idx="7">
                  <c:v>60.927486175142938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A63-487E-B320-F85AB416823D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 spc="-50" baseline="0"/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Sheet1!$B$1:$I$1</c:f>
              <c:strCache>
                <c:ptCount val="8"/>
                <c:pt idx="0">
                  <c:v>전체</c:v>
                </c:pt>
                <c:pt idx="1">
                  <c:v>20세 이하</c:v>
                </c:pt>
                <c:pt idx="2">
                  <c:v>21~22세</c:v>
                </c:pt>
                <c:pt idx="3">
                  <c:v>23세 이상</c:v>
                </c:pt>
                <c:pt idx="4">
                  <c:v>1학년</c:v>
                </c:pt>
                <c:pt idx="5">
                  <c:v>2학년</c:v>
                </c:pt>
                <c:pt idx="6">
                  <c:v>3학년</c:v>
                </c:pt>
                <c:pt idx="7">
                  <c:v>4학년</c:v>
                </c:pt>
              </c:strCache>
            </c:strRef>
          </c:cat>
          <c:val>
            <c:numRef>
              <c:f>Sheet1!$B$4:$I$4</c:f>
              <c:numCache>
                <c:formatCode>####.0</c:formatCode>
                <c:ptCount val="8"/>
                <c:pt idx="0">
                  <c:v>61.27502369997913</c:v>
                </c:pt>
                <c:pt idx="1">
                  <c:v>61.705236708777747</c:v>
                </c:pt>
                <c:pt idx="2">
                  <c:v>59.668025059740849</c:v>
                </c:pt>
                <c:pt idx="3">
                  <c:v>61.788340729278687</c:v>
                </c:pt>
                <c:pt idx="4">
                  <c:v>62.815522364756546</c:v>
                </c:pt>
                <c:pt idx="5">
                  <c:v>59.234596385748397</c:v>
                </c:pt>
                <c:pt idx="6">
                  <c:v>60.902886073358594</c:v>
                </c:pt>
                <c:pt idx="7">
                  <c:v>75.992379939551853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7A63-487E-B320-F85AB416823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60"/>
        <c:axId val="548629984"/>
        <c:axId val="548630768"/>
      </c:barChart>
      <c:catAx>
        <c:axId val="548629984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548630768"/>
        <c:crosses val="autoZero"/>
        <c:auto val="1"/>
        <c:lblAlgn val="ctr"/>
        <c:lblOffset val="100"/>
        <c:noMultiLvlLbl val="0"/>
      </c:catAx>
      <c:valAx>
        <c:axId val="548630768"/>
        <c:scaling>
          <c:orientation val="minMax"/>
          <c:max val="120"/>
          <c:min val="0"/>
        </c:scaling>
        <c:delete val="0"/>
        <c:axPos val="l"/>
        <c:numFmt formatCode="###0.0" sourceLinked="1"/>
        <c:majorTickMark val="none"/>
        <c:minorTickMark val="none"/>
        <c:tickLblPos val="none"/>
        <c:spPr>
          <a:ln>
            <a:noFill/>
          </a:ln>
        </c:spPr>
        <c:crossAx val="548629984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0507179358024E-2"/>
          <c:y val="0.27245411966712851"/>
          <c:w val="0.89418425256434075"/>
          <c:h val="0.70942359511403141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2016년</c:v>
                </c:pt>
              </c:strCache>
            </c:strRef>
          </c:tx>
          <c:spPr>
            <a:solidFill>
              <a:srgbClr val="8AAAC6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8"/>
              <c:layout>
                <c:manualLayout>
                  <c:x val="0"/>
                  <c:y val="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9"/>
              <c:layout>
                <c:manualLayout>
                  <c:x val="-5.0095512911477543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10"/>
              <c:layout>
                <c:manualLayout>
                  <c:x val="0"/>
                  <c:y val="2.159074488069830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12"/>
              <c:layout>
                <c:manualLayout>
                  <c:x val="0"/>
                  <c:y val="2.590889385683798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16"/>
              <c:layout>
                <c:manualLayout>
                  <c:x val="0"/>
                  <c:y val="-2.590889385683806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17"/>
              <c:layout>
                <c:manualLayout>
                  <c:x val="0"/>
                  <c:y val="1.2954446928419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22"/>
              <c:layout>
                <c:manualLayout>
                  <c:x val="-1.0019102582295509E-16"/>
                  <c:y val="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24"/>
              <c:layout>
                <c:manualLayout>
                  <c:x val="-1.0019102582295509E-16"/>
                  <c:y val="1.295444692841895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25"/>
              <c:layout>
                <c:manualLayout>
                  <c:x val="-1.0019102582295509E-16"/>
                  <c:y val="1.72725959045586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8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27"/>
              <c:layout>
                <c:manualLayout>
                  <c:x val="0"/>
                  <c:y val="-2.159074488069838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43B2-4941-95F5-8A07BCC37A8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Sheet1!$B$1:$U$1</c:f>
              <c:strCache>
                <c:ptCount val="20"/>
                <c:pt idx="0">
                  <c:v>대학 종합만족도</c:v>
                </c:pt>
                <c:pt idx="1">
                  <c:v>시설공간</c:v>
                </c:pt>
                <c:pt idx="2">
                  <c:v>안내/공지</c:v>
                </c:pt>
                <c:pt idx="3">
                  <c:v>학생활동지원</c:v>
                </c:pt>
                <c:pt idx="4">
                  <c:v>비용</c:v>
                </c:pt>
                <c:pt idx="5">
                  <c:v>행정서비스</c:v>
                </c:pt>
                <c:pt idx="6">
                  <c:v>취업 지원 프로그램</c:v>
                </c:pt>
                <c:pt idx="7">
                  <c:v>산학협력</c:v>
                </c:pt>
                <c:pt idx="8">
                  <c:v>국제화 역량</c:v>
                </c:pt>
                <c:pt idx="9">
                  <c:v>장학지원</c:v>
                </c:pt>
                <c:pt idx="10">
                  <c:v>전반적이미지</c:v>
                </c:pt>
                <c:pt idx="11">
                  <c:v>전공 인식</c:v>
                </c:pt>
                <c:pt idx="12">
                  <c:v>전공 교과</c:v>
                </c:pt>
                <c:pt idx="13">
                  <c:v>실습 교육</c:v>
                </c:pt>
                <c:pt idx="14">
                  <c:v>교양교과</c:v>
                </c:pt>
                <c:pt idx="15">
                  <c:v>교수</c:v>
                </c:pt>
                <c:pt idx="16">
                  <c:v>조교 및 교우</c:v>
                </c:pt>
                <c:pt idx="17">
                  <c:v>전공 진로</c:v>
                </c:pt>
                <c:pt idx="18">
                  <c:v>실험실습 환경</c:v>
                </c:pt>
                <c:pt idx="19">
                  <c:v>학생상담</c:v>
                </c:pt>
              </c:strCache>
            </c:strRef>
          </c:cat>
          <c:val>
            <c:numRef>
              <c:f>Sheet1!$B$2:$U$2</c:f>
              <c:numCache>
                <c:formatCode>0.0</c:formatCode>
                <c:ptCount val="20"/>
                <c:pt idx="0">
                  <c:v>58.4</c:v>
                </c:pt>
                <c:pt idx="1">
                  <c:v>59.1</c:v>
                </c:pt>
                <c:pt idx="2">
                  <c:v>63.6</c:v>
                </c:pt>
                <c:pt idx="3">
                  <c:v>54.1</c:v>
                </c:pt>
                <c:pt idx="4">
                  <c:v>46.3</c:v>
                </c:pt>
                <c:pt idx="5">
                  <c:v>57.7</c:v>
                </c:pt>
                <c:pt idx="6">
                  <c:v>58.1</c:v>
                </c:pt>
                <c:pt idx="7">
                  <c:v>56.2</c:v>
                </c:pt>
                <c:pt idx="8">
                  <c:v>47.3</c:v>
                </c:pt>
                <c:pt idx="9">
                  <c:v>60.3</c:v>
                </c:pt>
                <c:pt idx="10">
                  <c:v>51.8</c:v>
                </c:pt>
                <c:pt idx="11">
                  <c:v>70.599999999999994</c:v>
                </c:pt>
                <c:pt idx="12">
                  <c:v>60.3</c:v>
                </c:pt>
                <c:pt idx="13">
                  <c:v>59.4</c:v>
                </c:pt>
                <c:pt idx="15">
                  <c:v>66.7</c:v>
                </c:pt>
                <c:pt idx="16">
                  <c:v>61.7</c:v>
                </c:pt>
                <c:pt idx="17">
                  <c:v>60.8</c:v>
                </c:pt>
                <c:pt idx="18">
                  <c:v>60.3</c:v>
                </c:pt>
                <c:pt idx="19">
                  <c:v>57.5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43B2-4941-95F5-8A07BCC37A86}"/>
            </c:ext>
          </c:extLst>
        </c:ser>
        <c:ser>
          <c:idx val="0"/>
          <c:order val="1"/>
          <c:tx>
            <c:strRef>
              <c:f>Sheet1!$A$3</c:f>
              <c:strCache>
                <c:ptCount val="1"/>
                <c:pt idx="0">
                  <c:v>2017년</c:v>
                </c:pt>
              </c:strCache>
            </c:strRef>
          </c:tx>
          <c:spPr>
            <a:solidFill>
              <a:srgbClr val="6FB9C5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7"/>
              <c:layout>
                <c:manualLayout>
                  <c:x val="0"/>
                  <c:y val="1.783395527145686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8"/>
              <c:layout>
                <c:manualLayout>
                  <c:x val="0"/>
                  <c:y val="1.3515806295317189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43B2-4941-95F5-8A07BCC37A8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700" spc="-50" baseline="0"/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Sheet1!$B$1:$U$1</c:f>
              <c:strCache>
                <c:ptCount val="20"/>
                <c:pt idx="0">
                  <c:v>대학 종합만족도</c:v>
                </c:pt>
                <c:pt idx="1">
                  <c:v>시설공간</c:v>
                </c:pt>
                <c:pt idx="2">
                  <c:v>안내/공지</c:v>
                </c:pt>
                <c:pt idx="3">
                  <c:v>학생활동지원</c:v>
                </c:pt>
                <c:pt idx="4">
                  <c:v>비용</c:v>
                </c:pt>
                <c:pt idx="5">
                  <c:v>행정서비스</c:v>
                </c:pt>
                <c:pt idx="6">
                  <c:v>취업 지원 프로그램</c:v>
                </c:pt>
                <c:pt idx="7">
                  <c:v>산학협력</c:v>
                </c:pt>
                <c:pt idx="8">
                  <c:v>국제화 역량</c:v>
                </c:pt>
                <c:pt idx="9">
                  <c:v>장학지원</c:v>
                </c:pt>
                <c:pt idx="10">
                  <c:v>전반적이미지</c:v>
                </c:pt>
                <c:pt idx="11">
                  <c:v>전공 인식</c:v>
                </c:pt>
                <c:pt idx="12">
                  <c:v>전공 교과</c:v>
                </c:pt>
                <c:pt idx="13">
                  <c:v>실습 교육</c:v>
                </c:pt>
                <c:pt idx="14">
                  <c:v>교양교과</c:v>
                </c:pt>
                <c:pt idx="15">
                  <c:v>교수</c:v>
                </c:pt>
                <c:pt idx="16">
                  <c:v>조교 및 교우</c:v>
                </c:pt>
                <c:pt idx="17">
                  <c:v>전공 진로</c:v>
                </c:pt>
                <c:pt idx="18">
                  <c:v>실험실습 환경</c:v>
                </c:pt>
                <c:pt idx="19">
                  <c:v>학생상담</c:v>
                </c:pt>
              </c:strCache>
            </c:strRef>
          </c:cat>
          <c:val>
            <c:numRef>
              <c:f>Sheet1!$B$3:$U$3</c:f>
              <c:numCache>
                <c:formatCode>0.0</c:formatCode>
                <c:ptCount val="20"/>
                <c:pt idx="0">
                  <c:v>59.7</c:v>
                </c:pt>
                <c:pt idx="1">
                  <c:v>58.8</c:v>
                </c:pt>
                <c:pt idx="2">
                  <c:v>62.8</c:v>
                </c:pt>
                <c:pt idx="3">
                  <c:v>56.1</c:v>
                </c:pt>
                <c:pt idx="4">
                  <c:v>51.2</c:v>
                </c:pt>
                <c:pt idx="5">
                  <c:v>58.1</c:v>
                </c:pt>
                <c:pt idx="6">
                  <c:v>57.6</c:v>
                </c:pt>
                <c:pt idx="7">
                  <c:v>57.6</c:v>
                </c:pt>
                <c:pt idx="8">
                  <c:v>50.3</c:v>
                </c:pt>
                <c:pt idx="9">
                  <c:v>58.8</c:v>
                </c:pt>
                <c:pt idx="10">
                  <c:v>53.5</c:v>
                </c:pt>
                <c:pt idx="11">
                  <c:v>70.7</c:v>
                </c:pt>
                <c:pt idx="12">
                  <c:v>63.3</c:v>
                </c:pt>
                <c:pt idx="13">
                  <c:v>62.2</c:v>
                </c:pt>
                <c:pt idx="14" formatCode="General">
                  <c:v>53.6</c:v>
                </c:pt>
                <c:pt idx="15">
                  <c:v>68.400000000000006</c:v>
                </c:pt>
                <c:pt idx="16">
                  <c:v>65.400000000000006</c:v>
                </c:pt>
                <c:pt idx="17">
                  <c:v>63.8</c:v>
                </c:pt>
                <c:pt idx="18">
                  <c:v>61.6</c:v>
                </c:pt>
                <c:pt idx="19">
                  <c:v>60.9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D-43B2-4941-95F5-8A07BCC37A86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2018년</c:v>
                </c:pt>
              </c:strCache>
            </c:strRef>
          </c:tx>
          <c:spPr>
            <a:solidFill>
              <a:srgbClr val="557FA1"/>
            </a:solidFill>
            <a:ln w="6350">
              <a:solidFill>
                <a:schemeClr val="bg1"/>
              </a:solidFill>
            </a:ln>
          </c:spPr>
          <c:invertIfNegative val="0"/>
          <c:dLbls>
            <c:dLbl>
              <c:idx val="0"/>
              <c:layout>
                <c:manualLayout>
                  <c:x val="0"/>
                  <c:y val="-1.727259590455870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E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047756455738772E-17"/>
                  <c:y val="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F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0"/>
                  <c:y val="-8.636297952279353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0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1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2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5"/>
              <c:layout>
                <c:manualLayout>
                  <c:x val="0"/>
                  <c:y val="-1.29544469284190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3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0"/>
                  <c:y val="-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4-43B2-4941-95F5-8A07BCC37A86}"/>
                </c:ext>
                <c:ext xmlns:c15="http://schemas.microsoft.com/office/drawing/2012/chart" uri="{CE6537A1-D6FC-4f65-9D91-7224C49458BB}"/>
              </c:extLst>
            </c:dLbl>
            <c:dLbl>
              <c:idx val="9"/>
              <c:layout>
                <c:manualLayout>
                  <c:x val="0"/>
                  <c:y val="-4.318148976139676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5-43B2-4941-95F5-8A07BCC37A8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spc="-50" baseline="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Sheet1!$B$1:$U$1</c:f>
              <c:strCache>
                <c:ptCount val="20"/>
                <c:pt idx="0">
                  <c:v>대학 종합만족도</c:v>
                </c:pt>
                <c:pt idx="1">
                  <c:v>시설공간</c:v>
                </c:pt>
                <c:pt idx="2">
                  <c:v>안내/공지</c:v>
                </c:pt>
                <c:pt idx="3">
                  <c:v>학생활동지원</c:v>
                </c:pt>
                <c:pt idx="4">
                  <c:v>비용</c:v>
                </c:pt>
                <c:pt idx="5">
                  <c:v>행정서비스</c:v>
                </c:pt>
                <c:pt idx="6">
                  <c:v>취업 지원 프로그램</c:v>
                </c:pt>
                <c:pt idx="7">
                  <c:v>산학협력</c:v>
                </c:pt>
                <c:pt idx="8">
                  <c:v>국제화 역량</c:v>
                </c:pt>
                <c:pt idx="9">
                  <c:v>장학지원</c:v>
                </c:pt>
                <c:pt idx="10">
                  <c:v>전반적이미지</c:v>
                </c:pt>
                <c:pt idx="11">
                  <c:v>전공 인식</c:v>
                </c:pt>
                <c:pt idx="12">
                  <c:v>전공 교과</c:v>
                </c:pt>
                <c:pt idx="13">
                  <c:v>실습 교육</c:v>
                </c:pt>
                <c:pt idx="14">
                  <c:v>교양교과</c:v>
                </c:pt>
                <c:pt idx="15">
                  <c:v>교수</c:v>
                </c:pt>
                <c:pt idx="16">
                  <c:v>조교 및 교우</c:v>
                </c:pt>
                <c:pt idx="17">
                  <c:v>전공 진로</c:v>
                </c:pt>
                <c:pt idx="18">
                  <c:v>실험실습 환경</c:v>
                </c:pt>
                <c:pt idx="19">
                  <c:v>학생상담</c:v>
                </c:pt>
              </c:strCache>
            </c:strRef>
          </c:cat>
          <c:val>
            <c:numRef>
              <c:f>Sheet1!$B$4:$U$4</c:f>
              <c:numCache>
                <c:formatCode>####.0</c:formatCode>
                <c:ptCount val="20"/>
                <c:pt idx="0">
                  <c:v>61.27502369997913</c:v>
                </c:pt>
                <c:pt idx="1">
                  <c:v>60.262024845563523</c:v>
                </c:pt>
                <c:pt idx="2">
                  <c:v>63.619978410244627</c:v>
                </c:pt>
                <c:pt idx="3">
                  <c:v>58.519288519502972</c:v>
                </c:pt>
                <c:pt idx="4">
                  <c:v>54.702408433508175</c:v>
                </c:pt>
                <c:pt idx="5">
                  <c:v>59.382651882829144</c:v>
                </c:pt>
                <c:pt idx="6">
                  <c:v>58.525332416471834</c:v>
                </c:pt>
                <c:pt idx="7">
                  <c:v>59.230901583090215</c:v>
                </c:pt>
                <c:pt idx="8">
                  <c:v>53.125956535043656</c:v>
                </c:pt>
                <c:pt idx="9">
                  <c:v>61.70621274646669</c:v>
                </c:pt>
                <c:pt idx="10">
                  <c:v>54.63663457136547</c:v>
                </c:pt>
                <c:pt idx="11">
                  <c:v>70.039819281796653</c:v>
                </c:pt>
                <c:pt idx="12">
                  <c:v>64.458087028051921</c:v>
                </c:pt>
                <c:pt idx="13">
                  <c:v>63.909003831521332</c:v>
                </c:pt>
                <c:pt idx="14">
                  <c:v>55.915517241449301</c:v>
                </c:pt>
                <c:pt idx="15">
                  <c:v>68.70510469199796</c:v>
                </c:pt>
                <c:pt idx="16">
                  <c:v>66.784158642800961</c:v>
                </c:pt>
                <c:pt idx="17">
                  <c:v>65.632896852847068</c:v>
                </c:pt>
                <c:pt idx="18">
                  <c:v>62.718895771127571</c:v>
                </c:pt>
                <c:pt idx="19">
                  <c:v>61.913239911293246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6-43B2-4941-95F5-8A07BCC37A8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1135392960"/>
        <c:axId val="1135424320"/>
      </c:barChart>
      <c:catAx>
        <c:axId val="1135392960"/>
        <c:scaling>
          <c:orientation val="minMax"/>
        </c:scaling>
        <c:delete val="0"/>
        <c:axPos val="b"/>
        <c:numFmt formatCode="General" sourceLinked="0"/>
        <c:majorTickMark val="in"/>
        <c:minorTickMark val="none"/>
        <c:tickLblPos val="none"/>
        <c:spPr>
          <a:ln w="6350">
            <a:solidFill>
              <a:schemeClr val="bg1">
                <a:lumMod val="50000"/>
              </a:schemeClr>
            </a:solidFill>
          </a:ln>
        </c:spPr>
        <c:crossAx val="1135424320"/>
        <c:crosses val="autoZero"/>
        <c:auto val="1"/>
        <c:lblAlgn val="ctr"/>
        <c:lblOffset val="100"/>
        <c:noMultiLvlLbl val="0"/>
      </c:catAx>
      <c:valAx>
        <c:axId val="1135424320"/>
        <c:scaling>
          <c:orientation val="minMax"/>
          <c:max val="12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ln>
            <a:noFill/>
          </a:ln>
        </c:spPr>
        <c:crossAx val="1135392960"/>
        <c:crosses val="autoZero"/>
        <c:crossBetween val="between"/>
      </c:valAx>
      <c:spPr>
        <a:noFill/>
        <a:ln w="25400">
          <a:noFill/>
        </a:ln>
      </c:spPr>
    </c:plotArea>
    <c:legend>
      <c:legendPos val="t"/>
      <c:layout>
        <c:manualLayout>
          <c:xMode val="edge"/>
          <c:yMode val="edge"/>
          <c:x val="0.72127969013720561"/>
          <c:y val="2.5908893856838061E-2"/>
          <c:w val="0.26789417510832431"/>
          <c:h val="8.0521237982710409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100" b="0">
          <a:latin typeface="Trebuchet MS" pitchFamily="34" charset="0"/>
          <a:ea typeface="맑은 고딕" pitchFamily="50" charset="-127"/>
          <a:cs typeface="Arial" pitchFamily="34" charset="0"/>
        </a:defRPr>
      </a:pPr>
      <a:endParaRPr lang="ko-KR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0.29636</cdr:x>
      <cdr:y>0.24628</cdr:y>
    </cdr:from>
    <cdr:to>
      <cdr:x>0.32318</cdr:x>
      <cdr:y>0.38801</cdr:y>
    </cdr:to>
    <cdr:sp macro="" textlink="">
      <cdr:nvSpPr>
        <cdr:cNvPr id="2" name="자유형 1"/>
        <cdr:cNvSpPr/>
      </cdr:nvSpPr>
      <cdr:spPr>
        <a:xfrm xmlns:a="http://schemas.openxmlformats.org/drawingml/2006/main">
          <a:off x="2133788" y="937575"/>
          <a:ext cx="193105" cy="539544"/>
        </a:xfrm>
        <a:custGeom xmlns:a="http://schemas.openxmlformats.org/drawingml/2006/main">
          <a:avLst/>
          <a:gdLst>
            <a:gd name="connsiteX0" fmla="*/ 214312 w 214312"/>
            <a:gd name="connsiteY0" fmla="*/ 1104900 h 1104900"/>
            <a:gd name="connsiteX1" fmla="*/ 214312 w 214312"/>
            <a:gd name="connsiteY1" fmla="*/ 0 h 1104900"/>
            <a:gd name="connsiteX2" fmla="*/ 0 w 214312"/>
            <a:gd name="connsiteY2" fmla="*/ 0 h 110490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214312" h="1104900">
              <a:moveTo>
                <a:pt x="214312" y="1104900"/>
              </a:moveTo>
              <a:lnTo>
                <a:pt x="214312" y="0"/>
              </a:lnTo>
              <a:lnTo>
                <a:pt x="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0.29794</cdr:x>
      <cdr:y>0.13655</cdr:y>
    </cdr:from>
    <cdr:to>
      <cdr:x>0.36223</cdr:x>
      <cdr:y>0.36269</cdr:y>
    </cdr:to>
    <cdr:sp macro="" textlink="">
      <cdr:nvSpPr>
        <cdr:cNvPr id="3" name="자유형 2"/>
        <cdr:cNvSpPr/>
      </cdr:nvSpPr>
      <cdr:spPr>
        <a:xfrm xmlns:a="http://schemas.openxmlformats.org/drawingml/2006/main">
          <a:off x="2145197" y="519845"/>
          <a:ext cx="462863" cy="860864"/>
        </a:xfrm>
        <a:custGeom xmlns:a="http://schemas.openxmlformats.org/drawingml/2006/main">
          <a:avLst/>
          <a:gdLst>
            <a:gd name="connsiteX0" fmla="*/ 214312 w 214312"/>
            <a:gd name="connsiteY0" fmla="*/ 1104900 h 1104900"/>
            <a:gd name="connsiteX1" fmla="*/ 214312 w 214312"/>
            <a:gd name="connsiteY1" fmla="*/ 0 h 1104900"/>
            <a:gd name="connsiteX2" fmla="*/ 0 w 214312"/>
            <a:gd name="connsiteY2" fmla="*/ 0 h 110490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214312" h="1104900">
              <a:moveTo>
                <a:pt x="214312" y="1104900"/>
              </a:moveTo>
              <a:lnTo>
                <a:pt x="214312" y="0"/>
              </a:lnTo>
              <a:lnTo>
                <a:pt x="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0.25155</cdr:x>
      <cdr:y>0.71594</cdr:y>
    </cdr:from>
    <cdr:to>
      <cdr:x>0.27837</cdr:x>
      <cdr:y>0.81051</cdr:y>
    </cdr:to>
    <cdr:sp macro="" textlink="">
      <cdr:nvSpPr>
        <cdr:cNvPr id="4" name="자유형 3"/>
        <cdr:cNvSpPr/>
      </cdr:nvSpPr>
      <cdr:spPr>
        <a:xfrm xmlns:a="http://schemas.openxmlformats.org/drawingml/2006/main">
          <a:off x="1811167" y="2725492"/>
          <a:ext cx="193105" cy="360039"/>
        </a:xfrm>
        <a:custGeom xmlns:a="http://schemas.openxmlformats.org/drawingml/2006/main">
          <a:avLst/>
          <a:gdLst>
            <a:gd name="connsiteX0" fmla="*/ 214312 w 214312"/>
            <a:gd name="connsiteY0" fmla="*/ 1104900 h 1104900"/>
            <a:gd name="connsiteX1" fmla="*/ 214312 w 214312"/>
            <a:gd name="connsiteY1" fmla="*/ 0 h 1104900"/>
            <a:gd name="connsiteX2" fmla="*/ 0 w 214312"/>
            <a:gd name="connsiteY2" fmla="*/ 0 h 110490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214312" h="1104900">
              <a:moveTo>
                <a:pt x="214312" y="1104900"/>
              </a:moveTo>
              <a:lnTo>
                <a:pt x="214312" y="0"/>
              </a:lnTo>
              <a:lnTo>
                <a:pt x="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0.26851</cdr:x>
      <cdr:y>0.41217</cdr:y>
    </cdr:from>
    <cdr:to>
      <cdr:x>0.32891</cdr:x>
      <cdr:y>0.50142</cdr:y>
    </cdr:to>
    <cdr:cxnSp macro="">
      <cdr:nvCxnSpPr>
        <cdr:cNvPr id="6" name="직선 화살표 연결선 5"/>
        <cdr:cNvCxnSpPr/>
      </cdr:nvCxnSpPr>
      <cdr:spPr>
        <a:xfrm xmlns:a="http://schemas.openxmlformats.org/drawingml/2006/main" flipH="1">
          <a:off x="1933242" y="1569071"/>
          <a:ext cx="434924" cy="339776"/>
        </a:xfrm>
        <a:prstGeom xmlns:a="http://schemas.openxmlformats.org/drawingml/2006/main" prst="straightConnector1">
          <a:avLst/>
        </a:prstGeom>
        <a:ln xmlns:a="http://schemas.openxmlformats.org/drawingml/2006/main" w="6350">
          <a:solidFill>
            <a:schemeClr val="bg1">
              <a:lumMod val="50000"/>
            </a:schemeClr>
          </a:solidFill>
          <a:prstDash val="solid"/>
          <a:tailEnd type="triangle" w="sm" len="sm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0.48355</cdr:x>
      <cdr:y>0.16988</cdr:y>
    </cdr:from>
    <cdr:to>
      <cdr:x>0.5041</cdr:x>
      <cdr:y>0.21398</cdr:y>
    </cdr:to>
    <cdr:sp macro="" textlink="">
      <cdr:nvSpPr>
        <cdr:cNvPr id="9" name="자유형 8"/>
        <cdr:cNvSpPr/>
      </cdr:nvSpPr>
      <cdr:spPr>
        <a:xfrm xmlns:a="http://schemas.openxmlformats.org/drawingml/2006/main" flipH="1">
          <a:off x="3481576" y="646700"/>
          <a:ext cx="147965" cy="167886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0.13637</cdr:x>
      <cdr:y>0.21603</cdr:y>
    </cdr:from>
    <cdr:to>
      <cdr:x>0.15638</cdr:x>
      <cdr:y>0.3642</cdr:y>
    </cdr:to>
    <cdr:sp macro="" textlink="">
      <cdr:nvSpPr>
        <cdr:cNvPr id="3" name="자유형 2"/>
        <cdr:cNvSpPr/>
      </cdr:nvSpPr>
      <cdr:spPr>
        <a:xfrm xmlns:a="http://schemas.openxmlformats.org/drawingml/2006/main">
          <a:off x="981898" y="822417"/>
          <a:ext cx="144016" cy="564050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0.17638</cdr:x>
      <cdr:y>0.27072</cdr:y>
    </cdr:from>
    <cdr:to>
      <cdr:x>0.19638</cdr:x>
      <cdr:y>0.35137</cdr:y>
    </cdr:to>
    <cdr:sp macro="" textlink="">
      <cdr:nvSpPr>
        <cdr:cNvPr id="5" name="자유형 4"/>
        <cdr:cNvSpPr/>
      </cdr:nvSpPr>
      <cdr:spPr>
        <a:xfrm xmlns:a="http://schemas.openxmlformats.org/drawingml/2006/main">
          <a:off x="1269930" y="1030609"/>
          <a:ext cx="144016" cy="307015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0.3964</cdr:x>
      <cdr:y>0.61119</cdr:y>
    </cdr:from>
    <cdr:to>
      <cdr:x>0.41111</cdr:x>
      <cdr:y>0.73839</cdr:y>
    </cdr:to>
    <cdr:sp macro="" textlink="">
      <cdr:nvSpPr>
        <cdr:cNvPr id="7" name="자유형 6"/>
        <cdr:cNvSpPr/>
      </cdr:nvSpPr>
      <cdr:spPr>
        <a:xfrm xmlns:a="http://schemas.openxmlformats.org/drawingml/2006/main">
          <a:off x="2854106" y="2326753"/>
          <a:ext cx="105914" cy="484212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0.41641</cdr:x>
      <cdr:y>0.68821</cdr:y>
    </cdr:from>
    <cdr:to>
      <cdr:x>0.43641</cdr:x>
      <cdr:y>0.8154</cdr:y>
    </cdr:to>
    <cdr:sp macro="" textlink="">
      <cdr:nvSpPr>
        <cdr:cNvPr id="8" name="자유형 7"/>
        <cdr:cNvSpPr/>
      </cdr:nvSpPr>
      <cdr:spPr>
        <a:xfrm xmlns:a="http://schemas.openxmlformats.org/drawingml/2006/main">
          <a:off x="2998122" y="2619943"/>
          <a:ext cx="144016" cy="484212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0.33915</cdr:x>
      <cdr:y>0.53559</cdr:y>
    </cdr:from>
    <cdr:to>
      <cdr:x>0.35996</cdr:x>
      <cdr:y>0.70649</cdr:y>
    </cdr:to>
    <cdr:sp macro="" textlink="">
      <cdr:nvSpPr>
        <cdr:cNvPr id="10" name="자유형 9"/>
        <cdr:cNvSpPr/>
      </cdr:nvSpPr>
      <cdr:spPr>
        <a:xfrm xmlns:a="http://schemas.openxmlformats.org/drawingml/2006/main" flipH="1">
          <a:off x="2441844" y="2038921"/>
          <a:ext cx="149869" cy="650593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0.3364</cdr:x>
      <cdr:y>0.60359</cdr:y>
    </cdr:from>
    <cdr:to>
      <cdr:x>0.35328</cdr:x>
      <cdr:y>0.70879</cdr:y>
    </cdr:to>
    <cdr:sp macro="" textlink="">
      <cdr:nvSpPr>
        <cdr:cNvPr id="11" name="자유형 10"/>
        <cdr:cNvSpPr/>
      </cdr:nvSpPr>
      <cdr:spPr>
        <a:xfrm xmlns:a="http://schemas.openxmlformats.org/drawingml/2006/main" flipH="1">
          <a:off x="2422057" y="2297810"/>
          <a:ext cx="121553" cy="400463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0.48641</cdr:x>
      <cdr:y>0.28431</cdr:y>
    </cdr:from>
    <cdr:to>
      <cdr:x>0.54697</cdr:x>
      <cdr:y>0.30855</cdr:y>
    </cdr:to>
    <cdr:sp macro="" textlink="">
      <cdr:nvSpPr>
        <cdr:cNvPr id="12" name="자유형 11"/>
        <cdr:cNvSpPr/>
      </cdr:nvSpPr>
      <cdr:spPr>
        <a:xfrm xmlns:a="http://schemas.openxmlformats.org/drawingml/2006/main" flipH="1" flipV="1">
          <a:off x="3502177" y="1082347"/>
          <a:ext cx="435995" cy="92278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0.39076</cdr:x>
      <cdr:y>0.28972</cdr:y>
    </cdr:from>
    <cdr:to>
      <cdr:x>0.41076</cdr:x>
      <cdr:y>0.49476</cdr:y>
    </cdr:to>
    <cdr:sp macro="" textlink="">
      <cdr:nvSpPr>
        <cdr:cNvPr id="15" name="자유형 14"/>
        <cdr:cNvSpPr/>
      </cdr:nvSpPr>
      <cdr:spPr>
        <a:xfrm xmlns:a="http://schemas.openxmlformats.org/drawingml/2006/main">
          <a:off x="2813479" y="1102922"/>
          <a:ext cx="144016" cy="780557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0.37969</cdr:x>
      <cdr:y>0.21398</cdr:y>
    </cdr:from>
    <cdr:to>
      <cdr:x>0.40778</cdr:x>
      <cdr:y>0.49476</cdr:y>
    </cdr:to>
    <cdr:sp macro="" textlink="">
      <cdr:nvSpPr>
        <cdr:cNvPr id="16" name="자유형 15"/>
        <cdr:cNvSpPr/>
      </cdr:nvSpPr>
      <cdr:spPr>
        <a:xfrm xmlns:a="http://schemas.openxmlformats.org/drawingml/2006/main">
          <a:off x="2733781" y="814585"/>
          <a:ext cx="202229" cy="1068894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0.41796</cdr:x>
      <cdr:y>0.42204</cdr:y>
    </cdr:from>
    <cdr:to>
      <cdr:x>0.43796</cdr:x>
      <cdr:y>0.51605</cdr:y>
    </cdr:to>
    <cdr:sp macro="" textlink="">
      <cdr:nvSpPr>
        <cdr:cNvPr id="17" name="자유형 16"/>
        <cdr:cNvSpPr/>
      </cdr:nvSpPr>
      <cdr:spPr>
        <a:xfrm xmlns:a="http://schemas.openxmlformats.org/drawingml/2006/main">
          <a:off x="3009312" y="1606672"/>
          <a:ext cx="144016" cy="357879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0.43197</cdr:x>
      <cdr:y>0.55625</cdr:y>
    </cdr:from>
    <cdr:to>
      <cdr:x>0.46118</cdr:x>
      <cdr:y>0.58486</cdr:y>
    </cdr:to>
    <cdr:sp macro="" textlink="">
      <cdr:nvSpPr>
        <cdr:cNvPr id="18" name="자유형 17"/>
        <cdr:cNvSpPr/>
      </cdr:nvSpPr>
      <cdr:spPr>
        <a:xfrm xmlns:a="http://schemas.openxmlformats.org/drawingml/2006/main" flipV="1">
          <a:off x="3110202" y="2117580"/>
          <a:ext cx="210309" cy="108910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0.42154</cdr:x>
      <cdr:y>0.55012</cdr:y>
    </cdr:from>
    <cdr:to>
      <cdr:x>0.4381</cdr:x>
      <cdr:y>0.72469</cdr:y>
    </cdr:to>
    <cdr:sp macro="" textlink="">
      <cdr:nvSpPr>
        <cdr:cNvPr id="19" name="자유형 18"/>
        <cdr:cNvSpPr/>
      </cdr:nvSpPr>
      <cdr:spPr>
        <a:xfrm xmlns:a="http://schemas.openxmlformats.org/drawingml/2006/main" flipV="1">
          <a:off x="3035071" y="2094251"/>
          <a:ext cx="119231" cy="664550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0.41641</cdr:x>
      <cdr:y>0.49451</cdr:y>
    </cdr:from>
    <cdr:to>
      <cdr:x>0.43641</cdr:x>
      <cdr:y>0.53795</cdr:y>
    </cdr:to>
    <cdr:sp macro="" textlink="">
      <cdr:nvSpPr>
        <cdr:cNvPr id="21" name="자유형 20"/>
        <cdr:cNvSpPr/>
      </cdr:nvSpPr>
      <cdr:spPr>
        <a:xfrm xmlns:a="http://schemas.openxmlformats.org/drawingml/2006/main">
          <a:off x="2998122" y="1882529"/>
          <a:ext cx="144016" cy="165370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0.34119</cdr:x>
      <cdr:y>0.51541</cdr:y>
    </cdr:from>
    <cdr:to>
      <cdr:x>0.40703</cdr:x>
      <cdr:y>0.57543</cdr:y>
    </cdr:to>
    <cdr:sp macro="" textlink="">
      <cdr:nvSpPr>
        <cdr:cNvPr id="22" name="자유형 21"/>
        <cdr:cNvSpPr/>
      </cdr:nvSpPr>
      <cdr:spPr>
        <a:xfrm xmlns:a="http://schemas.openxmlformats.org/drawingml/2006/main" flipH="1" flipV="1">
          <a:off x="2456544" y="1962112"/>
          <a:ext cx="474077" cy="228478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  <cdr:relSizeAnchor xmlns:cdr="http://schemas.openxmlformats.org/drawingml/2006/chartDrawing">
    <cdr:from>
      <cdr:x>0.3364</cdr:x>
      <cdr:y>0.55485</cdr:y>
    </cdr:from>
    <cdr:to>
      <cdr:x>0.39134</cdr:x>
      <cdr:y>0.64903</cdr:y>
    </cdr:to>
    <cdr:sp macro="" textlink="">
      <cdr:nvSpPr>
        <cdr:cNvPr id="23" name="자유형 22"/>
        <cdr:cNvSpPr/>
      </cdr:nvSpPr>
      <cdr:spPr>
        <a:xfrm xmlns:a="http://schemas.openxmlformats.org/drawingml/2006/main" flipH="1" flipV="1">
          <a:off x="2422056" y="2112251"/>
          <a:ext cx="395569" cy="358518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0.43641</cdr:x>
      <cdr:y>0.52176</cdr:y>
    </cdr:from>
    <cdr:to>
      <cdr:x>0.46366</cdr:x>
      <cdr:y>0.5641</cdr:y>
    </cdr:to>
    <cdr:sp macro="" textlink="">
      <cdr:nvSpPr>
        <cdr:cNvPr id="2" name="자유형 1"/>
        <cdr:cNvSpPr/>
      </cdr:nvSpPr>
      <cdr:spPr>
        <a:xfrm xmlns:a="http://schemas.openxmlformats.org/drawingml/2006/main" flipH="1" flipV="1">
          <a:off x="3142138" y="1986301"/>
          <a:ext cx="196190" cy="161159"/>
        </a:xfrm>
        <a:custGeom xmlns:a="http://schemas.openxmlformats.org/drawingml/2006/main">
          <a:avLst/>
          <a:gdLst>
            <a:gd name="connsiteX0" fmla="*/ 0 w 152400"/>
            <a:gd name="connsiteY0" fmla="*/ 601980 h 601980"/>
            <a:gd name="connsiteX1" fmla="*/ 0 w 152400"/>
            <a:gd name="connsiteY1" fmla="*/ 0 h 601980"/>
            <a:gd name="connsiteX2" fmla="*/ 152400 w 152400"/>
            <a:gd name="connsiteY2" fmla="*/ 0 h 601980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</a:cxnLst>
          <a:rect l="l" t="t" r="r" b="b"/>
          <a:pathLst>
            <a:path w="152400" h="601980">
              <a:moveTo>
                <a:pt x="0" y="601980"/>
              </a:moveTo>
              <a:lnTo>
                <a:pt x="0" y="0"/>
              </a:lnTo>
              <a:lnTo>
                <a:pt x="152400" y="0"/>
              </a:lnTo>
            </a:path>
          </a:pathLst>
        </a:custGeom>
        <a:noFill xmlns:a="http://schemas.openxmlformats.org/drawingml/2006/main"/>
        <a:ln xmlns:a="http://schemas.openxmlformats.org/drawingml/2006/main" w="6350">
          <a:solidFill>
            <a:schemeClr val="bg1">
              <a:lumMod val="50000"/>
            </a:schemeClr>
          </a:solidFill>
          <a:tailEnd type="triangle" w="sm" len="sm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ko-KR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3"/>
            <a:ext cx="2946400" cy="496809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49688" y="3"/>
            <a:ext cx="2946400" cy="496809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r">
              <a:defRPr sz="1200"/>
            </a:lvl1pPr>
          </a:lstStyle>
          <a:p>
            <a:fld id="{F4512FDF-8B59-4E44-B507-1830D45732F8}" type="datetimeFigureOut">
              <a:rPr lang="ko-KR" altLang="en-US" smtClean="0"/>
              <a:pPr/>
              <a:t>2019-01-09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0" y="9428242"/>
            <a:ext cx="2946400" cy="496809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49688" y="9428242"/>
            <a:ext cx="2946400" cy="496809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r">
              <a:defRPr sz="1200"/>
            </a:lvl1pPr>
          </a:lstStyle>
          <a:p>
            <a:fld id="{E1C3A571-1625-4D27-B3D5-B605E471170D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5895361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2946400" cy="496888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49688" y="1"/>
            <a:ext cx="2946400" cy="496888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r">
              <a:defRPr sz="1200"/>
            </a:lvl1pPr>
          </a:lstStyle>
          <a:p>
            <a:fld id="{709C7E0A-BEC5-4533-B3CB-EFE821C2E4A3}" type="datetimeFigureOut">
              <a:rPr lang="ko-KR" altLang="en-US" smtClean="0"/>
              <a:pPr/>
              <a:t>2019-01-09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711200" y="744538"/>
            <a:ext cx="537527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31" tIns="45715" rIns="91431" bIns="45715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79450" y="4714878"/>
            <a:ext cx="5438775" cy="4467225"/>
          </a:xfrm>
          <a:prstGeom prst="rect">
            <a:avLst/>
          </a:prstGeom>
        </p:spPr>
        <p:txBody>
          <a:bodyPr vert="horz" lIns="91431" tIns="45715" rIns="91431" bIns="45715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r">
              <a:defRPr sz="1200"/>
            </a:lvl1pPr>
          </a:lstStyle>
          <a:p>
            <a:fld id="{747045FD-BA37-4B83-B6D0-7AB8FF58B15E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09634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4D710C-94C3-4AEA-805C-768A21B5C173}" type="slidenum">
              <a:rPr lang="ko-KR" altLang="en-US" smtClean="0"/>
              <a:t>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223091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4D710C-94C3-4AEA-805C-768A21B5C173}" type="slidenum">
              <a:rPr lang="ko-KR" altLang="en-US" smtClean="0"/>
              <a:t>18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608428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4D710C-94C3-4AEA-805C-768A21B5C173}" type="slidenum">
              <a:rPr lang="ko-KR" altLang="en-US" smtClean="0"/>
              <a:t>60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511399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namu.moe/w/%EA%B5%AD%EC%A0%9C%EB%8C%80%ED%95%99%EA%B5%90" TargetMode="External"/><Relationship Id="rId4" Type="http://schemas.openxmlformats.org/officeDocument/2006/relationships/image" Target="../media/image3.jpeg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9.png"/><Relationship Id="rId4" Type="http://schemas.openxmlformats.org/officeDocument/2006/relationships/hyperlink" Target="https://namu.moe/w/%EA%B5%AD%EC%A0%9C%EB%8C%80%ED%95%99%EA%B5%90" TargetMode="Externa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hyperlink" Target="https://namu.moe/w/%EA%B5%AD%EC%A0%9C%EB%8C%80%ED%95%99%EA%B5%90" TargetMode="External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hyperlink" Target="https://namu.moe/w/%EA%B5%AD%EC%A0%9C%EB%8C%80%ED%95%99%EA%B5%90" TargetMode="External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9.png"/><Relationship Id="rId4" Type="http://schemas.openxmlformats.org/officeDocument/2006/relationships/hyperlink" Target="https://namu.moe/w/%EA%B5%AD%EC%A0%9C%EB%8C%80%ED%95%99%EA%B5%90" TargetMode="Externa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png"/><Relationship Id="rId4" Type="http://schemas.openxmlformats.org/officeDocument/2006/relationships/image" Target="../media/image12.png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표지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3"/>
          <a:srcRect l="30364"/>
          <a:stretch/>
        </p:blipFill>
        <p:spPr>
          <a:xfrm>
            <a:off x="5324475" y="4934597"/>
            <a:ext cx="1593910" cy="1595312"/>
          </a:xfrm>
          <a:prstGeom prst="ellipse">
            <a:avLst/>
          </a:prstGeom>
        </p:spPr>
      </p:pic>
      <p:pic>
        <p:nvPicPr>
          <p:cNvPr id="3" name="그림 2"/>
          <p:cNvPicPr>
            <a:picLocks noChangeAspect="1"/>
          </p:cNvPicPr>
          <p:nvPr userDrawn="1"/>
        </p:nvPicPr>
        <p:blipFill rotWithShape="1">
          <a:blip r:embed="rId4"/>
          <a:srcRect l="24607" t="7883" r="17768" b="7883"/>
          <a:stretch/>
        </p:blipFill>
        <p:spPr>
          <a:xfrm>
            <a:off x="7627188" y="4694216"/>
            <a:ext cx="2068902" cy="2071566"/>
          </a:xfrm>
          <a:prstGeom prst="ellipse">
            <a:avLst/>
          </a:prstGeom>
        </p:spPr>
      </p:pic>
      <p:pic>
        <p:nvPicPr>
          <p:cNvPr id="4098" name="Picture 2" descr="국제대학교 로고에 대한 이미지 검색결과">
            <a:hlinkClick r:id="rId5"/>
          </p:cNvPr>
          <p:cNvPicPr>
            <a:picLocks noChangeAspect="1" noChangeArrowheads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000" y="693000"/>
            <a:ext cx="1728000" cy="2995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5903228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제목 1"/>
          <p:cNvSpPr>
            <a:spLocks noGrp="1"/>
          </p:cNvSpPr>
          <p:nvPr>
            <p:ph type="title"/>
          </p:nvPr>
        </p:nvSpPr>
        <p:spPr>
          <a:xfrm>
            <a:off x="426021" y="312911"/>
            <a:ext cx="2628925" cy="307777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lvl1pPr>
              <a:defRPr lang="ko-KR" altLang="en-US" sz="2000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004EA2"/>
                </a:solidFill>
                <a:effectLst/>
                <a:latin typeface="Trebuchet MS" panose="020B06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ko-KR" altLang="en-US" dirty="0"/>
              <a:t>마스터 제목 스타일 편집</a:t>
            </a:r>
          </a:p>
        </p:txBody>
      </p:sp>
      <p:sp>
        <p:nvSpPr>
          <p:cNvPr id="12" name="내용 개체 틀 2"/>
          <p:cNvSpPr>
            <a:spLocks noGrp="1"/>
          </p:cNvSpPr>
          <p:nvPr>
            <p:ph idx="11" hasCustomPrompt="1"/>
          </p:nvPr>
        </p:nvSpPr>
        <p:spPr>
          <a:xfrm>
            <a:off x="426021" y="850276"/>
            <a:ext cx="9135492" cy="203133"/>
          </a:xfrm>
          <a:prstGeom prst="rect">
            <a:avLst/>
          </a:prstGeom>
        </p:spPr>
        <p:txBody>
          <a:bodyPr wrap="square" lIns="144000" tIns="0" rIns="0" bIns="0">
            <a:spAutoFit/>
          </a:bodyPr>
          <a:lstStyle>
            <a:lvl1pPr marL="180975" indent="-180975">
              <a:lnSpc>
                <a:spcPct val="110000"/>
              </a:lnSpc>
              <a:spcAft>
                <a:spcPts val="400"/>
              </a:spcAft>
              <a:buClr>
                <a:schemeClr val="tx1"/>
              </a:buClr>
              <a:buSzPct val="100000"/>
              <a:buFont typeface="Wingdings" panose="05000000000000000000" pitchFamily="2" charset="2"/>
              <a:buChar char=""/>
              <a:defRPr sz="1200" b="0" spc="-50" baseline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742950" indent="-285750">
              <a:buSzPct val="80000"/>
              <a:buFontTx/>
              <a:buBlip>
                <a:blip r:embed="rId2"/>
              </a:buBlip>
              <a:defRPr sz="1200" b="1">
                <a:latin typeface="맑은 고딕" pitchFamily="50" charset="-127"/>
                <a:ea typeface="맑은 고딕" pitchFamily="50" charset="-127"/>
              </a:defRPr>
            </a:lvl2pPr>
            <a:lvl3pPr marL="1143000" indent="-228600">
              <a:buSzPct val="80000"/>
              <a:buFontTx/>
              <a:buBlip>
                <a:blip r:embed="rId2"/>
              </a:buBlip>
              <a:defRPr sz="1200" b="1">
                <a:latin typeface="맑은 고딕" pitchFamily="50" charset="-127"/>
                <a:ea typeface="맑은 고딕" pitchFamily="50" charset="-127"/>
              </a:defRPr>
            </a:lvl3pPr>
            <a:lvl4pPr marL="1600200" indent="-228600">
              <a:buSzPct val="80000"/>
              <a:buFontTx/>
              <a:buBlip>
                <a:blip r:embed="rId2"/>
              </a:buBlip>
              <a:defRPr sz="1200" b="1">
                <a:latin typeface="맑은 고딕" pitchFamily="50" charset="-127"/>
                <a:ea typeface="맑은 고딕" pitchFamily="50" charset="-127"/>
              </a:defRPr>
            </a:lvl4pPr>
            <a:lvl5pPr marL="2057400" indent="-228600">
              <a:buSzPct val="80000"/>
              <a:buFontTx/>
              <a:buBlip>
                <a:blip r:embed="rId2"/>
              </a:buBlip>
              <a:defRPr sz="1200" b="1">
                <a:latin typeface="맑은 고딕" pitchFamily="50" charset="-127"/>
                <a:ea typeface="맑은 고딕" pitchFamily="50" charset="-127"/>
              </a:defRPr>
            </a:lvl5pPr>
          </a:lstStyle>
          <a:p>
            <a:pPr lvl="0"/>
            <a:r>
              <a:rPr lang="ko-KR" altLang="en-US" dirty="0"/>
              <a:t>마스터 텍스트 스타일을 </a:t>
            </a:r>
            <a:r>
              <a:rPr lang="ko-KR" altLang="en-US" dirty="0" err="1"/>
              <a:t>편집합니</a:t>
            </a:r>
            <a:r>
              <a:rPr lang="ko-KR" altLang="en-US" dirty="0"/>
              <a:t> 다</a:t>
            </a:r>
          </a:p>
        </p:txBody>
      </p:sp>
    </p:spTree>
    <p:extLst>
      <p:ext uri="{BB962C8B-B14F-4D97-AF65-F5344CB8AC3E}">
        <p14:creationId xmlns:p14="http://schemas.microsoft.com/office/powerpoint/2010/main" val="31613598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제목 1"/>
          <p:cNvSpPr>
            <a:spLocks noGrp="1"/>
          </p:cNvSpPr>
          <p:nvPr>
            <p:ph type="title"/>
          </p:nvPr>
        </p:nvSpPr>
        <p:spPr>
          <a:xfrm>
            <a:off x="426021" y="312911"/>
            <a:ext cx="2628925" cy="307777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lvl1pPr>
              <a:defRPr sz="2000" spc="-100" baseline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004EA2"/>
                </a:solidFill>
                <a:effectLst/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12" name="내용 개체 틀 2"/>
          <p:cNvSpPr>
            <a:spLocks noGrp="1"/>
          </p:cNvSpPr>
          <p:nvPr>
            <p:ph idx="11" hasCustomPrompt="1"/>
          </p:nvPr>
        </p:nvSpPr>
        <p:spPr>
          <a:xfrm>
            <a:off x="426021" y="1137635"/>
            <a:ext cx="9135492" cy="203133"/>
          </a:xfrm>
          <a:prstGeom prst="rect">
            <a:avLst/>
          </a:prstGeom>
        </p:spPr>
        <p:txBody>
          <a:bodyPr wrap="square" lIns="144000" tIns="0" rIns="0" bIns="0">
            <a:spAutoFit/>
          </a:bodyPr>
          <a:lstStyle>
            <a:lvl1pPr marL="180975" indent="-180975">
              <a:lnSpc>
                <a:spcPct val="110000"/>
              </a:lnSpc>
              <a:spcAft>
                <a:spcPts val="400"/>
              </a:spcAft>
              <a:buClr>
                <a:schemeClr val="tx1"/>
              </a:buClr>
              <a:buSzPct val="100000"/>
              <a:buFont typeface="Wingdings" panose="05000000000000000000" pitchFamily="2" charset="2"/>
              <a:buChar char=""/>
              <a:defRPr sz="1200" b="0" spc="-50" baseline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742950" indent="-285750">
              <a:buSzPct val="80000"/>
              <a:buFontTx/>
              <a:buBlip>
                <a:blip r:embed="rId2"/>
              </a:buBlip>
              <a:defRPr sz="1200" b="1">
                <a:latin typeface="맑은 고딕" pitchFamily="50" charset="-127"/>
                <a:ea typeface="맑은 고딕" pitchFamily="50" charset="-127"/>
              </a:defRPr>
            </a:lvl2pPr>
            <a:lvl3pPr marL="1143000" indent="-228600">
              <a:buSzPct val="80000"/>
              <a:buFontTx/>
              <a:buBlip>
                <a:blip r:embed="rId2"/>
              </a:buBlip>
              <a:defRPr sz="1200" b="1">
                <a:latin typeface="맑은 고딕" pitchFamily="50" charset="-127"/>
                <a:ea typeface="맑은 고딕" pitchFamily="50" charset="-127"/>
              </a:defRPr>
            </a:lvl3pPr>
            <a:lvl4pPr marL="1600200" indent="-228600">
              <a:buSzPct val="80000"/>
              <a:buFontTx/>
              <a:buBlip>
                <a:blip r:embed="rId2"/>
              </a:buBlip>
              <a:defRPr sz="1200" b="1">
                <a:latin typeface="맑은 고딕" pitchFamily="50" charset="-127"/>
                <a:ea typeface="맑은 고딕" pitchFamily="50" charset="-127"/>
              </a:defRPr>
            </a:lvl4pPr>
            <a:lvl5pPr marL="2057400" indent="-228600">
              <a:buSzPct val="80000"/>
              <a:buFontTx/>
              <a:buBlip>
                <a:blip r:embed="rId2"/>
              </a:buBlip>
              <a:defRPr sz="1200" b="1">
                <a:latin typeface="맑은 고딕" pitchFamily="50" charset="-127"/>
                <a:ea typeface="맑은 고딕" pitchFamily="50" charset="-127"/>
              </a:defRPr>
            </a:lvl5pPr>
          </a:lstStyle>
          <a:p>
            <a:pPr lvl="0"/>
            <a:r>
              <a:rPr lang="ko-KR" altLang="en-US" dirty="0"/>
              <a:t>마스터 텍스트 스타일을 </a:t>
            </a:r>
            <a:r>
              <a:rPr lang="ko-KR" altLang="en-US" dirty="0" err="1"/>
              <a:t>편집합니</a:t>
            </a:r>
            <a:r>
              <a:rPr lang="ko-KR" altLang="en-US" dirty="0"/>
              <a:t> 다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426021" y="822576"/>
            <a:ext cx="2211109" cy="258532"/>
          </a:xfrm>
          <a:prstGeom prst="rect">
            <a:avLst/>
          </a:prstGeom>
        </p:spPr>
        <p:txBody>
          <a:bodyPr wrap="none" lIns="72000" tIns="0" rIns="0" bIns="0" anchor="ctr">
            <a:spAutoFit/>
          </a:bodyPr>
          <a:lstStyle>
            <a:lvl1pPr marL="0" indent="0" algn="l">
              <a:buNone/>
              <a:defRPr sz="1400" b="1">
                <a:ln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67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47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2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9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36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04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71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39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</p:spTree>
    <p:extLst>
      <p:ext uri="{BB962C8B-B14F-4D97-AF65-F5344CB8AC3E}">
        <p14:creationId xmlns:p14="http://schemas.microsoft.com/office/powerpoint/2010/main" val="40956690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721345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200340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5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55859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제목 1"/>
          <p:cNvSpPr>
            <a:spLocks noGrp="1"/>
          </p:cNvSpPr>
          <p:nvPr>
            <p:ph type="title"/>
          </p:nvPr>
        </p:nvSpPr>
        <p:spPr>
          <a:xfrm>
            <a:off x="426021" y="312911"/>
            <a:ext cx="2628925" cy="307777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lvl1pPr>
              <a:defRPr lang="ko-KR" altLang="en-US" sz="2000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004EA2"/>
                </a:solidFill>
                <a:effectLst/>
                <a:latin typeface="Trebuchet MS" panose="020B06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426021" y="822576"/>
            <a:ext cx="2211109" cy="258532"/>
          </a:xfrm>
          <a:prstGeom prst="rect">
            <a:avLst/>
          </a:prstGeom>
        </p:spPr>
        <p:txBody>
          <a:bodyPr wrap="none" lIns="72000" tIns="0" rIns="0" bIns="0" anchor="ctr">
            <a:spAutoFit/>
          </a:bodyPr>
          <a:lstStyle>
            <a:lvl1pPr>
              <a:defRPr lang="ko-KR" altLang="en-US" sz="1400" b="1" dirty="0">
                <a:ln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cs typeface="Arial" panose="020B0604020202020204" pitchFamily="34" charset="0"/>
              </a:defRPr>
            </a:lvl1pPr>
          </a:lstStyle>
          <a:p>
            <a:pPr marL="0" lvl="0" indent="0">
              <a:buNone/>
            </a:pPr>
            <a:r>
              <a:rPr lang="ko-KR" altLang="en-US" dirty="0"/>
              <a:t>마스터 부제목 스타일 편집</a:t>
            </a:r>
          </a:p>
        </p:txBody>
      </p:sp>
    </p:spTree>
    <p:extLst>
      <p:ext uri="{BB962C8B-B14F-4D97-AF65-F5344CB8AC3E}">
        <p14:creationId xmlns:p14="http://schemas.microsoft.com/office/powerpoint/2010/main" val="41527351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제목 1"/>
          <p:cNvSpPr>
            <a:spLocks noGrp="1"/>
          </p:cNvSpPr>
          <p:nvPr>
            <p:ph type="title"/>
          </p:nvPr>
        </p:nvSpPr>
        <p:spPr>
          <a:xfrm>
            <a:off x="426021" y="312911"/>
            <a:ext cx="2628925" cy="307777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lvl1pPr>
              <a:defRPr lang="ko-KR" altLang="en-US" sz="2000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004EA2"/>
                </a:solidFill>
                <a:effectLst/>
                <a:latin typeface="Trebuchet MS" panose="020B0603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ko-KR" altLang="en-US" dirty="0"/>
              <a:t>마스터 제목 스타일 편집</a:t>
            </a:r>
          </a:p>
        </p:txBody>
      </p:sp>
    </p:spTree>
    <p:extLst>
      <p:ext uri="{BB962C8B-B14F-4D97-AF65-F5344CB8AC3E}">
        <p14:creationId xmlns:p14="http://schemas.microsoft.com/office/powerpoint/2010/main" val="9689888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6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073581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7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22005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8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5555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목차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 rotWithShape="1">
          <a:blip r:embed="rId3"/>
          <a:srcRect l="30364"/>
          <a:stretch/>
        </p:blipFill>
        <p:spPr>
          <a:xfrm>
            <a:off x="8139112" y="4928572"/>
            <a:ext cx="1190626" cy="1191672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307216951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197640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0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19651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1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63375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2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284548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9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 smtClean="0"/>
              <a:t>마스터 부제목 스타일 편집</a:t>
            </a:r>
            <a:endParaRPr lang="ko-KR" altLang="en-US" dirty="0"/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412344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3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 smtClean="0"/>
              <a:t>마스터 부제목 스타일 편집</a:t>
            </a:r>
            <a:endParaRPr lang="ko-KR" altLang="en-US" dirty="0"/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490135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4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 smtClean="0"/>
              <a:t>마스터 부제목 스타일 편집</a:t>
            </a:r>
            <a:endParaRPr lang="ko-KR" altLang="en-US" dirty="0"/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515450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5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 smtClean="0"/>
              <a:t>마스터 부제목 스타일 편집</a:t>
            </a:r>
            <a:endParaRPr lang="ko-KR" altLang="en-US" dirty="0"/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41274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간지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3849750" y="2088654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/>
                <a:cs typeface="Tahoma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6" name="내용 개체 틀 2"/>
          <p:cNvSpPr>
            <a:spLocks noGrp="1"/>
          </p:cNvSpPr>
          <p:nvPr>
            <p:ph idx="1"/>
          </p:nvPr>
        </p:nvSpPr>
        <p:spPr>
          <a:xfrm>
            <a:off x="3945000" y="2974826"/>
            <a:ext cx="3312368" cy="460648"/>
          </a:xfrm>
          <a:prstGeom prst="rect">
            <a:avLst/>
          </a:prstGeom>
        </p:spPr>
        <p:txBody>
          <a:bodyPr wrap="none" anchor="t">
            <a:noAutofit/>
          </a:bodyPr>
          <a:lstStyle>
            <a:lvl1pPr marL="0" indent="0" algn="l">
              <a:lnSpc>
                <a:spcPct val="110000"/>
              </a:lnSpc>
              <a:spcBef>
                <a:spcPts val="0"/>
              </a:spcBef>
              <a:spcAft>
                <a:spcPts val="500"/>
              </a:spcAft>
              <a:buClr>
                <a:schemeClr val="tx1">
                  <a:lumMod val="75000"/>
                  <a:lumOff val="25000"/>
                </a:schemeClr>
              </a:buClr>
              <a:buFontTx/>
              <a:buNone/>
              <a:defRPr sz="1300" b="0" spc="0">
                <a:ln>
                  <a:solidFill>
                    <a:srgbClr val="A9B7B7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  <a:lvl2pPr marL="971550" indent="-514350">
              <a:buFont typeface="+mj-lt"/>
              <a:buAutoNum type="arabicPeriod"/>
              <a:defRPr sz="14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2pPr>
            <a:lvl3pPr marL="1371600" indent="-457200">
              <a:buFont typeface="+mj-lt"/>
              <a:buAutoNum type="arabicPeriod"/>
              <a:defRPr sz="14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3pPr>
            <a:lvl4pPr marL="1828800" indent="-457200">
              <a:buFont typeface="+mj-lt"/>
              <a:buAutoNum type="arabicPeriod"/>
              <a:defRPr sz="14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4pPr>
            <a:lvl5pPr marL="2286000" indent="-457200">
              <a:buFont typeface="+mj-lt"/>
              <a:buAutoNum type="arabicPeriod"/>
              <a:defRPr sz="1400" b="1">
                <a:solidFill>
                  <a:schemeClr val="tx1">
                    <a:lumMod val="65000"/>
                    <a:lumOff val="3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5pPr>
          </a:lstStyle>
          <a:p>
            <a:pPr lvl="0"/>
            <a:r>
              <a:rPr lang="ko-KR" altLang="en-US" dirty="0" smtClean="0"/>
              <a:t>마스터 텍스트 스타일을 편집합니다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1468425" y="2133972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36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 smtClean="0"/>
              <a:t>마스터 부제목 스타일 편집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42427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속지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786384"/>
          </a:xfrm>
          <a:prstGeom prst="rect">
            <a:avLst/>
          </a:prstGeom>
        </p:spPr>
      </p:pic>
      <p:sp>
        <p:nvSpPr>
          <p:cNvPr id="4" name="제목 1"/>
          <p:cNvSpPr>
            <a:spLocks noGrp="1"/>
          </p:cNvSpPr>
          <p:nvPr>
            <p:ph type="title"/>
          </p:nvPr>
        </p:nvSpPr>
        <p:spPr>
          <a:xfrm>
            <a:off x="490071" y="143945"/>
            <a:ext cx="3339376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lvl1pPr>
              <a:defRPr kumimoji="0" lang="ko-KR" altLang="en-US" sz="2400" i="0" u="none" strike="noStrike" cap="none" spc="-150" normalizeH="0" baseline="0" dirty="0">
                <a:ln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</a:defRPr>
            </a:lvl1pPr>
          </a:lstStyle>
          <a:p>
            <a:pPr lvl="0">
              <a:lnSpc>
                <a:spcPct val="100000"/>
              </a:lnSpc>
              <a:buFont typeface="Wingdings" pitchFamily="2" charset="2"/>
            </a:pPr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5" name="부제목 2"/>
          <p:cNvSpPr>
            <a:spLocks noGrp="1"/>
          </p:cNvSpPr>
          <p:nvPr>
            <p:ph type="subTitle" idx="10"/>
          </p:nvPr>
        </p:nvSpPr>
        <p:spPr>
          <a:xfrm>
            <a:off x="519312" y="606971"/>
            <a:ext cx="6934200" cy="360919"/>
          </a:xfrm>
          <a:prstGeom prst="rect">
            <a:avLst/>
          </a:prstGeom>
        </p:spPr>
        <p:txBody>
          <a:bodyPr wrap="none" anchor="ctr"/>
          <a:lstStyle>
            <a:lvl1pPr marL="0" indent="0" algn="l">
              <a:buNone/>
              <a:defRPr sz="1600" b="1" spc="-50" baseline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F4B7B"/>
                </a:solidFill>
                <a:latin typeface="Calibri" panose="020F0502020204030204" pitchFamily="34" charset="0"/>
                <a:ea typeface="맑은 고딕" pitchFamily="50" charset="-127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 smtClean="0"/>
              <a:t>마스터 부제목 스타일 편집</a:t>
            </a:r>
            <a:endParaRPr lang="ko-KR" altLang="en-US" dirty="0"/>
          </a:p>
        </p:txBody>
      </p:sp>
      <p:sp>
        <p:nvSpPr>
          <p:cNvPr id="6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782763" y="974626"/>
            <a:ext cx="8850188" cy="280417"/>
          </a:xfrm>
          <a:prstGeom prst="rect">
            <a:avLst/>
          </a:prstGeom>
        </p:spPr>
        <p:txBody>
          <a:bodyPr anchor="t"/>
          <a:lstStyle>
            <a:lvl1pPr marL="171450" indent="-171450">
              <a:lnSpc>
                <a:spcPct val="120000"/>
              </a:lnSpc>
              <a:spcAft>
                <a:spcPts val="400"/>
              </a:spcAft>
              <a:buClr>
                <a:srgbClr val="8B96AB"/>
              </a:buClr>
              <a:buFontTx/>
              <a:buBlip>
                <a:blip r:embed="rId3"/>
              </a:buBlip>
              <a:defRPr sz="1200" b="0" spc="-50" baseline="0">
                <a:ln>
                  <a:solidFill>
                    <a:schemeClr val="bg1">
                      <a:alpha val="0"/>
                    </a:schemeClr>
                  </a:solidFill>
                </a:ln>
                <a:latin typeface="Calibri" panose="020F0502020204030204" pitchFamily="34" charset="0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dirty="0" smtClean="0"/>
              <a:t>마스터 텍스트 스타일을 편집합니다</a:t>
            </a:r>
          </a:p>
        </p:txBody>
      </p:sp>
      <p:sp>
        <p:nvSpPr>
          <p:cNvPr id="10" name="TextBox 9"/>
          <p:cNvSpPr txBox="1">
            <a:spLocks noChangeArrowheads="1"/>
          </p:cNvSpPr>
          <p:nvPr userDrawn="1"/>
        </p:nvSpPr>
        <p:spPr bwMode="auto">
          <a:xfrm>
            <a:off x="9489505" y="6668701"/>
            <a:ext cx="442749" cy="1895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tIns="0" bIns="0" anchor="ctr">
            <a:spAutoFit/>
          </a:bodyPr>
          <a:lstStyle>
            <a:lvl1pPr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r" eaLnBrk="1" latinLnBrk="0" hangingPunct="1">
              <a:defRPr/>
            </a:pPr>
            <a:r>
              <a:rPr kumimoji="0" lang="en-US" altLang="ko-KR" sz="100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t> </a:t>
            </a:r>
            <a:fld id="{70FF7B58-9547-4305-943A-4AC4E99EB892}" type="slidenum">
              <a:rPr kumimoji="0" lang="ko-KR" altLang="en-US" sz="100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pPr algn="r" eaLnBrk="1" latinLnBrk="0" hangingPunct="1">
                <a:defRPr/>
              </a:pPr>
              <a:t>‹#›</a:t>
            </a:fld>
            <a:r>
              <a:rPr kumimoji="0" lang="ko-KR" altLang="en-US" sz="100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t> </a:t>
            </a:r>
          </a:p>
        </p:txBody>
      </p:sp>
      <p:pic>
        <p:nvPicPr>
          <p:cNvPr id="8" name="Picture 2" descr="국제대학교 로고에 대한 이미지 검색결과">
            <a:hlinkClick r:id="rId4"/>
          </p:cNvPr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3447" y="168860"/>
            <a:ext cx="1362082" cy="2361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668511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속지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786384"/>
          </a:xfrm>
          <a:prstGeom prst="rect">
            <a:avLst/>
          </a:prstGeom>
        </p:spPr>
      </p:pic>
      <p:sp>
        <p:nvSpPr>
          <p:cNvPr id="4" name="제목 1"/>
          <p:cNvSpPr>
            <a:spLocks noGrp="1"/>
          </p:cNvSpPr>
          <p:nvPr>
            <p:ph type="title"/>
          </p:nvPr>
        </p:nvSpPr>
        <p:spPr>
          <a:xfrm>
            <a:off x="490071" y="143945"/>
            <a:ext cx="3339376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lvl1pPr>
              <a:defRPr kumimoji="0" lang="ko-KR" altLang="en-US" sz="2400" i="0" u="none" strike="noStrike" cap="none" spc="-150" normalizeH="0" baseline="0" dirty="0">
                <a:ln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</a:defRPr>
            </a:lvl1pPr>
          </a:lstStyle>
          <a:p>
            <a:pPr lvl="0">
              <a:lnSpc>
                <a:spcPct val="100000"/>
              </a:lnSpc>
              <a:buFont typeface="Wingdings" pitchFamily="2" charset="2"/>
            </a:pPr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5" name="부제목 2"/>
          <p:cNvSpPr>
            <a:spLocks noGrp="1"/>
          </p:cNvSpPr>
          <p:nvPr>
            <p:ph type="subTitle" idx="10"/>
          </p:nvPr>
        </p:nvSpPr>
        <p:spPr>
          <a:xfrm>
            <a:off x="519312" y="606971"/>
            <a:ext cx="6934200" cy="360919"/>
          </a:xfrm>
          <a:prstGeom prst="rect">
            <a:avLst/>
          </a:prstGeom>
        </p:spPr>
        <p:txBody>
          <a:bodyPr wrap="none" anchor="ctr"/>
          <a:lstStyle>
            <a:lvl1pPr marL="0" indent="0" algn="l">
              <a:buNone/>
              <a:defRPr sz="1600" b="1" spc="-50" baseline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F4B7B"/>
                </a:solidFill>
                <a:latin typeface="Calibri" panose="020F0502020204030204" pitchFamily="34" charset="0"/>
                <a:ea typeface="맑은 고딕" pitchFamily="50" charset="-127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 smtClean="0"/>
              <a:t>마스터 부제목 스타일 편집</a:t>
            </a:r>
            <a:endParaRPr lang="ko-KR" altLang="en-US" dirty="0"/>
          </a:p>
        </p:txBody>
      </p:sp>
      <p:sp>
        <p:nvSpPr>
          <p:cNvPr id="10" name="TextBox 9"/>
          <p:cNvSpPr txBox="1">
            <a:spLocks noChangeArrowheads="1"/>
          </p:cNvSpPr>
          <p:nvPr userDrawn="1"/>
        </p:nvSpPr>
        <p:spPr bwMode="auto">
          <a:xfrm>
            <a:off x="9489505" y="6668701"/>
            <a:ext cx="442749" cy="1895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tIns="0" bIns="0" anchor="ctr">
            <a:spAutoFit/>
          </a:bodyPr>
          <a:lstStyle>
            <a:lvl1pPr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r" eaLnBrk="1" latinLnBrk="0" hangingPunct="1">
              <a:defRPr/>
            </a:pPr>
            <a:r>
              <a:rPr kumimoji="0" lang="en-US" altLang="ko-KR" sz="100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t> </a:t>
            </a:r>
            <a:fld id="{70FF7B58-9547-4305-943A-4AC4E99EB892}" type="slidenum">
              <a:rPr kumimoji="0" lang="ko-KR" altLang="en-US" sz="100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pPr algn="r" eaLnBrk="1" latinLnBrk="0" hangingPunct="1">
                <a:defRPr/>
              </a:pPr>
              <a:t>‹#›</a:t>
            </a:fld>
            <a:r>
              <a:rPr kumimoji="0" lang="ko-KR" altLang="en-US" sz="100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t> </a:t>
            </a:r>
          </a:p>
        </p:txBody>
      </p:sp>
      <p:pic>
        <p:nvPicPr>
          <p:cNvPr id="7" name="Picture 2" descr="국제대학교 로고에 대한 이미지 검색결과">
            <a:hlinkClick r:id="rId3"/>
          </p:cNvPr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3447" y="168860"/>
            <a:ext cx="1362082" cy="2361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28850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속지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786384"/>
          </a:xfrm>
          <a:prstGeom prst="rect">
            <a:avLst/>
          </a:prstGeom>
        </p:spPr>
      </p:pic>
      <p:sp>
        <p:nvSpPr>
          <p:cNvPr id="4" name="제목 1"/>
          <p:cNvSpPr>
            <a:spLocks noGrp="1"/>
          </p:cNvSpPr>
          <p:nvPr>
            <p:ph type="title"/>
          </p:nvPr>
        </p:nvSpPr>
        <p:spPr>
          <a:xfrm>
            <a:off x="490071" y="143945"/>
            <a:ext cx="3339376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lvl1pPr>
              <a:defRPr kumimoji="0" lang="ko-KR" altLang="en-US" sz="2400" i="0" u="none" strike="noStrike" cap="none" spc="-150" normalizeH="0" baseline="0" dirty="0">
                <a:ln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</a:defRPr>
            </a:lvl1pPr>
          </a:lstStyle>
          <a:p>
            <a:pPr lvl="0">
              <a:lnSpc>
                <a:spcPct val="100000"/>
              </a:lnSpc>
              <a:buFont typeface="Wingdings" pitchFamily="2" charset="2"/>
            </a:pPr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10" name="TextBox 9"/>
          <p:cNvSpPr txBox="1">
            <a:spLocks noChangeArrowheads="1"/>
          </p:cNvSpPr>
          <p:nvPr userDrawn="1"/>
        </p:nvSpPr>
        <p:spPr bwMode="auto">
          <a:xfrm>
            <a:off x="9489505" y="6668701"/>
            <a:ext cx="442749" cy="1895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tIns="0" bIns="0" anchor="ctr">
            <a:spAutoFit/>
          </a:bodyPr>
          <a:lstStyle>
            <a:lvl1pPr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r" eaLnBrk="1" latinLnBrk="0" hangingPunct="1">
              <a:defRPr/>
            </a:pPr>
            <a:r>
              <a:rPr kumimoji="0" lang="en-US" altLang="ko-KR" sz="100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t> </a:t>
            </a:r>
            <a:fld id="{70FF7B58-9547-4305-943A-4AC4E99EB892}" type="slidenum">
              <a:rPr kumimoji="0" lang="ko-KR" altLang="en-US" sz="100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pPr algn="r" eaLnBrk="1" latinLnBrk="0" hangingPunct="1">
                <a:defRPr/>
              </a:pPr>
              <a:t>‹#›</a:t>
            </a:fld>
            <a:r>
              <a:rPr kumimoji="0" lang="ko-KR" altLang="en-US" sz="100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t> </a:t>
            </a:r>
          </a:p>
        </p:txBody>
      </p:sp>
      <p:pic>
        <p:nvPicPr>
          <p:cNvPr id="6" name="Picture 2" descr="국제대학교 로고에 대한 이미지 검색결과">
            <a:hlinkClick r:id="rId3"/>
          </p:cNvPr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3447" y="168860"/>
            <a:ext cx="1362082" cy="2361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482070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속지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786384"/>
          </a:xfrm>
          <a:prstGeom prst="rect">
            <a:avLst/>
          </a:prstGeom>
        </p:spPr>
      </p:pic>
      <p:sp>
        <p:nvSpPr>
          <p:cNvPr id="6" name="제목 1"/>
          <p:cNvSpPr>
            <a:spLocks noGrp="1"/>
          </p:cNvSpPr>
          <p:nvPr>
            <p:ph type="title"/>
          </p:nvPr>
        </p:nvSpPr>
        <p:spPr>
          <a:xfrm>
            <a:off x="490071" y="143945"/>
            <a:ext cx="3339376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lvl1pPr>
              <a:defRPr kumimoji="0" lang="ko-KR" altLang="en-US" sz="2400" i="0" u="none" strike="noStrike" cap="none" spc="-150" normalizeH="0" baseline="0" dirty="0">
                <a:ln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</a:defRPr>
            </a:lvl1pPr>
          </a:lstStyle>
          <a:p>
            <a:pPr lvl="0">
              <a:lnSpc>
                <a:spcPct val="100000"/>
              </a:lnSpc>
              <a:buFont typeface="Wingdings" pitchFamily="2" charset="2"/>
            </a:pPr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8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782763" y="736129"/>
            <a:ext cx="8850188" cy="280417"/>
          </a:xfrm>
          <a:prstGeom prst="rect">
            <a:avLst/>
          </a:prstGeom>
          <a:ln>
            <a:noFill/>
          </a:ln>
        </p:spPr>
        <p:txBody>
          <a:bodyPr anchor="t"/>
          <a:lstStyle>
            <a:lvl1pPr marL="171450" indent="-171450">
              <a:lnSpc>
                <a:spcPct val="120000"/>
              </a:lnSpc>
              <a:spcAft>
                <a:spcPts val="400"/>
              </a:spcAft>
              <a:buClr>
                <a:srgbClr val="8B96AB"/>
              </a:buClr>
              <a:buFontTx/>
              <a:buBlip>
                <a:blip r:embed="rId3"/>
              </a:buBlip>
              <a:defRPr sz="1200" b="0" spc="-50" baseline="0">
                <a:ln>
                  <a:solidFill>
                    <a:schemeClr val="bg1">
                      <a:alpha val="0"/>
                    </a:schemeClr>
                  </a:solidFill>
                </a:ln>
                <a:latin typeface="Calibri" panose="020F0502020204030204" pitchFamily="34" charset="0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dirty="0" smtClean="0"/>
              <a:t>마스터 텍스트 스타일을 편집합니다</a:t>
            </a:r>
          </a:p>
        </p:txBody>
      </p:sp>
      <p:sp>
        <p:nvSpPr>
          <p:cNvPr id="7" name="TextBox 6"/>
          <p:cNvSpPr txBox="1">
            <a:spLocks noChangeArrowheads="1"/>
          </p:cNvSpPr>
          <p:nvPr userDrawn="1"/>
        </p:nvSpPr>
        <p:spPr bwMode="auto">
          <a:xfrm>
            <a:off x="9489505" y="6668701"/>
            <a:ext cx="442749" cy="1895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tIns="0" bIns="0" anchor="ctr">
            <a:spAutoFit/>
          </a:bodyPr>
          <a:lstStyle>
            <a:lvl1pPr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r" eaLnBrk="1" latinLnBrk="0" hangingPunct="1">
              <a:defRPr/>
            </a:pPr>
            <a:r>
              <a:rPr kumimoji="0" lang="en-US" altLang="ko-KR" sz="100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t> </a:t>
            </a:r>
            <a:fld id="{70FF7B58-9547-4305-943A-4AC4E99EB892}" type="slidenum">
              <a:rPr kumimoji="0" lang="ko-KR" altLang="en-US" sz="100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pPr algn="r" eaLnBrk="1" latinLnBrk="0" hangingPunct="1">
                <a:defRPr/>
              </a:pPr>
              <a:t>‹#›</a:t>
            </a:fld>
            <a:r>
              <a:rPr kumimoji="0" lang="ko-KR" altLang="en-US" sz="100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anose="020B0503020000020004" pitchFamily="50" charset="-127"/>
              </a:rPr>
              <a:t> </a:t>
            </a:r>
          </a:p>
        </p:txBody>
      </p:sp>
      <p:pic>
        <p:nvPicPr>
          <p:cNvPr id="10" name="Picture 2" descr="국제대학교 로고에 대한 이미지 검색결과">
            <a:hlinkClick r:id="rId4"/>
          </p:cNvPr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3447" y="168860"/>
            <a:ext cx="1362082" cy="2361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36018966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탱큐_1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7241" y="2948132"/>
            <a:ext cx="3311518" cy="696868"/>
          </a:xfrm>
          <a:prstGeom prst="rect">
            <a:avLst/>
          </a:prstGeom>
        </p:spPr>
      </p:pic>
      <p:pic>
        <p:nvPicPr>
          <p:cNvPr id="9" name="Picture 15" descr="(수정)로고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480" y="6275405"/>
            <a:ext cx="1378896" cy="473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Box 5"/>
          <p:cNvSpPr txBox="1">
            <a:spLocks noChangeArrowheads="1"/>
          </p:cNvSpPr>
          <p:nvPr userDrawn="1"/>
        </p:nvSpPr>
        <p:spPr bwMode="auto">
          <a:xfrm>
            <a:off x="1737023" y="6392495"/>
            <a:ext cx="5078634" cy="400110"/>
          </a:xfrm>
          <a:prstGeom prst="rect">
            <a:avLst/>
          </a:prstGeom>
          <a:extLst/>
        </p:spPr>
        <p:txBody>
          <a:bodyPr wrap="none">
            <a:spAutoFit/>
          </a:bodyPr>
          <a:lstStyle>
            <a:defPPr>
              <a:defRPr lang="ko-KR"/>
            </a:defPPr>
            <a:lvl1pPr algn="l" eaLnBrk="1" hangingPunct="1">
              <a:lnSpc>
                <a:spcPct val="100000"/>
              </a:lnSpc>
              <a:spcBef>
                <a:spcPct val="50000"/>
              </a:spcBef>
              <a:buFontTx/>
              <a:buNone/>
              <a:defRPr kumimoji="0" sz="1000" b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맑은 고딕" pitchFamily="50" charset="-127"/>
                <a:ea typeface="맑은 고딕" pitchFamily="50" charset="-127"/>
              </a:defRPr>
            </a:lvl1pPr>
            <a:lvl2pPr>
              <a:defRPr>
                <a:latin typeface="맑은 고딕" pitchFamily="50" charset="-127"/>
                <a:ea typeface="굴림" charset="-127"/>
              </a:defRPr>
            </a:lvl2pPr>
            <a:lvl3pPr>
              <a:defRPr>
                <a:latin typeface="맑은 고딕" pitchFamily="50" charset="-127"/>
                <a:ea typeface="굴림" charset="-127"/>
              </a:defRPr>
            </a:lvl3pPr>
            <a:lvl4pPr>
              <a:defRPr>
                <a:latin typeface="맑은 고딕" pitchFamily="50" charset="-127"/>
                <a:ea typeface="굴림" charset="-127"/>
              </a:defRPr>
            </a:lvl4pPr>
            <a:lvl5pPr>
              <a:defRPr>
                <a:latin typeface="맑은 고딕" pitchFamily="50" charset="-127"/>
                <a:ea typeface="굴림" charset="-127"/>
              </a:defRPr>
            </a:lvl5pPr>
            <a:lvl6pPr>
              <a:defRPr>
                <a:latin typeface="맑은 고딕" pitchFamily="50" charset="-127"/>
                <a:ea typeface="굴림" charset="-127"/>
              </a:defRPr>
            </a:lvl6pPr>
            <a:lvl7pPr>
              <a:defRPr>
                <a:latin typeface="맑은 고딕" pitchFamily="50" charset="-127"/>
                <a:ea typeface="굴림" charset="-127"/>
              </a:defRPr>
            </a:lvl7pPr>
            <a:lvl8pPr>
              <a:defRPr>
                <a:latin typeface="맑은 고딕" pitchFamily="50" charset="-127"/>
                <a:ea typeface="굴림" charset="-127"/>
              </a:defRPr>
            </a:lvl8pPr>
            <a:lvl9pPr>
              <a:defRPr>
                <a:latin typeface="맑은 고딕" pitchFamily="50" charset="-127"/>
                <a:ea typeface="굴림" charset="-127"/>
              </a:defRPr>
            </a:lvl9pPr>
          </a:lstStyle>
          <a:p>
            <a:r>
              <a:rPr lang="en-US" altLang="ko-KR" sz="1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㈜</a:t>
            </a:r>
            <a:r>
              <a:rPr lang="ko-KR" altLang="ko-KR" sz="1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글로벌리서치</a:t>
            </a:r>
            <a:r>
              <a:rPr lang="en-US" altLang="ko-KR" sz="1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/>
            </a:r>
            <a:br>
              <a:rPr lang="en-US" altLang="ko-KR" sz="1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</a:br>
            <a:r>
              <a:rPr lang="ko-KR" alt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서울시 서초구 </a:t>
            </a:r>
            <a:r>
              <a:rPr lang="ko-KR" altLang="en-US" sz="100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반포대로 </a:t>
            </a:r>
            <a:r>
              <a:rPr lang="en-US" altLang="ko-KR" sz="100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45 </a:t>
            </a:r>
            <a:r>
              <a:rPr lang="en-US" altLang="ko-KR" sz="10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(</a:t>
            </a:r>
            <a:r>
              <a:rPr lang="ko-KR" altLang="en-US" sz="100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서초동 </a:t>
            </a:r>
            <a:r>
              <a:rPr lang="en-US" altLang="ko-KR" sz="100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2~4</a:t>
            </a:r>
            <a:r>
              <a:rPr lang="ko-KR" altLang="en-US" sz="100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층</a:t>
            </a:r>
            <a:r>
              <a:rPr lang="en-US" altLang="ko-KR" sz="10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)  02-6253-1400(</a:t>
            </a:r>
            <a:r>
              <a:rPr lang="ko-KR" altLang="en-US" sz="10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대표</a:t>
            </a:r>
            <a:r>
              <a:rPr lang="en-US" altLang="ko-KR" sz="10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)  www.globalri.co.kr </a:t>
            </a:r>
            <a:endParaRPr lang="ko-KR" altLang="ko-KR" sz="1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 userDrawn="1"/>
        </p:nvPicPr>
        <p:blipFill rotWithShape="1">
          <a:blip r:embed="rId5"/>
          <a:srcRect l="30364"/>
          <a:stretch/>
        </p:blipFill>
        <p:spPr>
          <a:xfrm>
            <a:off x="8515350" y="5190531"/>
            <a:ext cx="1143000" cy="1144004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1296935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간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09"/>
            <a:ext cx="9906000" cy="6853782"/>
          </a:xfrm>
          <a:prstGeom prst="rect">
            <a:avLst/>
          </a:prstGeom>
        </p:spPr>
      </p:pic>
      <p:sp>
        <p:nvSpPr>
          <p:cNvPr id="5" name="제목 1"/>
          <p:cNvSpPr>
            <a:spLocks noGrp="1"/>
          </p:cNvSpPr>
          <p:nvPr>
            <p:ph type="ctrTitle"/>
          </p:nvPr>
        </p:nvSpPr>
        <p:spPr>
          <a:xfrm>
            <a:off x="4376936" y="2542828"/>
            <a:ext cx="3011296" cy="492443"/>
          </a:xfrm>
          <a:prstGeom prst="rect">
            <a:avLst/>
          </a:prstGeom>
          <a:noFill/>
        </p:spPr>
        <p:txBody>
          <a:bodyPr wrap="none" rtlCol="0" anchor="ctr">
            <a:noAutofit/>
            <a:scene3d>
              <a:camera prst="orthographicFront"/>
              <a:lightRig rig="threePt" dir="t"/>
            </a:scene3d>
            <a:sp3d>
              <a:contourClr>
                <a:schemeClr val="tx1"/>
              </a:contourClr>
            </a:sp3d>
          </a:bodyPr>
          <a:lstStyle>
            <a:lvl1pPr algn="l">
              <a:defRPr kumimoji="0" lang="ko-KR" altLang="en-US" sz="3400" b="1" spc="-150" dirty="0">
                <a:ln w="12700">
                  <a:solidFill>
                    <a:schemeClr val="tx1"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</a:lstStyle>
          <a:p>
            <a:pPr lvl="0">
              <a:buFont typeface="Wingdings" pitchFamily="2" charset="2"/>
              <a:buNone/>
            </a:pPr>
            <a:r>
              <a:rPr lang="ko-KR" altLang="en-US" dirty="0"/>
              <a:t>마스터 제목 스타일 편집</a:t>
            </a:r>
          </a:p>
        </p:txBody>
      </p:sp>
      <p:sp>
        <p:nvSpPr>
          <p:cNvPr id="7" name="부제목 2"/>
          <p:cNvSpPr>
            <a:spLocks noGrp="1"/>
          </p:cNvSpPr>
          <p:nvPr>
            <p:ph type="subTitle" idx="10"/>
          </p:nvPr>
        </p:nvSpPr>
        <p:spPr>
          <a:xfrm>
            <a:off x="2360712" y="2468488"/>
            <a:ext cx="1224136" cy="384448"/>
          </a:xfrm>
          <a:prstGeom prst="rect">
            <a:avLst/>
          </a:prstGeom>
        </p:spPr>
        <p:txBody>
          <a:bodyPr wrap="none" anchor="ctr"/>
          <a:lstStyle>
            <a:lvl1pPr marL="0" indent="0" algn="ctr">
              <a:lnSpc>
                <a:spcPct val="100000"/>
              </a:lnSpc>
              <a:buNone/>
              <a:defRPr sz="4800" b="1" spc="-150">
                <a:ln>
                  <a:solidFill>
                    <a:srgbClr val="508CB4">
                      <a:alpha val="0"/>
                    </a:srgb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dirty="0"/>
              <a:t>마스터 부제목 스타일 편집</a:t>
            </a:r>
          </a:p>
        </p:txBody>
      </p:sp>
      <p:sp>
        <p:nvSpPr>
          <p:cNvPr id="6" name="Rectangle 9"/>
          <p:cNvSpPr>
            <a:spLocks noChangeArrowheads="1"/>
          </p:cNvSpPr>
          <p:nvPr userDrawn="1"/>
        </p:nvSpPr>
        <p:spPr bwMode="auto">
          <a:xfrm>
            <a:off x="9536054" y="6664173"/>
            <a:ext cx="269875" cy="13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no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r" eaLnBrk="1" hangingPunct="1"/>
            <a:fld id="{5F5EF5CE-7928-4DF3-996A-E76538B8949E}" type="slidenum">
              <a:rPr lang="de-DE" altLang="ko-KR" sz="900"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pPr algn="r" eaLnBrk="1" hangingPunct="1"/>
              <a:t>‹#›</a:t>
            </a:fld>
            <a:endParaRPr lang="ko-KR" altLang="ko-KR" dirty="0"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91740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83547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1" r:id="rId2"/>
    <p:sldLayoutId id="2147483652" r:id="rId3"/>
    <p:sldLayoutId id="2147483657" r:id="rId4"/>
    <p:sldLayoutId id="2147483659" r:id="rId5"/>
    <p:sldLayoutId id="2147483660" r:id="rId6"/>
    <p:sldLayoutId id="2147483658" r:id="rId7"/>
    <p:sldLayoutId id="2147483655" r:id="rId8"/>
    <p:sldLayoutId id="2147483661" r:id="rId9"/>
    <p:sldLayoutId id="2147483662" r:id="rId10"/>
    <p:sldLayoutId id="2147483663" r:id="rId11"/>
    <p:sldLayoutId id="2147483665" r:id="rId12"/>
    <p:sldLayoutId id="2147483666" r:id="rId13"/>
    <p:sldLayoutId id="2147483667" r:id="rId14"/>
    <p:sldLayoutId id="2147483668" r:id="rId15"/>
    <p:sldLayoutId id="2147483669" r:id="rId16"/>
    <p:sldLayoutId id="2147483670" r:id="rId17"/>
    <p:sldLayoutId id="2147483671" r:id="rId18"/>
    <p:sldLayoutId id="2147483672" r:id="rId19"/>
    <p:sldLayoutId id="2147483674" r:id="rId20"/>
    <p:sldLayoutId id="2147483675" r:id="rId21"/>
    <p:sldLayoutId id="2147483676" r:id="rId22"/>
    <p:sldLayoutId id="2147483677" r:id="rId23"/>
    <p:sldLayoutId id="2147483678" r:id="rId24"/>
    <p:sldLayoutId id="2147483679" r:id="rId25"/>
    <p:sldLayoutId id="2147483680" r:id="rId26"/>
    <p:sldLayoutId id="2147483681" r:id="rId27"/>
  </p:sldLayoutIdLst>
  <p:txStyles>
    <p:titleStyle>
      <a:lvl1pPr algn="l" defTabSz="914400" rtl="0" eaLnBrk="1" latinLnBrk="1" hangingPunct="1">
        <a:spcBef>
          <a:spcPct val="0"/>
        </a:spcBef>
        <a:buNone/>
        <a:defRPr sz="1800" b="1" kern="1200" baseline="0">
          <a:solidFill>
            <a:schemeClr val="tx1"/>
          </a:solidFill>
          <a:latin typeface="Arial" pitchFamily="34" charset="0"/>
          <a:ea typeface="맑은 고딕" pitchFamily="50" charset="-127"/>
          <a:cs typeface="+mj-cs"/>
        </a:defRPr>
      </a:lvl1pPr>
    </p:titleStyle>
    <p:bodyStyle>
      <a:lvl1pPr marL="187325" indent="-187325" algn="l" defTabSz="914400" rtl="0" eaLnBrk="1" latinLnBrk="1" hangingPunct="1">
        <a:lnSpc>
          <a:spcPct val="120000"/>
        </a:lnSpc>
        <a:spcBef>
          <a:spcPts val="0"/>
        </a:spcBef>
        <a:spcAft>
          <a:spcPts val="150"/>
        </a:spcAft>
        <a:buFont typeface="Arial" pitchFamily="34" charset="0"/>
        <a:buChar char="•"/>
        <a:defRPr sz="1200" kern="1200" baseline="0">
          <a:solidFill>
            <a:schemeClr val="tx1"/>
          </a:solidFill>
          <a:latin typeface="Arial" pitchFamily="34" charset="0"/>
          <a:ea typeface="맑은 고딕" pitchFamily="50" charset="-127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1300" kern="1200" baseline="0">
          <a:solidFill>
            <a:schemeClr val="tx1"/>
          </a:solidFill>
          <a:latin typeface="Arial" pitchFamily="34" charset="0"/>
          <a:ea typeface="맑은 고딕" pitchFamily="50" charset="-127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1300" kern="1200" baseline="0">
          <a:solidFill>
            <a:schemeClr val="tx1"/>
          </a:solidFill>
          <a:latin typeface="Arial" pitchFamily="34" charset="0"/>
          <a:ea typeface="맑은 고딕" pitchFamily="50" charset="-127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1300" kern="1200" baseline="0">
          <a:solidFill>
            <a:schemeClr val="tx1"/>
          </a:solidFill>
          <a:latin typeface="Arial" pitchFamily="34" charset="0"/>
          <a:ea typeface="맑은 고딕" pitchFamily="50" charset="-127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1300" kern="1200" baseline="0">
          <a:solidFill>
            <a:schemeClr val="tx1"/>
          </a:solidFill>
          <a:latin typeface="Arial" pitchFamily="34" charset="0"/>
          <a:ea typeface="맑은 고딕" pitchFamily="50" charset="-127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1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4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3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3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4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4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9.xml"/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1.xml"/><Relationship Id="rId1" Type="http://schemas.openxmlformats.org/officeDocument/2006/relationships/slideLayout" Target="../slideLayouts/slideLayout4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4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3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7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4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5.xml"/><Relationship Id="rId1" Type="http://schemas.openxmlformats.org/officeDocument/2006/relationships/slideLayout" Target="../slideLayouts/slideLayout4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6.xml"/><Relationship Id="rId1" Type="http://schemas.openxmlformats.org/officeDocument/2006/relationships/slideLayout" Target="../slideLayouts/slideLayout4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7.xml"/><Relationship Id="rId1" Type="http://schemas.openxmlformats.org/officeDocument/2006/relationships/slideLayout" Target="../slideLayouts/slideLayout4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330150" y="4251881"/>
            <a:ext cx="12234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ko-KR" altLang="en-US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50000"/>
                    <a:lumOff val="50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 </a:t>
            </a:r>
            <a:r>
              <a:rPr lang="en-US" altLang="ko-KR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50000"/>
                    <a:lumOff val="50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2019. 01.</a:t>
            </a:r>
            <a:endParaRPr lang="ko-KR" altLang="en-US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50000"/>
                  <a:lumOff val="50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447049" y="1845000"/>
            <a:ext cx="4830168" cy="1623521"/>
          </a:xfrm>
          <a:prstGeom prst="rect">
            <a:avLst/>
          </a:prstGeom>
          <a:extLst/>
        </p:spPr>
        <p:txBody>
          <a:bodyPr wrap="none">
            <a:spAutoFit/>
          </a:bodyPr>
          <a:lstStyle>
            <a:defPPr>
              <a:defRPr lang="ko-KR"/>
            </a:defPPr>
            <a:lvl1pPr fontAlgn="base">
              <a:spcBef>
                <a:spcPct val="50000"/>
              </a:spcBef>
              <a:spcAft>
                <a:spcPct val="0"/>
              </a:spcAft>
              <a:defRPr kumimoji="1" sz="4000" b="1" spc="-15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Calibri" pitchFamily="34" charset="0"/>
                <a:ea typeface="맑은 고딕" pitchFamily="50" charset="-127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 kumimoji="1">
                <a:latin typeface="Calibri" pitchFamily="34" charset="0"/>
                <a:ea typeface="굴림" pitchFamily="50" charset="-127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 kumimoji="1">
                <a:latin typeface="Calibri" pitchFamily="34" charset="0"/>
                <a:ea typeface="굴림" pitchFamily="50" charset="-127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 kumimoji="1">
                <a:latin typeface="Calibri" pitchFamily="34" charset="0"/>
                <a:ea typeface="굴림" pitchFamily="50" charset="-127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 kumimoji="1">
                <a:latin typeface="Calibri" pitchFamily="34" charset="0"/>
                <a:ea typeface="굴림" pitchFamily="50" charset="-127"/>
              </a:defRPr>
            </a:lvl5pPr>
            <a:lvl6pPr>
              <a:defRPr kumimoji="1">
                <a:latin typeface="Calibri" pitchFamily="34" charset="0"/>
                <a:ea typeface="굴림" pitchFamily="50" charset="-127"/>
              </a:defRPr>
            </a:lvl6pPr>
            <a:lvl7pPr>
              <a:defRPr kumimoji="1">
                <a:latin typeface="Calibri" pitchFamily="34" charset="0"/>
                <a:ea typeface="굴림" pitchFamily="50" charset="-127"/>
              </a:defRPr>
            </a:lvl7pPr>
            <a:lvl8pPr>
              <a:defRPr kumimoji="1">
                <a:latin typeface="Calibri" pitchFamily="34" charset="0"/>
                <a:ea typeface="굴림" pitchFamily="50" charset="-127"/>
              </a:defRPr>
            </a:lvl8pPr>
            <a:lvl9pPr>
              <a:defRPr kumimoji="1">
                <a:latin typeface="Calibri" pitchFamily="34" charset="0"/>
                <a:ea typeface="굴림" pitchFamily="50" charset="-127"/>
              </a:defRPr>
            </a:lvl9pPr>
          </a:lstStyle>
          <a:p>
            <a:pPr latinLnBrk="0">
              <a:spcBef>
                <a:spcPts val="0"/>
              </a:spcBef>
            </a:pPr>
            <a:r>
              <a:rPr lang="en-US" altLang="ko-KR" sz="2700" dirty="0">
                <a:latin typeface="나눔스퀘어 ExtraBold" panose="020B0600000101010101" pitchFamily="50" charset="-127"/>
                <a:ea typeface="나눔스퀘어 ExtraBold" panose="020B0600000101010101" pitchFamily="50" charset="-127"/>
              </a:rPr>
              <a:t>2018</a:t>
            </a:r>
            <a:r>
              <a:rPr lang="ko-KR" altLang="en-US" sz="2700" dirty="0" smtClean="0">
                <a:latin typeface="나눔스퀘어 ExtraBold" panose="020B0600000101010101" pitchFamily="50" charset="-127"/>
                <a:ea typeface="나눔스퀘어 ExtraBold" panose="020B0600000101010101" pitchFamily="50" charset="-127"/>
              </a:rPr>
              <a:t>년</a:t>
            </a:r>
            <a:endParaRPr lang="en-US" altLang="ko-KR" sz="2700" dirty="0" smtClean="0">
              <a:latin typeface="나눔스퀘어 ExtraBold" panose="020B0600000101010101" pitchFamily="50" charset="-127"/>
              <a:ea typeface="나눔스퀘어 ExtraBold" panose="020B0600000101010101" pitchFamily="50" charset="-127"/>
            </a:endParaRPr>
          </a:p>
          <a:p>
            <a:pPr latinLnBrk="0">
              <a:spcBef>
                <a:spcPts val="0"/>
              </a:spcBef>
            </a:pPr>
            <a:r>
              <a:rPr lang="en-US" altLang="ko-KR" sz="300" dirty="0">
                <a:latin typeface="나눔스퀘어 ExtraBold" panose="020B0600000101010101" pitchFamily="50" charset="-127"/>
                <a:ea typeface="나눔스퀘어 ExtraBold" panose="020B0600000101010101" pitchFamily="50" charset="-127"/>
              </a:rPr>
              <a:t> </a:t>
            </a:r>
            <a:r>
              <a:rPr lang="ko-KR" altLang="en-US" sz="300" dirty="0" smtClean="0">
                <a:latin typeface="나눔스퀘어 ExtraBold" panose="020B0600000101010101" pitchFamily="50" charset="-127"/>
                <a:ea typeface="나눔스퀘어 ExtraBold" panose="020B0600000101010101" pitchFamily="50" charset="-127"/>
              </a:rPr>
              <a:t> </a:t>
            </a:r>
            <a:endParaRPr lang="en-US" altLang="ko-KR" sz="300" dirty="0">
              <a:latin typeface="나눔스퀘어 ExtraBold" panose="020B0600000101010101" pitchFamily="50" charset="-127"/>
              <a:ea typeface="나눔스퀘어 ExtraBold" panose="020B0600000101010101" pitchFamily="50" charset="-127"/>
            </a:endParaRPr>
          </a:p>
          <a:p>
            <a:pPr latinLnBrk="0">
              <a:spcBef>
                <a:spcPts val="0"/>
              </a:spcBef>
              <a:spcAft>
                <a:spcPts val="300"/>
              </a:spcAft>
            </a:pPr>
            <a:r>
              <a:rPr lang="ko-KR" altLang="en-US" sz="3300" dirty="0" smtClean="0">
                <a:latin typeface="나눔스퀘어 ExtraBold" panose="020B0600000101010101" pitchFamily="50" charset="-127"/>
                <a:ea typeface="나눔스퀘어 ExtraBold" panose="020B0600000101010101" pitchFamily="50" charset="-127"/>
              </a:rPr>
              <a:t>국제대학교 </a:t>
            </a:r>
            <a:r>
              <a:rPr lang="ko-KR" altLang="en-US" sz="3300" dirty="0">
                <a:latin typeface="나눔스퀘어 ExtraBold" panose="020B0600000101010101" pitchFamily="50" charset="-127"/>
                <a:ea typeface="나눔스퀘어 ExtraBold" panose="020B0600000101010101" pitchFamily="50" charset="-127"/>
              </a:rPr>
              <a:t>교육만족도 조사 </a:t>
            </a:r>
            <a:endParaRPr lang="en-US" altLang="ko-KR" sz="3300" dirty="0">
              <a:latin typeface="나눔스퀘어 ExtraBold" panose="020B0600000101010101" pitchFamily="50" charset="-127"/>
              <a:ea typeface="나눔스퀘어 ExtraBold" panose="020B0600000101010101" pitchFamily="50" charset="-127"/>
            </a:endParaRPr>
          </a:p>
          <a:p>
            <a:pPr latinLnBrk="0">
              <a:spcBef>
                <a:spcPts val="0"/>
              </a:spcBef>
              <a:spcAft>
                <a:spcPts val="300"/>
              </a:spcAft>
            </a:pPr>
            <a:r>
              <a:rPr lang="ko-KR" altLang="en-US" sz="3300" dirty="0" smtClean="0">
                <a:latin typeface="나눔스퀘어 ExtraBold" panose="020B0600000101010101" pitchFamily="50" charset="-127"/>
                <a:ea typeface="나눔스퀘어 ExtraBold" panose="020B0600000101010101" pitchFamily="50" charset="-127"/>
              </a:rPr>
              <a:t>「재학생」 결과 </a:t>
            </a:r>
            <a:r>
              <a:rPr lang="ko-KR" altLang="en-US" sz="3300" dirty="0">
                <a:latin typeface="나눔스퀘어 ExtraBold" panose="020B0600000101010101" pitchFamily="50" charset="-127"/>
                <a:ea typeface="나눔스퀘어 ExtraBold" panose="020B0600000101010101" pitchFamily="50" charset="-127"/>
              </a:rPr>
              <a:t>보고서</a:t>
            </a:r>
            <a:endParaRPr lang="ko-KR" altLang="en-US" sz="2400" dirty="0">
              <a:latin typeface="나눔스퀘어 ExtraBold" panose="020B0600000101010101" pitchFamily="50" charset="-127"/>
              <a:ea typeface="나눔스퀘어 ExtraBold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3034574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smtClean="0"/>
              <a:t>4. </a:t>
            </a:r>
            <a:r>
              <a:rPr lang="ko-KR" altLang="en-US" smtClean="0"/>
              <a:t>응답자 특성</a:t>
            </a:r>
            <a:endParaRPr lang="ko-KR" altLang="en-US" dirty="0"/>
          </a:p>
        </p:txBody>
      </p:sp>
      <p:sp>
        <p:nvSpPr>
          <p:cNvPr id="10" name="내용 개체 틀 9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전체 응답자 </a:t>
            </a:r>
            <a:r>
              <a:rPr lang="en-US" altLang="ko-KR" dirty="0" smtClean="0"/>
              <a:t>1,456</a:t>
            </a:r>
            <a:r>
              <a:rPr lang="ko-KR" altLang="en-US" dirty="0" smtClean="0"/>
              <a:t>명에 대한 응답자 구성은 다음과 같음</a:t>
            </a:r>
            <a:r>
              <a:rPr lang="en-US" altLang="ko-KR" dirty="0" smtClean="0"/>
              <a:t>.</a:t>
            </a:r>
            <a:endParaRPr lang="ko-KR" altLang="en-US" dirty="0"/>
          </a:p>
        </p:txBody>
      </p:sp>
      <p:graphicFrame>
        <p:nvGraphicFramePr>
          <p:cNvPr id="48" name="차트 47"/>
          <p:cNvGraphicFramePr/>
          <p:nvPr>
            <p:extLst/>
          </p:nvPr>
        </p:nvGraphicFramePr>
        <p:xfrm>
          <a:off x="341768" y="4028571"/>
          <a:ext cx="9295200" cy="15906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9" name="Group 3"/>
          <p:cNvGraphicFramePr>
            <a:graphicFrameLocks noGrp="1"/>
          </p:cNvGraphicFramePr>
          <p:nvPr>
            <p:extLst/>
          </p:nvPr>
        </p:nvGraphicFramePr>
        <p:xfrm>
          <a:off x="328377" y="5632700"/>
          <a:ext cx="9236125" cy="609600"/>
        </p:xfrm>
        <a:graphic>
          <a:graphicData uri="http://schemas.openxmlformats.org/drawingml/2006/table">
            <a:tbl>
              <a:tblPr/>
              <a:tblGrid>
                <a:gridCol w="36944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69445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간호과</a:t>
                      </a:r>
                      <a:endParaRPr kumimoji="1" lang="ko-KR" altLang="en-US" sz="1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사회복지과</a:t>
                      </a:r>
                      <a:endParaRPr kumimoji="1" lang="ko-KR" altLang="en-US" sz="1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세무회계과</a:t>
                      </a:r>
                      <a:endParaRPr kumimoji="1" lang="ko-KR" altLang="en-US" sz="1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전기과</a:t>
                      </a:r>
                      <a:endParaRPr kumimoji="1" lang="ko-KR" altLang="en-US" sz="1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호텔외식조리과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/>
                      <a:r>
                        <a:rPr kumimoji="1" lang="ko-KR" altLang="en-US" sz="1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pSp>
        <p:nvGrpSpPr>
          <p:cNvPr id="52" name="그룹 51"/>
          <p:cNvGrpSpPr/>
          <p:nvPr/>
        </p:nvGrpSpPr>
        <p:grpSpPr>
          <a:xfrm>
            <a:off x="338573" y="3814594"/>
            <a:ext cx="9216000" cy="215565"/>
            <a:chOff x="329780" y="1103179"/>
            <a:chExt cx="19296159" cy="215565"/>
          </a:xfrm>
        </p:grpSpPr>
        <p:sp>
          <p:nvSpPr>
            <p:cNvPr id="59" name="Text Box 5"/>
            <p:cNvSpPr txBox="1">
              <a:spLocks noChangeArrowheads="1"/>
            </p:cNvSpPr>
            <p:nvPr/>
          </p:nvSpPr>
          <p:spPr bwMode="auto">
            <a:xfrm>
              <a:off x="18290124" y="1169890"/>
              <a:ext cx="133581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 smtClean="0">
                  <a:latin typeface="Trebuchet MS" panose="020B0603020202020204" pitchFamily="34" charset="0"/>
                </a:rPr>
                <a:t>(n=1,456, %)</a:t>
              </a:r>
              <a:endParaRPr lang="en-US" altLang="ko-KR" sz="900" dirty="0">
                <a:latin typeface="Trebuchet MS" panose="020B0603020202020204" pitchFamily="34" charset="0"/>
              </a:endParaRPr>
            </a:p>
          </p:txBody>
        </p:sp>
        <p:cxnSp>
          <p:nvCxnSpPr>
            <p:cNvPr id="60" name="직선 연결선 59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직사각형 60"/>
            <p:cNvSpPr/>
            <p:nvPr/>
          </p:nvSpPr>
          <p:spPr bwMode="auto">
            <a:xfrm>
              <a:off x="362732" y="1103179"/>
              <a:ext cx="1158601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학과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4" name="그룹 63"/>
          <p:cNvGrpSpPr/>
          <p:nvPr/>
        </p:nvGrpSpPr>
        <p:grpSpPr>
          <a:xfrm>
            <a:off x="345825" y="1340768"/>
            <a:ext cx="2897141" cy="215565"/>
            <a:chOff x="7401513" y="1103179"/>
            <a:chExt cx="2160000" cy="215565"/>
          </a:xfrm>
        </p:grpSpPr>
        <p:grpSp>
          <p:nvGrpSpPr>
            <p:cNvPr id="65" name="그룹 64"/>
            <p:cNvGrpSpPr/>
            <p:nvPr/>
          </p:nvGrpSpPr>
          <p:grpSpPr>
            <a:xfrm>
              <a:off x="7401513" y="1169890"/>
              <a:ext cx="2160000" cy="148854"/>
              <a:chOff x="344488" y="2496149"/>
              <a:chExt cx="2160000" cy="148854"/>
            </a:xfrm>
          </p:grpSpPr>
          <p:cxnSp>
            <p:nvCxnSpPr>
              <p:cNvPr id="67" name="직선 연결선 66"/>
              <p:cNvCxnSpPr/>
              <p:nvPr/>
            </p:nvCxnSpPr>
            <p:spPr>
              <a:xfrm>
                <a:off x="344488" y="2643415"/>
                <a:ext cx="2160000" cy="1588"/>
              </a:xfrm>
              <a:prstGeom prst="line">
                <a:avLst/>
              </a:prstGeom>
              <a:ln w="190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Text Box 5"/>
              <p:cNvSpPr txBox="1">
                <a:spLocks noChangeArrowheads="1"/>
              </p:cNvSpPr>
              <p:nvPr/>
            </p:nvSpPr>
            <p:spPr bwMode="auto">
              <a:xfrm>
                <a:off x="2028823" y="2496149"/>
                <a:ext cx="475665" cy="138499"/>
              </a:xfrm>
              <a:prstGeom prst="rect">
                <a:avLst/>
              </a:prstGeom>
              <a:noFill/>
              <a:ln w="28575" algn="ctr">
                <a:noFill/>
                <a:miter lim="800000"/>
                <a:headEnd/>
                <a:tailEnd/>
              </a:ln>
            </p:spPr>
            <p:txBody>
              <a:bodyPr wrap="none" lIns="0" tIns="0" rIns="0" bIns="0" anchor="b" anchorCtr="0">
                <a:spAutoFit/>
              </a:bodyPr>
              <a:lstStyle/>
              <a:p>
                <a:pPr algn="r">
                  <a:defRPr/>
                </a:pPr>
                <a:r>
                  <a:rPr lang="en-US" altLang="ko-KR" sz="900" dirty="0" smtClean="0">
                    <a:latin typeface="Trebuchet MS" panose="020B0603020202020204" pitchFamily="34" charset="0"/>
                    <a:ea typeface="맑은 고딕" panose="020B0503020000020004" pitchFamily="50" charset="-127"/>
                  </a:rPr>
                  <a:t>(n=1,456, %)</a:t>
                </a:r>
                <a:endParaRPr lang="en-US" altLang="ko-KR" sz="900" dirty="0"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</p:grpSp>
        <p:sp>
          <p:nvSpPr>
            <p:cNvPr id="66" name="직사각형 65"/>
            <p:cNvSpPr/>
            <p:nvPr/>
          </p:nvSpPr>
          <p:spPr bwMode="auto">
            <a:xfrm>
              <a:off x="7401513" y="1103179"/>
              <a:ext cx="412562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연령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9" name="그룹 68"/>
          <p:cNvGrpSpPr/>
          <p:nvPr/>
        </p:nvGrpSpPr>
        <p:grpSpPr>
          <a:xfrm>
            <a:off x="3505098" y="1340768"/>
            <a:ext cx="2897141" cy="215565"/>
            <a:chOff x="7401513" y="1103179"/>
            <a:chExt cx="2160000" cy="215565"/>
          </a:xfrm>
        </p:grpSpPr>
        <p:grpSp>
          <p:nvGrpSpPr>
            <p:cNvPr id="70" name="그룹 69"/>
            <p:cNvGrpSpPr/>
            <p:nvPr/>
          </p:nvGrpSpPr>
          <p:grpSpPr>
            <a:xfrm>
              <a:off x="7401513" y="1169890"/>
              <a:ext cx="2160000" cy="148854"/>
              <a:chOff x="344488" y="2496149"/>
              <a:chExt cx="2160000" cy="148854"/>
            </a:xfrm>
          </p:grpSpPr>
          <p:cxnSp>
            <p:nvCxnSpPr>
              <p:cNvPr id="72" name="직선 연결선 71"/>
              <p:cNvCxnSpPr/>
              <p:nvPr/>
            </p:nvCxnSpPr>
            <p:spPr>
              <a:xfrm>
                <a:off x="344488" y="2643415"/>
                <a:ext cx="2160000" cy="1588"/>
              </a:xfrm>
              <a:prstGeom prst="line">
                <a:avLst/>
              </a:prstGeom>
              <a:ln w="190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3" name="Text Box 5"/>
              <p:cNvSpPr txBox="1">
                <a:spLocks noChangeArrowheads="1"/>
              </p:cNvSpPr>
              <p:nvPr/>
            </p:nvSpPr>
            <p:spPr bwMode="auto">
              <a:xfrm>
                <a:off x="2028823" y="2496149"/>
                <a:ext cx="475665" cy="138499"/>
              </a:xfrm>
              <a:prstGeom prst="rect">
                <a:avLst/>
              </a:prstGeom>
              <a:noFill/>
              <a:ln w="28575" algn="ctr">
                <a:noFill/>
                <a:miter lim="800000"/>
                <a:headEnd/>
                <a:tailEnd/>
              </a:ln>
            </p:spPr>
            <p:txBody>
              <a:bodyPr wrap="none" lIns="0" tIns="0" rIns="0" bIns="0" anchor="b" anchorCtr="0">
                <a:spAutoFit/>
              </a:bodyPr>
              <a:lstStyle/>
              <a:p>
                <a:pPr algn="r">
                  <a:defRPr/>
                </a:pPr>
                <a:r>
                  <a:rPr lang="en-US" altLang="ko-KR" sz="900" dirty="0" smtClean="0">
                    <a:latin typeface="Trebuchet MS" panose="020B0603020202020204" pitchFamily="34" charset="0"/>
                  </a:rPr>
                  <a:t>(n=1,456, </a:t>
                </a:r>
                <a:r>
                  <a:rPr lang="en-US" altLang="ko-KR" sz="900" dirty="0">
                    <a:latin typeface="Trebuchet MS" panose="020B0603020202020204" pitchFamily="34" charset="0"/>
                  </a:rPr>
                  <a:t>%)</a:t>
                </a:r>
              </a:p>
            </p:txBody>
          </p:sp>
        </p:grpSp>
        <p:sp>
          <p:nvSpPr>
            <p:cNvPr id="71" name="직사각형 70"/>
            <p:cNvSpPr/>
            <p:nvPr/>
          </p:nvSpPr>
          <p:spPr bwMode="auto">
            <a:xfrm>
              <a:off x="7401513" y="1103179"/>
              <a:ext cx="412562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학년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74" name="그룹 73"/>
          <p:cNvGrpSpPr/>
          <p:nvPr/>
        </p:nvGrpSpPr>
        <p:grpSpPr>
          <a:xfrm>
            <a:off x="6664372" y="1340768"/>
            <a:ext cx="2897141" cy="215565"/>
            <a:chOff x="7401513" y="1103179"/>
            <a:chExt cx="2160000" cy="215565"/>
          </a:xfrm>
        </p:grpSpPr>
        <p:grpSp>
          <p:nvGrpSpPr>
            <p:cNvPr id="75" name="그룹 74"/>
            <p:cNvGrpSpPr/>
            <p:nvPr/>
          </p:nvGrpSpPr>
          <p:grpSpPr>
            <a:xfrm>
              <a:off x="7401513" y="1169890"/>
              <a:ext cx="2160000" cy="148854"/>
              <a:chOff x="344488" y="2496149"/>
              <a:chExt cx="2160000" cy="148854"/>
            </a:xfrm>
          </p:grpSpPr>
          <p:cxnSp>
            <p:nvCxnSpPr>
              <p:cNvPr id="77" name="직선 연결선 76"/>
              <p:cNvCxnSpPr/>
              <p:nvPr/>
            </p:nvCxnSpPr>
            <p:spPr>
              <a:xfrm>
                <a:off x="344488" y="2643415"/>
                <a:ext cx="2160000" cy="1588"/>
              </a:xfrm>
              <a:prstGeom prst="line">
                <a:avLst/>
              </a:prstGeom>
              <a:ln w="190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Text Box 5"/>
              <p:cNvSpPr txBox="1">
                <a:spLocks noChangeArrowheads="1"/>
              </p:cNvSpPr>
              <p:nvPr/>
            </p:nvSpPr>
            <p:spPr bwMode="auto">
              <a:xfrm>
                <a:off x="2028823" y="2496149"/>
                <a:ext cx="475665" cy="138499"/>
              </a:xfrm>
              <a:prstGeom prst="rect">
                <a:avLst/>
              </a:prstGeom>
              <a:noFill/>
              <a:ln w="28575" algn="ctr">
                <a:noFill/>
                <a:miter lim="800000"/>
                <a:headEnd/>
                <a:tailEnd/>
              </a:ln>
            </p:spPr>
            <p:txBody>
              <a:bodyPr wrap="none" lIns="0" tIns="0" rIns="0" bIns="0" anchor="b" anchorCtr="0">
                <a:spAutoFit/>
              </a:bodyPr>
              <a:lstStyle/>
              <a:p>
                <a:pPr algn="r">
                  <a:defRPr/>
                </a:pPr>
                <a:r>
                  <a:rPr lang="en-US" altLang="ko-KR" sz="900" dirty="0" smtClean="0">
                    <a:latin typeface="Trebuchet MS" panose="020B0603020202020204" pitchFamily="34" charset="0"/>
                  </a:rPr>
                  <a:t>(n=1,456, </a:t>
                </a:r>
                <a:r>
                  <a:rPr lang="en-US" altLang="ko-KR" sz="900" dirty="0">
                    <a:latin typeface="Trebuchet MS" panose="020B0603020202020204" pitchFamily="34" charset="0"/>
                  </a:rPr>
                  <a:t>%)</a:t>
                </a:r>
              </a:p>
            </p:txBody>
          </p:sp>
        </p:grpSp>
        <p:sp>
          <p:nvSpPr>
            <p:cNvPr id="76" name="직사각형 75"/>
            <p:cNvSpPr/>
            <p:nvPr/>
          </p:nvSpPr>
          <p:spPr bwMode="auto">
            <a:xfrm>
              <a:off x="7401513" y="1103179"/>
              <a:ext cx="412562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계열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</p:grpSp>
      <p:graphicFrame>
        <p:nvGraphicFramePr>
          <p:cNvPr id="79" name="차트 78"/>
          <p:cNvGraphicFramePr/>
          <p:nvPr>
            <p:extLst/>
          </p:nvPr>
        </p:nvGraphicFramePr>
        <p:xfrm>
          <a:off x="322820" y="1693428"/>
          <a:ext cx="2900852" cy="18408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0" name="차트 79"/>
          <p:cNvGraphicFramePr/>
          <p:nvPr>
            <p:extLst/>
          </p:nvPr>
        </p:nvGraphicFramePr>
        <p:xfrm>
          <a:off x="6664372" y="1693428"/>
          <a:ext cx="2900852" cy="18408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1" name="차트 80"/>
          <p:cNvGraphicFramePr/>
          <p:nvPr>
            <p:extLst/>
          </p:nvPr>
        </p:nvGraphicFramePr>
        <p:xfrm>
          <a:off x="3493596" y="1693428"/>
          <a:ext cx="2900852" cy="18408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569131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결과 요약 및 제언 </a:t>
            </a:r>
            <a:r>
              <a:rPr lang="en-US" altLang="ko-KR" dirty="0"/>
              <a:t>[</a:t>
            </a:r>
            <a:r>
              <a:rPr lang="ko-KR" altLang="en-US" dirty="0"/>
              <a:t>세부 </a:t>
            </a:r>
            <a:r>
              <a:rPr lang="ko-KR" altLang="en-US" dirty="0" err="1"/>
              <a:t>요소별</a:t>
            </a:r>
            <a:r>
              <a:rPr lang="ko-KR" altLang="en-US" dirty="0"/>
              <a:t> 개선방안</a:t>
            </a:r>
            <a:r>
              <a:rPr lang="en-US" altLang="ko-KR" dirty="0"/>
              <a:t>]</a:t>
            </a:r>
            <a:endParaRPr lang="ko-KR" altLang="en-US" dirty="0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958086"/>
              </p:ext>
            </p:extLst>
          </p:nvPr>
        </p:nvGraphicFramePr>
        <p:xfrm>
          <a:off x="416999" y="692999"/>
          <a:ext cx="9033810" cy="590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8589"/>
                <a:gridCol w="2747412"/>
                <a:gridCol w="537808"/>
                <a:gridCol w="5040001"/>
              </a:tblGrid>
              <a:tr h="188317"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</a:rPr>
                        <a:t>개선영역</a:t>
                      </a:r>
                      <a:endParaRPr lang="ko-KR" altLang="en-US" sz="800" b="1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solidFill>
                      <a:srgbClr val="195C9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</a:rPr>
                        <a:t>개선 방안</a:t>
                      </a:r>
                      <a:endParaRPr lang="ko-KR" altLang="en-US" sz="800" b="1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solidFill>
                      <a:srgbClr val="195C91"/>
                    </a:solidFill>
                  </a:tcPr>
                </a:tc>
              </a:tr>
              <a:tr h="18831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</a:rPr>
                        <a:t>대</a:t>
                      </a:r>
                      <a:endParaRPr lang="ko-KR" altLang="en-US" sz="800" b="1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solidFill>
                      <a:srgbClr val="195C9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</a:rPr>
                        <a:t>세부</a:t>
                      </a:r>
                      <a:endParaRPr lang="ko-KR" altLang="en-US" sz="800" b="1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solidFill>
                      <a:srgbClr val="195C9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</a:rPr>
                        <a:t>개선순위</a:t>
                      </a:r>
                      <a:endParaRPr lang="ko-KR" altLang="en-US" sz="800" b="1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solidFill>
                      <a:srgbClr val="195C9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/>
                </a:tc>
              </a:tr>
              <a:tr h="455943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교양교과</a:t>
                      </a:r>
                      <a:endParaRPr lang="ko-KR" altLang="en-US" sz="800" b="1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다양한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학문과 문화 이해 도움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중점개선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>
                        <a:lnSpc>
                          <a:spcPct val="150000"/>
                        </a:lnSpc>
                      </a:pP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재학생이 </a:t>
                      </a:r>
                      <a:r>
                        <a:rPr lang="ko-KR" altLang="en-US" sz="800" u="none" strike="noStrike" spc="-50" baseline="0" dirty="0" err="1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필요로하는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교양교과를 파악하고 필요에 따른 우선 순위에 따라 커리큘럼 구성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5594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취업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및 진로설계 도움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fontAlgn="ctr">
                        <a:lnSpc>
                          <a:spcPct val="150000"/>
                        </a:lnSpc>
                      </a:pP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교내 조직되어 있는 취업과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(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대학일자리센터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)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등과 연계하여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취업 정보 습득 또는 진로를 설정하기 위한 지원 실시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50808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인적 관계 </a:t>
                      </a:r>
                      <a:endParaRPr lang="ko-KR" altLang="en-US" sz="800" b="1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[</a:t>
                      </a:r>
                      <a:r>
                        <a:rPr lang="ko-KR" altLang="en-US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조교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및 교우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조교선생님 학생 입장에서 설명 노력 *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중점개선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just" fontAlgn="ctr">
                        <a:lnSpc>
                          <a:spcPct val="150000"/>
                        </a:lnSpc>
                      </a:pP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서비스 마인드 함양 및 업무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민원인 응대 교육을 진행함으로써 학생의 입장에서 행정서비스를 진행할 수 있도록 노력하고 있음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 baseline="0" dirty="0" err="1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멘토링제도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및 학과별 동아리활동을 </a:t>
                      </a:r>
                      <a:r>
                        <a:rPr lang="ko-KR" altLang="en-US" sz="800" u="none" strike="noStrike" spc="-50" baseline="0" dirty="0" err="1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비교과과정으로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통합 운영함으로써 타 학과 교우들과의 교류를 추진하고 있으나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중점 개선 영역으로 나타나 타 학과 교우들과 어울릴 수 있는 장의 확대 및 보다 내실 있는 동아리 활동 추진을 위한 중간점검이 필요한 것으로 보여짐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재학생 의견 수렴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/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피드백을 통해 개선을 실시하고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만족도 수준을 점검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</a:t>
                      </a:r>
                      <a:endParaRPr lang="en-US" altLang="ko-KR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50808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[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조교 및 교우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조교선생님 행정서비스 지원 노력 *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50808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[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조교 및 교우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교우들과 어울릴 수 있는 기회 마련 *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50808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[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조교 및 교우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교우들끼리 단합하는 분위기 *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90163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실험실습 환경</a:t>
                      </a:r>
                      <a:endParaRPr lang="ko-KR" altLang="en-US" sz="800" b="1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장비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/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기자재 충분 *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중점개선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>
                        <a:lnSpc>
                          <a:spcPct val="150000"/>
                        </a:lnSpc>
                      </a:pP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매 </a:t>
                      </a:r>
                      <a:r>
                        <a:rPr lang="ko-KR" altLang="en-US" sz="800" u="none" strike="noStrike" spc="-50" baseline="0" dirty="0" err="1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학기별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학과에서 신청한 장비 및 품목에 대한 기자재 심의를 거쳐 최대한 학생들의 실험실습 환경에 만족하도록 조치하고 있음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예산 허용 범위 내에서 충분한 장비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/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기자재 마련이 필요하며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부족 시 대체할 수 있는 방안에 대해서도 마련하여야 함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endParaRPr lang="en-US" altLang="ko-KR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0163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장비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/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기자재 관리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fontAlgn="ctr">
                        <a:lnSpc>
                          <a:spcPct val="150000"/>
                        </a:lnSpc>
                      </a:pP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실험실습실 내 비치된 장비 및 기자재 활용 시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담당자를 지정하고 사용 후 점검을 통해 유지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관리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79864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학생상담</a:t>
                      </a:r>
                      <a:endParaRPr lang="ko-KR" altLang="en-US" sz="800" b="1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정기적인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학과 지도교수 상담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점진개선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>
                        <a:lnSpc>
                          <a:spcPct val="150000"/>
                        </a:lnSpc>
                      </a:pP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정기적인 상담 진행을 위하여 지도교수의 사전 상담 </a:t>
                      </a:r>
                      <a:r>
                        <a:rPr lang="ko-KR" altLang="en-US" sz="800" u="none" strike="noStrike" spc="-50" baseline="0" dirty="0" err="1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스케쥴링이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필요할 것으로 보여지며</a:t>
                      </a:r>
                      <a:r>
                        <a:rPr lang="en-US" altLang="ko-KR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baseline="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전체 일정을 재학생에게 공유함으로써 정기적인 상담이 이루어질 수 있도록 운영</a:t>
                      </a:r>
                      <a:endParaRPr lang="ko-KR" altLang="en-US" sz="800" b="0" i="0" u="none" strike="noStrike" spc="-50" baseline="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1996" marR="1996" marT="1996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345000" y="6597000"/>
            <a:ext cx="1712007" cy="12311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2017</a:t>
            </a:r>
            <a:r>
              <a:rPr lang="ko-KR" altLang="en-US" sz="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년 개선사항으로 도출된 항목임</a:t>
            </a:r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81961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0003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8" name="직선 연결선 157"/>
          <p:cNvCxnSpPr/>
          <p:nvPr/>
        </p:nvCxnSpPr>
        <p:spPr>
          <a:xfrm>
            <a:off x="955813" y="2662275"/>
            <a:ext cx="264432" cy="0"/>
          </a:xfrm>
          <a:prstGeom prst="line">
            <a:avLst/>
          </a:prstGeom>
          <a:ln>
            <a:solidFill>
              <a:srgbClr val="5C7EA8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모서리가 둥근 직사각형 158"/>
          <p:cNvSpPr/>
          <p:nvPr/>
        </p:nvSpPr>
        <p:spPr>
          <a:xfrm>
            <a:off x="1183684" y="2484120"/>
            <a:ext cx="2232000" cy="356308"/>
          </a:xfrm>
          <a:prstGeom prst="roundRect">
            <a:avLst>
              <a:gd name="adj" fmla="val 5000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r>
              <a:rPr lang="ko-KR" altLang="en-US" sz="1200" b="1" spc="-50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매우 그렇다</a:t>
            </a:r>
            <a:endParaRPr lang="ko-KR" altLang="en-US" sz="120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4" name="제목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5. </a:t>
            </a:r>
            <a:r>
              <a:rPr lang="ko-KR" altLang="en-US" smtClean="0"/>
              <a:t>지수 </a:t>
            </a:r>
            <a:r>
              <a:rPr lang="ko-KR" altLang="en-US"/>
              <a:t>산출 </a:t>
            </a:r>
            <a:r>
              <a:rPr lang="en-US" altLang="ko-KR"/>
              <a:t>Process</a:t>
            </a:r>
          </a:p>
        </p:txBody>
      </p:sp>
      <p:sp>
        <p:nvSpPr>
          <p:cNvPr id="7" name="부제목 6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/>
              <a:t>1) </a:t>
            </a:r>
            <a:r>
              <a:rPr lang="ko-KR" altLang="en-US" dirty="0"/>
              <a:t>척도</a:t>
            </a:r>
            <a:r>
              <a:rPr lang="en-US" altLang="ko-KR" dirty="0"/>
              <a:t>(Scale</a:t>
            </a:r>
            <a:r>
              <a:rPr lang="en-US" altLang="ko-KR" dirty="0" smtClean="0"/>
              <a:t>)</a:t>
            </a:r>
            <a:endParaRPr lang="en-US" altLang="ko-KR" dirty="0"/>
          </a:p>
        </p:txBody>
      </p:sp>
      <p:sp>
        <p:nvSpPr>
          <p:cNvPr id="8" name="내용 개체 틀 7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/>
              <a:t>본 조사의 평가 척도에 따른 분석은 </a:t>
            </a:r>
            <a:r>
              <a:rPr lang="en-US" altLang="ko-KR" dirty="0"/>
              <a:t>100</a:t>
            </a:r>
            <a:r>
              <a:rPr lang="ko-KR" altLang="en-US" dirty="0"/>
              <a:t>점 만점 환산점수로 분석하였음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sp>
        <p:nvSpPr>
          <p:cNvPr id="102" name="굽은 화살표 101"/>
          <p:cNvSpPr/>
          <p:nvPr/>
        </p:nvSpPr>
        <p:spPr>
          <a:xfrm rot="5400000">
            <a:off x="-1663204" y="3724051"/>
            <a:ext cx="4320902" cy="994495"/>
          </a:xfrm>
          <a:prstGeom prst="bentArrow">
            <a:avLst/>
          </a:prstGeom>
          <a:solidFill>
            <a:srgbClr val="BAC9D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endParaRPr lang="ko-KR" altLang="en-US" sz="1200" b="1" kern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06" name="타원 105"/>
          <p:cNvSpPr/>
          <p:nvPr/>
        </p:nvSpPr>
        <p:spPr>
          <a:xfrm>
            <a:off x="589760" y="2523657"/>
            <a:ext cx="324000" cy="324000"/>
          </a:xfrm>
          <a:prstGeom prst="ellipse">
            <a:avLst/>
          </a:prstGeom>
          <a:solidFill>
            <a:srgbClr val="557FA1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lIns="0" rIns="0" rtlCol="0" anchor="ctr"/>
          <a:lstStyle/>
          <a:p>
            <a:pPr algn="ctr" latinLnBrk="0">
              <a:lnSpc>
                <a:spcPct val="120000"/>
              </a:lnSpc>
              <a:spcBef>
                <a:spcPct val="50000"/>
              </a:spcBef>
              <a:defRPr/>
            </a:pPr>
            <a:endParaRPr lang="ko-KR" altLang="en-US" sz="1000" b="1" kern="0" dirty="0" smtClean="0">
              <a:solidFill>
                <a:prstClr val="white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589760" y="3038007"/>
            <a:ext cx="324000" cy="324000"/>
          </a:xfrm>
          <a:prstGeom prst="ellipse">
            <a:avLst/>
          </a:prstGeom>
          <a:solidFill>
            <a:srgbClr val="6FB9C5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lIns="0" rIns="0" rtlCol="0" anchor="ctr"/>
          <a:lstStyle/>
          <a:p>
            <a:pPr algn="ctr" latinLnBrk="0">
              <a:lnSpc>
                <a:spcPct val="120000"/>
              </a:lnSpc>
              <a:spcBef>
                <a:spcPct val="50000"/>
              </a:spcBef>
              <a:defRPr/>
            </a:pPr>
            <a:endParaRPr lang="ko-KR" altLang="en-US" sz="1000" b="1" kern="0" dirty="0" smtClean="0">
              <a:solidFill>
                <a:prstClr val="white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589760" y="3552357"/>
            <a:ext cx="324000" cy="324000"/>
          </a:xfrm>
          <a:prstGeom prst="ellipse">
            <a:avLst/>
          </a:prstGeom>
          <a:solidFill>
            <a:srgbClr val="8AAAC6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lIns="0" rIns="0" rtlCol="0" anchor="ctr"/>
          <a:lstStyle/>
          <a:p>
            <a:pPr algn="ctr" latinLnBrk="0">
              <a:lnSpc>
                <a:spcPct val="120000"/>
              </a:lnSpc>
              <a:spcBef>
                <a:spcPct val="50000"/>
              </a:spcBef>
              <a:defRPr/>
            </a:pPr>
            <a:endParaRPr lang="ko-KR" altLang="en-US" sz="1000" b="1" kern="0" dirty="0" smtClean="0">
              <a:solidFill>
                <a:prstClr val="white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589760" y="4066707"/>
            <a:ext cx="324000" cy="324000"/>
          </a:xfrm>
          <a:prstGeom prst="ellipse">
            <a:avLst/>
          </a:prstGeom>
          <a:solidFill>
            <a:srgbClr val="DDDDDD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lIns="0" rIns="0" rtlCol="0" anchor="ctr"/>
          <a:lstStyle/>
          <a:p>
            <a:pPr algn="ctr" latinLnBrk="0">
              <a:lnSpc>
                <a:spcPct val="120000"/>
              </a:lnSpc>
              <a:spcBef>
                <a:spcPct val="50000"/>
              </a:spcBef>
              <a:defRPr/>
            </a:pPr>
            <a:endParaRPr lang="ko-KR" altLang="en-US" sz="1000" b="1" kern="0" dirty="0" smtClean="0">
              <a:solidFill>
                <a:prstClr val="white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589760" y="4581057"/>
            <a:ext cx="324000" cy="324000"/>
          </a:xfrm>
          <a:prstGeom prst="ellipse">
            <a:avLst/>
          </a:prstGeom>
          <a:solidFill>
            <a:srgbClr val="EDCCCB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lIns="0" rIns="0" rtlCol="0" anchor="ctr"/>
          <a:lstStyle/>
          <a:p>
            <a:pPr algn="ctr" latinLnBrk="0">
              <a:lnSpc>
                <a:spcPct val="120000"/>
              </a:lnSpc>
              <a:spcBef>
                <a:spcPct val="50000"/>
              </a:spcBef>
              <a:defRPr/>
            </a:pPr>
            <a:endParaRPr lang="ko-KR" altLang="en-US" sz="1000" b="1" kern="0" dirty="0" smtClean="0">
              <a:solidFill>
                <a:prstClr val="white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589760" y="5095407"/>
            <a:ext cx="324000" cy="324000"/>
          </a:xfrm>
          <a:prstGeom prst="ellipse">
            <a:avLst/>
          </a:prstGeom>
          <a:solidFill>
            <a:srgbClr val="E2ADAC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lIns="0" rIns="0" rtlCol="0" anchor="ctr"/>
          <a:lstStyle/>
          <a:p>
            <a:pPr algn="ctr" latinLnBrk="0">
              <a:lnSpc>
                <a:spcPct val="120000"/>
              </a:lnSpc>
              <a:spcBef>
                <a:spcPct val="50000"/>
              </a:spcBef>
              <a:defRPr/>
            </a:pPr>
            <a:endParaRPr lang="ko-KR" altLang="en-US" sz="1000" b="1" kern="0" dirty="0" smtClean="0">
              <a:solidFill>
                <a:prstClr val="white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589760" y="5609757"/>
            <a:ext cx="324000" cy="324000"/>
          </a:xfrm>
          <a:prstGeom prst="ellipse">
            <a:avLst/>
          </a:prstGeom>
          <a:solidFill>
            <a:srgbClr val="D68C8A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lIns="0" rIns="0" rtlCol="0" anchor="ctr"/>
          <a:lstStyle/>
          <a:p>
            <a:pPr algn="ctr" latinLnBrk="0">
              <a:lnSpc>
                <a:spcPct val="120000"/>
              </a:lnSpc>
              <a:spcBef>
                <a:spcPct val="50000"/>
              </a:spcBef>
              <a:defRPr/>
            </a:pPr>
            <a:endParaRPr lang="ko-KR" altLang="en-US" sz="1000" b="1" kern="0" dirty="0" smtClean="0">
              <a:solidFill>
                <a:prstClr val="white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85" name="Text Box 6"/>
          <p:cNvSpPr txBox="1">
            <a:spLocks noChangeArrowheads="1"/>
          </p:cNvSpPr>
          <p:nvPr/>
        </p:nvSpPr>
        <p:spPr bwMode="auto">
          <a:xfrm>
            <a:off x="560268" y="2526804"/>
            <a:ext cx="40267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eaLnBrk="1" fontAlgn="ctr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>
                <a:srgbClr val="003366"/>
              </a:buClr>
              <a:buSzTx/>
              <a:buFont typeface="Arial" charset="0"/>
              <a:buNone/>
              <a:tabLst/>
              <a:defRPr/>
            </a:pPr>
            <a:r>
              <a:rPr lang="en-US" altLang="ko-KR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7</a:t>
            </a:r>
            <a:r>
              <a:rPr lang="ko-KR" altLang="en-US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점</a:t>
            </a:r>
            <a:endParaRPr lang="ko-KR" altLang="en-US" sz="1200" b="1" kern="0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bg1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52" name="Text Box 6"/>
          <p:cNvSpPr txBox="1">
            <a:spLocks noChangeArrowheads="1"/>
          </p:cNvSpPr>
          <p:nvPr/>
        </p:nvSpPr>
        <p:spPr bwMode="auto">
          <a:xfrm>
            <a:off x="560268" y="3060204"/>
            <a:ext cx="40267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eaLnBrk="1" fontAlgn="ctr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>
                <a:srgbClr val="003366"/>
              </a:buClr>
              <a:buSzTx/>
              <a:buFont typeface="Arial" charset="0"/>
              <a:buNone/>
              <a:tabLst/>
              <a:defRPr/>
            </a:pPr>
            <a:r>
              <a:rPr lang="en-US" altLang="ko-KR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6</a:t>
            </a:r>
            <a:r>
              <a:rPr lang="ko-KR" altLang="en-US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점</a:t>
            </a:r>
            <a:endParaRPr lang="ko-KR" altLang="en-US" sz="1200" b="1" kern="0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bg1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53" name="Text Box 6"/>
          <p:cNvSpPr txBox="1">
            <a:spLocks noChangeArrowheads="1"/>
          </p:cNvSpPr>
          <p:nvPr/>
        </p:nvSpPr>
        <p:spPr bwMode="auto">
          <a:xfrm>
            <a:off x="560268" y="3565029"/>
            <a:ext cx="40267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eaLnBrk="1" fontAlgn="ctr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>
                <a:srgbClr val="003366"/>
              </a:buClr>
              <a:buSzTx/>
              <a:buFont typeface="Arial" charset="0"/>
              <a:buNone/>
              <a:tabLst/>
              <a:defRPr/>
            </a:pPr>
            <a:r>
              <a:rPr lang="en-US" altLang="ko-KR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5</a:t>
            </a:r>
            <a:r>
              <a:rPr lang="ko-KR" altLang="en-US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점</a:t>
            </a:r>
            <a:endParaRPr lang="ko-KR" altLang="en-US" sz="1200" b="1" kern="0" spc="-100" dirty="0">
              <a:ln>
                <a:solidFill>
                  <a:prstClr val="white">
                    <a:alpha val="0"/>
                  </a:prstClr>
                </a:solidFill>
              </a:ln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54" name="Text Box 6"/>
          <p:cNvSpPr txBox="1">
            <a:spLocks noChangeArrowheads="1"/>
          </p:cNvSpPr>
          <p:nvPr/>
        </p:nvSpPr>
        <p:spPr bwMode="auto">
          <a:xfrm>
            <a:off x="560268" y="4088904"/>
            <a:ext cx="40267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eaLnBrk="1" fontAlgn="ctr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>
                <a:srgbClr val="003366"/>
              </a:buClr>
              <a:buSzTx/>
              <a:buFont typeface="Arial" charset="0"/>
              <a:buNone/>
              <a:tabLst/>
              <a:defRPr/>
            </a:pPr>
            <a:r>
              <a:rPr lang="en-US" altLang="ko-KR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4</a:t>
            </a:r>
            <a:r>
              <a:rPr lang="ko-KR" altLang="en-US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점</a:t>
            </a:r>
            <a:endParaRPr lang="ko-KR" altLang="en-US" sz="1200" b="1" kern="0" spc="-100" dirty="0">
              <a:ln>
                <a:solidFill>
                  <a:prstClr val="white">
                    <a:alpha val="0"/>
                  </a:prstClr>
                </a:solidFill>
              </a:ln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55" name="Text Box 6"/>
          <p:cNvSpPr txBox="1">
            <a:spLocks noChangeArrowheads="1"/>
          </p:cNvSpPr>
          <p:nvPr/>
        </p:nvSpPr>
        <p:spPr bwMode="auto">
          <a:xfrm>
            <a:off x="560268" y="4603254"/>
            <a:ext cx="40267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eaLnBrk="1" fontAlgn="ctr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>
                <a:srgbClr val="003366"/>
              </a:buClr>
              <a:buSzTx/>
              <a:buFont typeface="Arial" charset="0"/>
              <a:buNone/>
              <a:tabLst/>
              <a:defRPr/>
            </a:pPr>
            <a:r>
              <a:rPr lang="en-US" altLang="ko-KR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3</a:t>
            </a:r>
            <a:r>
              <a:rPr lang="ko-KR" altLang="en-US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점</a:t>
            </a:r>
            <a:endParaRPr lang="ko-KR" altLang="en-US" sz="1200" b="1" kern="0" spc="-100" dirty="0">
              <a:ln>
                <a:solidFill>
                  <a:prstClr val="white">
                    <a:alpha val="0"/>
                  </a:prstClr>
                </a:solidFill>
              </a:ln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56" name="Text Box 6"/>
          <p:cNvSpPr txBox="1">
            <a:spLocks noChangeArrowheads="1"/>
          </p:cNvSpPr>
          <p:nvPr/>
        </p:nvSpPr>
        <p:spPr bwMode="auto">
          <a:xfrm>
            <a:off x="560268" y="5108079"/>
            <a:ext cx="40267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eaLnBrk="1" fontAlgn="ctr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>
                <a:srgbClr val="003366"/>
              </a:buClr>
              <a:buSzTx/>
              <a:buFont typeface="Arial" charset="0"/>
              <a:buNone/>
              <a:tabLst/>
              <a:defRPr/>
            </a:pPr>
            <a:r>
              <a:rPr lang="en-US" altLang="ko-KR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2</a:t>
            </a:r>
            <a:r>
              <a:rPr lang="ko-KR" altLang="en-US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점</a:t>
            </a:r>
            <a:endParaRPr lang="ko-KR" altLang="en-US" sz="1200" b="1" kern="0" spc="-100" dirty="0">
              <a:ln>
                <a:solidFill>
                  <a:prstClr val="white">
                    <a:alpha val="0"/>
                  </a:prstClr>
                </a:solidFill>
              </a:ln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157" name="Text Box 6"/>
          <p:cNvSpPr txBox="1">
            <a:spLocks noChangeArrowheads="1"/>
          </p:cNvSpPr>
          <p:nvPr/>
        </p:nvSpPr>
        <p:spPr bwMode="auto">
          <a:xfrm>
            <a:off x="560268" y="5622429"/>
            <a:ext cx="40267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ctr" defTabSz="914400" eaLnBrk="1" fontAlgn="ctr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>
                <a:srgbClr val="003366"/>
              </a:buClr>
              <a:buSzTx/>
              <a:buFont typeface="Arial" charset="0"/>
              <a:buNone/>
              <a:tabLst/>
              <a:defRPr/>
            </a:pPr>
            <a:r>
              <a:rPr lang="en-US" altLang="ko-KR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1</a:t>
            </a:r>
            <a:r>
              <a:rPr lang="ko-KR" altLang="en-US" sz="1200" b="1" kern="0" spc="-10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점</a:t>
            </a:r>
            <a:endParaRPr lang="ko-KR" altLang="en-US" sz="1200" b="1" kern="0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bg1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160" name="직선 연결선 159"/>
          <p:cNvCxnSpPr/>
          <p:nvPr/>
        </p:nvCxnSpPr>
        <p:spPr>
          <a:xfrm>
            <a:off x="955813" y="3205200"/>
            <a:ext cx="264432" cy="0"/>
          </a:xfrm>
          <a:prstGeom prst="line">
            <a:avLst/>
          </a:prstGeom>
          <a:ln>
            <a:solidFill>
              <a:srgbClr val="5C7EA8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모서리가 둥근 직사각형 160"/>
          <p:cNvSpPr/>
          <p:nvPr/>
        </p:nvSpPr>
        <p:spPr>
          <a:xfrm>
            <a:off x="1183684" y="3027045"/>
            <a:ext cx="2232000" cy="356308"/>
          </a:xfrm>
          <a:prstGeom prst="roundRect">
            <a:avLst>
              <a:gd name="adj" fmla="val 5000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r>
              <a:rPr lang="ko-KR" altLang="en-US" sz="1200" b="1" spc="-5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그렇다</a:t>
            </a:r>
            <a:endParaRPr lang="ko-KR" altLang="en-US" sz="120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162" name="직선 연결선 161"/>
          <p:cNvCxnSpPr/>
          <p:nvPr/>
        </p:nvCxnSpPr>
        <p:spPr>
          <a:xfrm>
            <a:off x="955813" y="3719550"/>
            <a:ext cx="264432" cy="0"/>
          </a:xfrm>
          <a:prstGeom prst="line">
            <a:avLst/>
          </a:prstGeom>
          <a:ln>
            <a:solidFill>
              <a:srgbClr val="5C7EA8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모서리가 둥근 직사각형 162"/>
          <p:cNvSpPr/>
          <p:nvPr/>
        </p:nvSpPr>
        <p:spPr>
          <a:xfrm>
            <a:off x="1183684" y="3541395"/>
            <a:ext cx="2232000" cy="356308"/>
          </a:xfrm>
          <a:prstGeom prst="roundRect">
            <a:avLst>
              <a:gd name="adj" fmla="val 5000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r>
              <a:rPr lang="ko-KR" altLang="en-US" sz="1200" b="1" spc="-5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그런 편이다</a:t>
            </a:r>
            <a:endParaRPr lang="ko-KR" altLang="en-US" sz="120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164" name="직선 연결선 163"/>
          <p:cNvCxnSpPr/>
          <p:nvPr/>
        </p:nvCxnSpPr>
        <p:spPr>
          <a:xfrm>
            <a:off x="955813" y="4233900"/>
            <a:ext cx="264432" cy="0"/>
          </a:xfrm>
          <a:prstGeom prst="line">
            <a:avLst/>
          </a:prstGeom>
          <a:ln>
            <a:solidFill>
              <a:srgbClr val="5C7EA8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모서리가 둥근 직사각형 164"/>
          <p:cNvSpPr/>
          <p:nvPr/>
        </p:nvSpPr>
        <p:spPr>
          <a:xfrm>
            <a:off x="1183684" y="4055745"/>
            <a:ext cx="2232000" cy="356308"/>
          </a:xfrm>
          <a:prstGeom prst="roundRect">
            <a:avLst>
              <a:gd name="adj" fmla="val 5000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r>
              <a:rPr lang="ko-KR" altLang="en-US" sz="1200" b="1" spc="-5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보통이다</a:t>
            </a:r>
            <a:endParaRPr lang="ko-KR" altLang="en-US" sz="120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166" name="직선 연결선 165"/>
          <p:cNvCxnSpPr/>
          <p:nvPr/>
        </p:nvCxnSpPr>
        <p:spPr>
          <a:xfrm>
            <a:off x="955813" y="4738725"/>
            <a:ext cx="264432" cy="0"/>
          </a:xfrm>
          <a:prstGeom prst="line">
            <a:avLst/>
          </a:prstGeom>
          <a:ln>
            <a:solidFill>
              <a:srgbClr val="5C7EA8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모서리가 둥근 직사각형 166"/>
          <p:cNvSpPr/>
          <p:nvPr/>
        </p:nvSpPr>
        <p:spPr>
          <a:xfrm>
            <a:off x="1183684" y="4560570"/>
            <a:ext cx="2232000" cy="356308"/>
          </a:xfrm>
          <a:prstGeom prst="roundRect">
            <a:avLst>
              <a:gd name="adj" fmla="val 5000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r>
              <a:rPr lang="ko-KR" altLang="en-US" sz="1200" b="1" spc="-5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그렇지 않은 편이다</a:t>
            </a:r>
            <a:endParaRPr lang="ko-KR" altLang="en-US" sz="120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168" name="직선 연결선 167"/>
          <p:cNvCxnSpPr/>
          <p:nvPr/>
        </p:nvCxnSpPr>
        <p:spPr>
          <a:xfrm>
            <a:off x="955813" y="5246725"/>
            <a:ext cx="264432" cy="0"/>
          </a:xfrm>
          <a:prstGeom prst="line">
            <a:avLst/>
          </a:prstGeom>
          <a:ln>
            <a:solidFill>
              <a:srgbClr val="5C7EA8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모서리가 둥근 직사각형 168"/>
          <p:cNvSpPr/>
          <p:nvPr/>
        </p:nvSpPr>
        <p:spPr>
          <a:xfrm>
            <a:off x="1183684" y="5068570"/>
            <a:ext cx="2232000" cy="356308"/>
          </a:xfrm>
          <a:prstGeom prst="roundRect">
            <a:avLst>
              <a:gd name="adj" fmla="val 5000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r>
              <a:rPr lang="ko-KR" altLang="en-US" sz="1200" b="1" spc="-5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그렇지 않다</a:t>
            </a:r>
            <a:endParaRPr lang="ko-KR" altLang="en-US" sz="120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170" name="직선 연결선 169"/>
          <p:cNvCxnSpPr/>
          <p:nvPr/>
        </p:nvCxnSpPr>
        <p:spPr>
          <a:xfrm>
            <a:off x="955813" y="5769239"/>
            <a:ext cx="264432" cy="0"/>
          </a:xfrm>
          <a:prstGeom prst="line">
            <a:avLst/>
          </a:prstGeom>
          <a:ln>
            <a:solidFill>
              <a:srgbClr val="5C7EA8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모서리가 둥근 직사각형 170"/>
          <p:cNvSpPr/>
          <p:nvPr/>
        </p:nvSpPr>
        <p:spPr>
          <a:xfrm>
            <a:off x="1183684" y="5591084"/>
            <a:ext cx="2232000" cy="356308"/>
          </a:xfrm>
          <a:prstGeom prst="roundRect">
            <a:avLst>
              <a:gd name="adj" fmla="val 5000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r>
              <a:rPr lang="ko-KR" altLang="en-US" sz="1200" b="1" spc="-50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전혀 그렇지 않다</a:t>
            </a:r>
            <a:endParaRPr lang="ko-KR" altLang="en-US" sz="120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pic>
        <p:nvPicPr>
          <p:cNvPr id="172" name="Picture 38" descr="arrrow02"/>
          <p:cNvPicPr preferRelativeResize="0">
            <a:picLocks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6200000" flipH="1">
            <a:off x="2720088" y="3881231"/>
            <a:ext cx="2593941" cy="7325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3" name="그룹 12"/>
          <p:cNvGrpSpPr/>
          <p:nvPr/>
        </p:nvGrpSpPr>
        <p:grpSpPr>
          <a:xfrm>
            <a:off x="4611687" y="2455509"/>
            <a:ext cx="1779588" cy="404502"/>
            <a:chOff x="4611687" y="2428875"/>
            <a:chExt cx="1779588" cy="404502"/>
          </a:xfrm>
        </p:grpSpPr>
        <p:grpSp>
          <p:nvGrpSpPr>
            <p:cNvPr id="184" name="도형전체"/>
            <p:cNvGrpSpPr/>
            <p:nvPr/>
          </p:nvGrpSpPr>
          <p:grpSpPr>
            <a:xfrm>
              <a:off x="4611687" y="2428875"/>
              <a:ext cx="1779588" cy="404502"/>
              <a:chOff x="2172308" y="743371"/>
              <a:chExt cx="4799384" cy="1255466"/>
            </a:xfrm>
          </p:grpSpPr>
          <p:sp>
            <p:nvSpPr>
              <p:cNvPr id="185" name="직사각형 184"/>
              <p:cNvSpPr/>
              <p:nvPr/>
            </p:nvSpPr>
            <p:spPr>
              <a:xfrm>
                <a:off x="2899903" y="743702"/>
                <a:ext cx="3346285" cy="1255135"/>
              </a:xfrm>
              <a:prstGeom prst="rect">
                <a:avLst/>
              </a:prstGeom>
              <a:gradFill flip="none" rotWithShape="0">
                <a:gsLst>
                  <a:gs pos="3000">
                    <a:schemeClr val="bg1"/>
                  </a:gs>
                  <a:gs pos="2000">
                    <a:srgbClr val="D6EDF2"/>
                  </a:gs>
                  <a:gs pos="50000">
                    <a:schemeClr val="bg1"/>
                  </a:gs>
                  <a:gs pos="69000">
                    <a:srgbClr val="F8F8F8"/>
                  </a:gs>
                  <a:gs pos="51000">
                    <a:schemeClr val="bg1">
                      <a:lumMod val="88000"/>
                    </a:schemeClr>
                  </a:gs>
                  <a:gs pos="97000">
                    <a:schemeClr val="bg1"/>
                  </a:gs>
                  <a:gs pos="98000">
                    <a:srgbClr val="77C4D3"/>
                  </a:gs>
                </a:gsLst>
                <a:lin ang="54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grpSp>
            <p:nvGrpSpPr>
              <p:cNvPr id="188" name="오른쪽 삼각형"/>
              <p:cNvGrpSpPr/>
              <p:nvPr/>
            </p:nvGrpSpPr>
            <p:grpSpPr>
              <a:xfrm>
                <a:off x="5882390" y="743371"/>
                <a:ext cx="1089302" cy="1255135"/>
                <a:chOff x="5882390" y="743371"/>
                <a:chExt cx="1089302" cy="1255135"/>
              </a:xfrm>
            </p:grpSpPr>
            <p:sp>
              <p:nvSpPr>
                <p:cNvPr id="194" name="이등변 삼각형 193"/>
                <p:cNvSpPr/>
                <p:nvPr/>
              </p:nvSpPr>
              <p:spPr>
                <a:xfrm>
                  <a:off x="5882390" y="1371269"/>
                  <a:ext cx="727595" cy="627237"/>
                </a:xfrm>
                <a:prstGeom prst="triangle">
                  <a:avLst/>
                </a:prstGeom>
                <a:solidFill>
                  <a:srgbClr val="77C4D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195" name="이등변 삼각형 194"/>
                <p:cNvSpPr/>
                <p:nvPr/>
              </p:nvSpPr>
              <p:spPr>
                <a:xfrm flipV="1">
                  <a:off x="6244097" y="1371269"/>
                  <a:ext cx="727595" cy="627237"/>
                </a:xfrm>
                <a:prstGeom prst="triangle">
                  <a:avLst/>
                </a:prstGeom>
                <a:solidFill>
                  <a:srgbClr val="94D0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196" name="이등변 삼각형 195"/>
                <p:cNvSpPr/>
                <p:nvPr/>
              </p:nvSpPr>
              <p:spPr>
                <a:xfrm flipV="1">
                  <a:off x="5889370" y="743371"/>
                  <a:ext cx="727595" cy="627237"/>
                </a:xfrm>
                <a:prstGeom prst="triangle">
                  <a:avLst/>
                </a:prstGeom>
                <a:solidFill>
                  <a:srgbClr val="D6EDF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197" name="이등변 삼각형 196"/>
                <p:cNvSpPr/>
                <p:nvPr/>
              </p:nvSpPr>
              <p:spPr>
                <a:xfrm>
                  <a:off x="6242007" y="743799"/>
                  <a:ext cx="727595" cy="627237"/>
                </a:xfrm>
                <a:prstGeom prst="triangle">
                  <a:avLst/>
                </a:prstGeom>
                <a:solidFill>
                  <a:srgbClr val="ABDAE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189" name="왼쪽 삼각형"/>
              <p:cNvGrpSpPr/>
              <p:nvPr/>
            </p:nvGrpSpPr>
            <p:grpSpPr>
              <a:xfrm>
                <a:off x="2172308" y="743702"/>
                <a:ext cx="1091392" cy="1255135"/>
                <a:chOff x="2172308" y="743702"/>
                <a:chExt cx="1091392" cy="1255135"/>
              </a:xfrm>
            </p:grpSpPr>
            <p:sp>
              <p:nvSpPr>
                <p:cNvPr id="190" name="이등변 삼각형 189"/>
                <p:cNvSpPr/>
                <p:nvPr/>
              </p:nvSpPr>
              <p:spPr>
                <a:xfrm flipH="1">
                  <a:off x="2536105" y="1371269"/>
                  <a:ext cx="727595" cy="627237"/>
                </a:xfrm>
                <a:prstGeom prst="triangle">
                  <a:avLst/>
                </a:prstGeom>
                <a:solidFill>
                  <a:srgbClr val="77C4D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191" name="이등변 삼각형 190"/>
                <p:cNvSpPr/>
                <p:nvPr/>
              </p:nvSpPr>
              <p:spPr>
                <a:xfrm flipH="1" flipV="1">
                  <a:off x="2174399" y="1371600"/>
                  <a:ext cx="727595" cy="627237"/>
                </a:xfrm>
                <a:prstGeom prst="triangle">
                  <a:avLst/>
                </a:prstGeom>
                <a:solidFill>
                  <a:srgbClr val="94D0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192" name="이등변 삼각형 191"/>
                <p:cNvSpPr/>
                <p:nvPr/>
              </p:nvSpPr>
              <p:spPr>
                <a:xfrm flipH="1" flipV="1">
                  <a:off x="2529126" y="743702"/>
                  <a:ext cx="727595" cy="627237"/>
                </a:xfrm>
                <a:prstGeom prst="triangle">
                  <a:avLst/>
                </a:prstGeom>
                <a:solidFill>
                  <a:srgbClr val="D6EDF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193" name="이등변 삼각형 192"/>
                <p:cNvSpPr/>
                <p:nvPr/>
              </p:nvSpPr>
              <p:spPr>
                <a:xfrm flipH="1">
                  <a:off x="2172308" y="750021"/>
                  <a:ext cx="727595" cy="627237"/>
                </a:xfrm>
                <a:prstGeom prst="triangle">
                  <a:avLst/>
                </a:prstGeom>
                <a:solidFill>
                  <a:srgbClr val="ABDAE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</p:grpSp>
        <p:sp>
          <p:nvSpPr>
            <p:cNvPr id="282" name="직사각형 281"/>
            <p:cNvSpPr/>
            <p:nvPr/>
          </p:nvSpPr>
          <p:spPr>
            <a:xfrm>
              <a:off x="4754486" y="2522468"/>
              <a:ext cx="1466850" cy="21875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kern="0" spc="-5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100</a:t>
              </a:r>
              <a:r>
                <a:rPr lang="ko-KR" altLang="en-US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점</a:t>
              </a:r>
              <a:endParaRPr lang="ko-KR" altLang="en-US" sz="1400" b="1" kern="0" spc="-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12" name="그룹 11"/>
          <p:cNvGrpSpPr/>
          <p:nvPr/>
        </p:nvGrpSpPr>
        <p:grpSpPr>
          <a:xfrm>
            <a:off x="4611687" y="2972181"/>
            <a:ext cx="1779588" cy="404502"/>
            <a:chOff x="4611687" y="2968625"/>
            <a:chExt cx="1779588" cy="404502"/>
          </a:xfrm>
        </p:grpSpPr>
        <p:grpSp>
          <p:nvGrpSpPr>
            <p:cNvPr id="198" name="도형전체"/>
            <p:cNvGrpSpPr/>
            <p:nvPr/>
          </p:nvGrpSpPr>
          <p:grpSpPr>
            <a:xfrm>
              <a:off x="4611687" y="2968625"/>
              <a:ext cx="1779588" cy="404502"/>
              <a:chOff x="2172308" y="743371"/>
              <a:chExt cx="4799384" cy="1255466"/>
            </a:xfrm>
          </p:grpSpPr>
          <p:sp>
            <p:nvSpPr>
              <p:cNvPr id="199" name="직사각형 198"/>
              <p:cNvSpPr/>
              <p:nvPr/>
            </p:nvSpPr>
            <p:spPr>
              <a:xfrm>
                <a:off x="2899903" y="743702"/>
                <a:ext cx="3346285" cy="1255135"/>
              </a:xfrm>
              <a:prstGeom prst="rect">
                <a:avLst/>
              </a:prstGeom>
              <a:gradFill flip="none" rotWithShape="0">
                <a:gsLst>
                  <a:gs pos="3000">
                    <a:schemeClr val="bg1"/>
                  </a:gs>
                  <a:gs pos="2000">
                    <a:srgbClr val="D6EDF2"/>
                  </a:gs>
                  <a:gs pos="50000">
                    <a:schemeClr val="bg1"/>
                  </a:gs>
                  <a:gs pos="69000">
                    <a:srgbClr val="F8F8F8"/>
                  </a:gs>
                  <a:gs pos="51000">
                    <a:schemeClr val="bg1">
                      <a:lumMod val="88000"/>
                    </a:schemeClr>
                  </a:gs>
                  <a:gs pos="97000">
                    <a:schemeClr val="bg1"/>
                  </a:gs>
                  <a:gs pos="98000">
                    <a:srgbClr val="77C4D3"/>
                  </a:gs>
                </a:gsLst>
                <a:lin ang="54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grpSp>
            <p:nvGrpSpPr>
              <p:cNvPr id="202" name="오른쪽 삼각형"/>
              <p:cNvGrpSpPr/>
              <p:nvPr/>
            </p:nvGrpSpPr>
            <p:grpSpPr>
              <a:xfrm>
                <a:off x="5882390" y="743371"/>
                <a:ext cx="1089302" cy="1255135"/>
                <a:chOff x="5882390" y="743371"/>
                <a:chExt cx="1089302" cy="1255135"/>
              </a:xfrm>
            </p:grpSpPr>
            <p:sp>
              <p:nvSpPr>
                <p:cNvPr id="208" name="이등변 삼각형 207"/>
                <p:cNvSpPr/>
                <p:nvPr/>
              </p:nvSpPr>
              <p:spPr>
                <a:xfrm>
                  <a:off x="5882390" y="1371269"/>
                  <a:ext cx="727595" cy="627237"/>
                </a:xfrm>
                <a:prstGeom prst="triangle">
                  <a:avLst/>
                </a:prstGeom>
                <a:solidFill>
                  <a:srgbClr val="77C4D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09" name="이등변 삼각형 208"/>
                <p:cNvSpPr/>
                <p:nvPr/>
              </p:nvSpPr>
              <p:spPr>
                <a:xfrm flipV="1">
                  <a:off x="6244097" y="1371269"/>
                  <a:ext cx="727595" cy="627237"/>
                </a:xfrm>
                <a:prstGeom prst="triangle">
                  <a:avLst/>
                </a:prstGeom>
                <a:solidFill>
                  <a:srgbClr val="94D0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10" name="이등변 삼각형 209"/>
                <p:cNvSpPr/>
                <p:nvPr/>
              </p:nvSpPr>
              <p:spPr>
                <a:xfrm flipV="1">
                  <a:off x="5889370" y="743371"/>
                  <a:ext cx="727595" cy="627237"/>
                </a:xfrm>
                <a:prstGeom prst="triangle">
                  <a:avLst/>
                </a:prstGeom>
                <a:solidFill>
                  <a:srgbClr val="D6EDF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11" name="이등변 삼각형 210"/>
                <p:cNvSpPr/>
                <p:nvPr/>
              </p:nvSpPr>
              <p:spPr>
                <a:xfrm>
                  <a:off x="6242007" y="743799"/>
                  <a:ext cx="727595" cy="627237"/>
                </a:xfrm>
                <a:prstGeom prst="triangle">
                  <a:avLst/>
                </a:prstGeom>
                <a:solidFill>
                  <a:srgbClr val="ABDAE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203" name="왼쪽 삼각형"/>
              <p:cNvGrpSpPr/>
              <p:nvPr/>
            </p:nvGrpSpPr>
            <p:grpSpPr>
              <a:xfrm>
                <a:off x="2172308" y="743702"/>
                <a:ext cx="1091392" cy="1255135"/>
                <a:chOff x="2172308" y="743702"/>
                <a:chExt cx="1091392" cy="1255135"/>
              </a:xfrm>
            </p:grpSpPr>
            <p:sp>
              <p:nvSpPr>
                <p:cNvPr id="204" name="이등변 삼각형 203"/>
                <p:cNvSpPr/>
                <p:nvPr/>
              </p:nvSpPr>
              <p:spPr>
                <a:xfrm flipH="1">
                  <a:off x="2536105" y="1371269"/>
                  <a:ext cx="727595" cy="627237"/>
                </a:xfrm>
                <a:prstGeom prst="triangle">
                  <a:avLst/>
                </a:prstGeom>
                <a:solidFill>
                  <a:srgbClr val="77C4D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05" name="이등변 삼각형 204"/>
                <p:cNvSpPr/>
                <p:nvPr/>
              </p:nvSpPr>
              <p:spPr>
                <a:xfrm flipH="1" flipV="1">
                  <a:off x="2174399" y="1371600"/>
                  <a:ext cx="727595" cy="627237"/>
                </a:xfrm>
                <a:prstGeom prst="triangle">
                  <a:avLst/>
                </a:prstGeom>
                <a:solidFill>
                  <a:srgbClr val="94D0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06" name="이등변 삼각형 205"/>
                <p:cNvSpPr/>
                <p:nvPr/>
              </p:nvSpPr>
              <p:spPr>
                <a:xfrm flipH="1" flipV="1">
                  <a:off x="2529126" y="743702"/>
                  <a:ext cx="727595" cy="627237"/>
                </a:xfrm>
                <a:prstGeom prst="triangle">
                  <a:avLst/>
                </a:prstGeom>
                <a:solidFill>
                  <a:srgbClr val="D6EDF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07" name="이등변 삼각형 206"/>
                <p:cNvSpPr/>
                <p:nvPr/>
              </p:nvSpPr>
              <p:spPr>
                <a:xfrm flipH="1">
                  <a:off x="2172308" y="750021"/>
                  <a:ext cx="727595" cy="627237"/>
                </a:xfrm>
                <a:prstGeom prst="triangle">
                  <a:avLst/>
                </a:prstGeom>
                <a:solidFill>
                  <a:srgbClr val="ABDAE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</p:grpSp>
        <p:sp>
          <p:nvSpPr>
            <p:cNvPr id="283" name="직사각형 282"/>
            <p:cNvSpPr/>
            <p:nvPr/>
          </p:nvSpPr>
          <p:spPr>
            <a:xfrm>
              <a:off x="4754486" y="3059496"/>
              <a:ext cx="1466850" cy="21875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83.3</a:t>
              </a:r>
              <a:r>
                <a:rPr lang="ko-KR" altLang="en-US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점</a:t>
              </a:r>
              <a:endParaRPr lang="ko-KR" altLang="en-US" sz="1400" b="1" kern="0" spc="-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4611687" y="3488853"/>
            <a:ext cx="1779588" cy="404502"/>
            <a:chOff x="4611687" y="3508375"/>
            <a:chExt cx="1779588" cy="404502"/>
          </a:xfrm>
        </p:grpSpPr>
        <p:grpSp>
          <p:nvGrpSpPr>
            <p:cNvPr id="212" name="도형전체"/>
            <p:cNvGrpSpPr/>
            <p:nvPr/>
          </p:nvGrpSpPr>
          <p:grpSpPr>
            <a:xfrm>
              <a:off x="4611687" y="3508375"/>
              <a:ext cx="1779588" cy="404502"/>
              <a:chOff x="2172308" y="743371"/>
              <a:chExt cx="4799384" cy="1255466"/>
            </a:xfrm>
          </p:grpSpPr>
          <p:sp>
            <p:nvSpPr>
              <p:cNvPr id="213" name="직사각형 212"/>
              <p:cNvSpPr/>
              <p:nvPr/>
            </p:nvSpPr>
            <p:spPr>
              <a:xfrm>
                <a:off x="2899903" y="743702"/>
                <a:ext cx="3346285" cy="1255135"/>
              </a:xfrm>
              <a:prstGeom prst="rect">
                <a:avLst/>
              </a:prstGeom>
              <a:gradFill flip="none" rotWithShape="0">
                <a:gsLst>
                  <a:gs pos="3000">
                    <a:schemeClr val="bg1"/>
                  </a:gs>
                  <a:gs pos="2000">
                    <a:srgbClr val="D6EDF2"/>
                  </a:gs>
                  <a:gs pos="50000">
                    <a:schemeClr val="bg1"/>
                  </a:gs>
                  <a:gs pos="69000">
                    <a:srgbClr val="F8F8F8"/>
                  </a:gs>
                  <a:gs pos="51000">
                    <a:schemeClr val="bg1">
                      <a:lumMod val="88000"/>
                    </a:schemeClr>
                  </a:gs>
                  <a:gs pos="97000">
                    <a:schemeClr val="bg1"/>
                  </a:gs>
                  <a:gs pos="98000">
                    <a:srgbClr val="77C4D3"/>
                  </a:gs>
                </a:gsLst>
                <a:lin ang="54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grpSp>
            <p:nvGrpSpPr>
              <p:cNvPr id="216" name="오른쪽 삼각형"/>
              <p:cNvGrpSpPr/>
              <p:nvPr/>
            </p:nvGrpSpPr>
            <p:grpSpPr>
              <a:xfrm>
                <a:off x="5882390" y="743371"/>
                <a:ext cx="1089302" cy="1255135"/>
                <a:chOff x="5882390" y="743371"/>
                <a:chExt cx="1089302" cy="1255135"/>
              </a:xfrm>
            </p:grpSpPr>
            <p:sp>
              <p:nvSpPr>
                <p:cNvPr id="222" name="이등변 삼각형 221"/>
                <p:cNvSpPr/>
                <p:nvPr/>
              </p:nvSpPr>
              <p:spPr>
                <a:xfrm>
                  <a:off x="5882390" y="1371269"/>
                  <a:ext cx="727595" cy="627237"/>
                </a:xfrm>
                <a:prstGeom prst="triangle">
                  <a:avLst/>
                </a:prstGeom>
                <a:solidFill>
                  <a:srgbClr val="77C4D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23" name="이등변 삼각형 222"/>
                <p:cNvSpPr/>
                <p:nvPr/>
              </p:nvSpPr>
              <p:spPr>
                <a:xfrm flipV="1">
                  <a:off x="6244097" y="1371269"/>
                  <a:ext cx="727595" cy="627237"/>
                </a:xfrm>
                <a:prstGeom prst="triangle">
                  <a:avLst/>
                </a:prstGeom>
                <a:solidFill>
                  <a:srgbClr val="94D0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24" name="이등변 삼각형 223"/>
                <p:cNvSpPr/>
                <p:nvPr/>
              </p:nvSpPr>
              <p:spPr>
                <a:xfrm flipV="1">
                  <a:off x="5889370" y="743371"/>
                  <a:ext cx="727595" cy="627237"/>
                </a:xfrm>
                <a:prstGeom prst="triangle">
                  <a:avLst/>
                </a:prstGeom>
                <a:solidFill>
                  <a:srgbClr val="D6EDF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25" name="이등변 삼각형 224"/>
                <p:cNvSpPr/>
                <p:nvPr/>
              </p:nvSpPr>
              <p:spPr>
                <a:xfrm>
                  <a:off x="6242007" y="743799"/>
                  <a:ext cx="727595" cy="627237"/>
                </a:xfrm>
                <a:prstGeom prst="triangle">
                  <a:avLst/>
                </a:prstGeom>
                <a:solidFill>
                  <a:srgbClr val="ABDAE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217" name="왼쪽 삼각형"/>
              <p:cNvGrpSpPr/>
              <p:nvPr/>
            </p:nvGrpSpPr>
            <p:grpSpPr>
              <a:xfrm>
                <a:off x="2172308" y="743702"/>
                <a:ext cx="1091392" cy="1255135"/>
                <a:chOff x="2172308" y="743702"/>
                <a:chExt cx="1091392" cy="1255135"/>
              </a:xfrm>
            </p:grpSpPr>
            <p:sp>
              <p:nvSpPr>
                <p:cNvPr id="218" name="이등변 삼각형 217"/>
                <p:cNvSpPr/>
                <p:nvPr/>
              </p:nvSpPr>
              <p:spPr>
                <a:xfrm flipH="1">
                  <a:off x="2536105" y="1371269"/>
                  <a:ext cx="727595" cy="627237"/>
                </a:xfrm>
                <a:prstGeom prst="triangle">
                  <a:avLst/>
                </a:prstGeom>
                <a:solidFill>
                  <a:srgbClr val="77C4D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19" name="이등변 삼각형 218"/>
                <p:cNvSpPr/>
                <p:nvPr/>
              </p:nvSpPr>
              <p:spPr>
                <a:xfrm flipH="1" flipV="1">
                  <a:off x="2174399" y="1371600"/>
                  <a:ext cx="727595" cy="627237"/>
                </a:xfrm>
                <a:prstGeom prst="triangle">
                  <a:avLst/>
                </a:prstGeom>
                <a:solidFill>
                  <a:srgbClr val="94D0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20" name="이등변 삼각형 219"/>
                <p:cNvSpPr/>
                <p:nvPr/>
              </p:nvSpPr>
              <p:spPr>
                <a:xfrm flipH="1" flipV="1">
                  <a:off x="2529126" y="743702"/>
                  <a:ext cx="727595" cy="627237"/>
                </a:xfrm>
                <a:prstGeom prst="triangle">
                  <a:avLst/>
                </a:prstGeom>
                <a:solidFill>
                  <a:srgbClr val="D6EDF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21" name="이등변 삼각형 220"/>
                <p:cNvSpPr/>
                <p:nvPr/>
              </p:nvSpPr>
              <p:spPr>
                <a:xfrm flipH="1">
                  <a:off x="2172308" y="750021"/>
                  <a:ext cx="727595" cy="627237"/>
                </a:xfrm>
                <a:prstGeom prst="triangle">
                  <a:avLst/>
                </a:prstGeom>
                <a:solidFill>
                  <a:srgbClr val="ABDAE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</p:grpSp>
        <p:sp>
          <p:nvSpPr>
            <p:cNvPr id="284" name="직사각형 283"/>
            <p:cNvSpPr/>
            <p:nvPr/>
          </p:nvSpPr>
          <p:spPr>
            <a:xfrm>
              <a:off x="4754486" y="3596525"/>
              <a:ext cx="1466850" cy="21875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66.7</a:t>
              </a:r>
              <a:r>
                <a:rPr lang="ko-KR" altLang="en-US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점</a:t>
              </a:r>
              <a:endParaRPr lang="ko-KR" altLang="en-US" sz="1400" b="1" kern="0" spc="-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4611687" y="4005525"/>
            <a:ext cx="1779588" cy="404502"/>
            <a:chOff x="4611687" y="4048125"/>
            <a:chExt cx="1779588" cy="404502"/>
          </a:xfrm>
        </p:grpSpPr>
        <p:grpSp>
          <p:nvGrpSpPr>
            <p:cNvPr id="226" name="도형전체"/>
            <p:cNvGrpSpPr/>
            <p:nvPr/>
          </p:nvGrpSpPr>
          <p:grpSpPr>
            <a:xfrm>
              <a:off x="4611687" y="4048125"/>
              <a:ext cx="1779588" cy="404502"/>
              <a:chOff x="2172308" y="743371"/>
              <a:chExt cx="4799384" cy="1255466"/>
            </a:xfrm>
          </p:grpSpPr>
          <p:sp>
            <p:nvSpPr>
              <p:cNvPr id="227" name="직사각형 226"/>
              <p:cNvSpPr/>
              <p:nvPr/>
            </p:nvSpPr>
            <p:spPr>
              <a:xfrm>
                <a:off x="2899903" y="743702"/>
                <a:ext cx="3346285" cy="1255135"/>
              </a:xfrm>
              <a:prstGeom prst="rect">
                <a:avLst/>
              </a:prstGeom>
              <a:gradFill flip="none" rotWithShape="0">
                <a:gsLst>
                  <a:gs pos="3000">
                    <a:schemeClr val="bg1"/>
                  </a:gs>
                  <a:gs pos="2000">
                    <a:schemeClr val="bg1">
                      <a:lumMod val="85000"/>
                    </a:schemeClr>
                  </a:gs>
                  <a:gs pos="50000">
                    <a:schemeClr val="bg1"/>
                  </a:gs>
                  <a:gs pos="69000">
                    <a:srgbClr val="F8F8F8"/>
                  </a:gs>
                  <a:gs pos="51000">
                    <a:schemeClr val="bg1">
                      <a:lumMod val="88000"/>
                    </a:schemeClr>
                  </a:gs>
                  <a:gs pos="97000">
                    <a:schemeClr val="bg1"/>
                  </a:gs>
                  <a:gs pos="98000">
                    <a:schemeClr val="bg1">
                      <a:lumMod val="75000"/>
                    </a:schemeClr>
                  </a:gs>
                </a:gsLst>
                <a:lin ang="54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grpSp>
            <p:nvGrpSpPr>
              <p:cNvPr id="230" name="오른쪽 삼각형"/>
              <p:cNvGrpSpPr/>
              <p:nvPr/>
            </p:nvGrpSpPr>
            <p:grpSpPr>
              <a:xfrm>
                <a:off x="5882390" y="743371"/>
                <a:ext cx="1089302" cy="1255135"/>
                <a:chOff x="5882390" y="743371"/>
                <a:chExt cx="1089302" cy="1255135"/>
              </a:xfrm>
            </p:grpSpPr>
            <p:sp>
              <p:nvSpPr>
                <p:cNvPr id="236" name="이등변 삼각형 235"/>
                <p:cNvSpPr/>
                <p:nvPr/>
              </p:nvSpPr>
              <p:spPr>
                <a:xfrm>
                  <a:off x="5882390" y="1371269"/>
                  <a:ext cx="727595" cy="627237"/>
                </a:xfrm>
                <a:prstGeom prst="triangl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37" name="이등변 삼각형 236"/>
                <p:cNvSpPr/>
                <p:nvPr/>
              </p:nvSpPr>
              <p:spPr>
                <a:xfrm flipV="1">
                  <a:off x="6244097" y="1371269"/>
                  <a:ext cx="727595" cy="627237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38" name="이등변 삼각형 237"/>
                <p:cNvSpPr/>
                <p:nvPr/>
              </p:nvSpPr>
              <p:spPr>
                <a:xfrm flipV="1">
                  <a:off x="5889370" y="743371"/>
                  <a:ext cx="727595" cy="627237"/>
                </a:xfrm>
                <a:prstGeom prst="triangl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39" name="이등변 삼각형 238"/>
                <p:cNvSpPr/>
                <p:nvPr/>
              </p:nvSpPr>
              <p:spPr>
                <a:xfrm>
                  <a:off x="6242007" y="743799"/>
                  <a:ext cx="727595" cy="627237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231" name="왼쪽 삼각형"/>
              <p:cNvGrpSpPr/>
              <p:nvPr/>
            </p:nvGrpSpPr>
            <p:grpSpPr>
              <a:xfrm>
                <a:off x="2172308" y="743702"/>
                <a:ext cx="1091392" cy="1255135"/>
                <a:chOff x="2172308" y="743702"/>
                <a:chExt cx="1091392" cy="1255135"/>
              </a:xfrm>
            </p:grpSpPr>
            <p:sp>
              <p:nvSpPr>
                <p:cNvPr id="232" name="이등변 삼각형 231"/>
                <p:cNvSpPr/>
                <p:nvPr/>
              </p:nvSpPr>
              <p:spPr>
                <a:xfrm flipH="1">
                  <a:off x="2536105" y="1371269"/>
                  <a:ext cx="727595" cy="627237"/>
                </a:xfrm>
                <a:prstGeom prst="triangl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33" name="이등변 삼각형 232"/>
                <p:cNvSpPr/>
                <p:nvPr/>
              </p:nvSpPr>
              <p:spPr>
                <a:xfrm flipH="1" flipV="1">
                  <a:off x="2174399" y="1371600"/>
                  <a:ext cx="727595" cy="627237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34" name="이등변 삼각형 233"/>
                <p:cNvSpPr/>
                <p:nvPr/>
              </p:nvSpPr>
              <p:spPr>
                <a:xfrm flipH="1" flipV="1">
                  <a:off x="2529126" y="743702"/>
                  <a:ext cx="727595" cy="627237"/>
                </a:xfrm>
                <a:prstGeom prst="triangl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35" name="이등변 삼각형 234"/>
                <p:cNvSpPr/>
                <p:nvPr/>
              </p:nvSpPr>
              <p:spPr>
                <a:xfrm flipH="1">
                  <a:off x="2172308" y="750021"/>
                  <a:ext cx="727595" cy="627237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</p:grpSp>
        <p:sp>
          <p:nvSpPr>
            <p:cNvPr id="285" name="직사각형 284"/>
            <p:cNvSpPr/>
            <p:nvPr/>
          </p:nvSpPr>
          <p:spPr>
            <a:xfrm>
              <a:off x="4754486" y="4133554"/>
              <a:ext cx="1466850" cy="21875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50.0</a:t>
              </a:r>
              <a:r>
                <a:rPr lang="ko-KR" altLang="en-US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점</a:t>
              </a:r>
              <a:endParaRPr lang="ko-KR" altLang="en-US" sz="1400" b="1" kern="0" spc="-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4611687" y="4522197"/>
            <a:ext cx="1779588" cy="404502"/>
            <a:chOff x="4611687" y="4587875"/>
            <a:chExt cx="1779588" cy="404502"/>
          </a:xfrm>
        </p:grpSpPr>
        <p:grpSp>
          <p:nvGrpSpPr>
            <p:cNvPr id="240" name="도형전체"/>
            <p:cNvGrpSpPr/>
            <p:nvPr/>
          </p:nvGrpSpPr>
          <p:grpSpPr>
            <a:xfrm>
              <a:off x="4611687" y="4587875"/>
              <a:ext cx="1779588" cy="404502"/>
              <a:chOff x="2172308" y="743371"/>
              <a:chExt cx="4799384" cy="1255466"/>
            </a:xfrm>
          </p:grpSpPr>
          <p:sp>
            <p:nvSpPr>
              <p:cNvPr id="241" name="직사각형 240"/>
              <p:cNvSpPr/>
              <p:nvPr/>
            </p:nvSpPr>
            <p:spPr>
              <a:xfrm>
                <a:off x="2899904" y="743703"/>
                <a:ext cx="3346285" cy="1255134"/>
              </a:xfrm>
              <a:prstGeom prst="rect">
                <a:avLst/>
              </a:prstGeom>
              <a:gradFill flip="none" rotWithShape="0">
                <a:gsLst>
                  <a:gs pos="3000">
                    <a:schemeClr val="bg1"/>
                  </a:gs>
                  <a:gs pos="2000">
                    <a:srgbClr val="EDCCCB"/>
                  </a:gs>
                  <a:gs pos="50000">
                    <a:schemeClr val="bg1"/>
                  </a:gs>
                  <a:gs pos="69000">
                    <a:srgbClr val="F8F8F8"/>
                  </a:gs>
                  <a:gs pos="51000">
                    <a:schemeClr val="bg1">
                      <a:lumMod val="88000"/>
                    </a:schemeClr>
                  </a:gs>
                  <a:gs pos="97000">
                    <a:schemeClr val="bg1"/>
                  </a:gs>
                  <a:gs pos="98000">
                    <a:srgbClr val="E2ADAC"/>
                  </a:gs>
                </a:gsLst>
                <a:lin ang="54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grpSp>
            <p:nvGrpSpPr>
              <p:cNvPr id="244" name="오른쪽 삼각형"/>
              <p:cNvGrpSpPr/>
              <p:nvPr/>
            </p:nvGrpSpPr>
            <p:grpSpPr>
              <a:xfrm>
                <a:off x="5882390" y="743371"/>
                <a:ext cx="1089302" cy="1255135"/>
                <a:chOff x="5882390" y="743371"/>
                <a:chExt cx="1089302" cy="1255135"/>
              </a:xfrm>
            </p:grpSpPr>
            <p:sp>
              <p:nvSpPr>
                <p:cNvPr id="250" name="이등변 삼각형 249"/>
                <p:cNvSpPr/>
                <p:nvPr/>
              </p:nvSpPr>
              <p:spPr>
                <a:xfrm>
                  <a:off x="5882390" y="137126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51" name="이등변 삼각형 250"/>
                <p:cNvSpPr/>
                <p:nvPr/>
              </p:nvSpPr>
              <p:spPr>
                <a:xfrm flipV="1">
                  <a:off x="6244097" y="137126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52" name="이등변 삼각형 251"/>
                <p:cNvSpPr/>
                <p:nvPr/>
              </p:nvSpPr>
              <p:spPr>
                <a:xfrm flipV="1">
                  <a:off x="5889370" y="743371"/>
                  <a:ext cx="727595" cy="627237"/>
                </a:xfrm>
                <a:prstGeom prst="triangle">
                  <a:avLst/>
                </a:prstGeom>
                <a:solidFill>
                  <a:srgbClr val="F9EE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53" name="이등변 삼각형 252"/>
                <p:cNvSpPr/>
                <p:nvPr/>
              </p:nvSpPr>
              <p:spPr>
                <a:xfrm>
                  <a:off x="6242007" y="74379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245" name="왼쪽 삼각형"/>
              <p:cNvGrpSpPr/>
              <p:nvPr/>
            </p:nvGrpSpPr>
            <p:grpSpPr>
              <a:xfrm>
                <a:off x="2172308" y="743702"/>
                <a:ext cx="1091392" cy="1255135"/>
                <a:chOff x="2172308" y="743702"/>
                <a:chExt cx="1091392" cy="1255135"/>
              </a:xfrm>
            </p:grpSpPr>
            <p:sp>
              <p:nvSpPr>
                <p:cNvPr id="246" name="이등변 삼각형 245"/>
                <p:cNvSpPr/>
                <p:nvPr/>
              </p:nvSpPr>
              <p:spPr>
                <a:xfrm flipH="1">
                  <a:off x="2536105" y="137126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47" name="이등변 삼각형 246"/>
                <p:cNvSpPr/>
                <p:nvPr/>
              </p:nvSpPr>
              <p:spPr>
                <a:xfrm flipH="1" flipV="1">
                  <a:off x="2174399" y="1371600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48" name="이등변 삼각형 247"/>
                <p:cNvSpPr/>
                <p:nvPr/>
              </p:nvSpPr>
              <p:spPr>
                <a:xfrm flipH="1" flipV="1">
                  <a:off x="2529126" y="743702"/>
                  <a:ext cx="727595" cy="627237"/>
                </a:xfrm>
                <a:prstGeom prst="triangle">
                  <a:avLst/>
                </a:prstGeom>
                <a:solidFill>
                  <a:srgbClr val="F9EE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49" name="이등변 삼각형 248"/>
                <p:cNvSpPr/>
                <p:nvPr/>
              </p:nvSpPr>
              <p:spPr>
                <a:xfrm flipH="1">
                  <a:off x="2172308" y="750021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</p:grpSp>
        <p:sp>
          <p:nvSpPr>
            <p:cNvPr id="286" name="직사각형 285"/>
            <p:cNvSpPr/>
            <p:nvPr/>
          </p:nvSpPr>
          <p:spPr>
            <a:xfrm>
              <a:off x="4754486" y="4670583"/>
              <a:ext cx="1466850" cy="21875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33.3</a:t>
              </a:r>
              <a:r>
                <a:rPr lang="ko-KR" altLang="en-US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점</a:t>
              </a:r>
              <a:endParaRPr lang="ko-KR" altLang="en-US" sz="1400" b="1" kern="0" spc="-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4611687" y="5038869"/>
            <a:ext cx="1779588" cy="404502"/>
            <a:chOff x="4611687" y="5120536"/>
            <a:chExt cx="1779588" cy="404502"/>
          </a:xfrm>
        </p:grpSpPr>
        <p:grpSp>
          <p:nvGrpSpPr>
            <p:cNvPr id="289" name="도형전체"/>
            <p:cNvGrpSpPr/>
            <p:nvPr/>
          </p:nvGrpSpPr>
          <p:grpSpPr>
            <a:xfrm>
              <a:off x="4611687" y="5120536"/>
              <a:ext cx="1779588" cy="404502"/>
              <a:chOff x="2172308" y="743371"/>
              <a:chExt cx="4799384" cy="1255466"/>
            </a:xfrm>
          </p:grpSpPr>
          <p:sp>
            <p:nvSpPr>
              <p:cNvPr id="290" name="직사각형 289"/>
              <p:cNvSpPr/>
              <p:nvPr/>
            </p:nvSpPr>
            <p:spPr>
              <a:xfrm>
                <a:off x="2899904" y="743703"/>
                <a:ext cx="3346285" cy="1255134"/>
              </a:xfrm>
              <a:prstGeom prst="rect">
                <a:avLst/>
              </a:prstGeom>
              <a:gradFill flip="none" rotWithShape="0">
                <a:gsLst>
                  <a:gs pos="3000">
                    <a:schemeClr val="bg1"/>
                  </a:gs>
                  <a:gs pos="2000">
                    <a:srgbClr val="EDCCCB"/>
                  </a:gs>
                  <a:gs pos="50000">
                    <a:schemeClr val="bg1"/>
                  </a:gs>
                  <a:gs pos="69000">
                    <a:srgbClr val="F8F8F8"/>
                  </a:gs>
                  <a:gs pos="51000">
                    <a:schemeClr val="bg1">
                      <a:lumMod val="88000"/>
                    </a:schemeClr>
                  </a:gs>
                  <a:gs pos="97000">
                    <a:schemeClr val="bg1"/>
                  </a:gs>
                  <a:gs pos="98000">
                    <a:srgbClr val="E2ADAC"/>
                  </a:gs>
                </a:gsLst>
                <a:lin ang="54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grpSp>
            <p:nvGrpSpPr>
              <p:cNvPr id="293" name="오른쪽 삼각형"/>
              <p:cNvGrpSpPr/>
              <p:nvPr/>
            </p:nvGrpSpPr>
            <p:grpSpPr>
              <a:xfrm>
                <a:off x="5882390" y="743371"/>
                <a:ext cx="1089302" cy="1255135"/>
                <a:chOff x="5882390" y="743371"/>
                <a:chExt cx="1089302" cy="1255135"/>
              </a:xfrm>
            </p:grpSpPr>
            <p:sp>
              <p:nvSpPr>
                <p:cNvPr id="299" name="이등변 삼각형 298"/>
                <p:cNvSpPr/>
                <p:nvPr/>
              </p:nvSpPr>
              <p:spPr>
                <a:xfrm>
                  <a:off x="5882390" y="137126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300" name="이등변 삼각형 299"/>
                <p:cNvSpPr/>
                <p:nvPr/>
              </p:nvSpPr>
              <p:spPr>
                <a:xfrm flipV="1">
                  <a:off x="6244097" y="137126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301" name="이등변 삼각형 300"/>
                <p:cNvSpPr/>
                <p:nvPr/>
              </p:nvSpPr>
              <p:spPr>
                <a:xfrm flipV="1">
                  <a:off x="5889370" y="743371"/>
                  <a:ext cx="727595" cy="627237"/>
                </a:xfrm>
                <a:prstGeom prst="triangle">
                  <a:avLst/>
                </a:prstGeom>
                <a:solidFill>
                  <a:srgbClr val="F9EE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302" name="이등변 삼각형 301"/>
                <p:cNvSpPr/>
                <p:nvPr/>
              </p:nvSpPr>
              <p:spPr>
                <a:xfrm>
                  <a:off x="6242007" y="74379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294" name="왼쪽 삼각형"/>
              <p:cNvGrpSpPr/>
              <p:nvPr/>
            </p:nvGrpSpPr>
            <p:grpSpPr>
              <a:xfrm>
                <a:off x="2172308" y="743702"/>
                <a:ext cx="1091392" cy="1255135"/>
                <a:chOff x="2172308" y="743702"/>
                <a:chExt cx="1091392" cy="1255135"/>
              </a:xfrm>
            </p:grpSpPr>
            <p:sp>
              <p:nvSpPr>
                <p:cNvPr id="295" name="이등변 삼각형 294"/>
                <p:cNvSpPr/>
                <p:nvPr/>
              </p:nvSpPr>
              <p:spPr>
                <a:xfrm flipH="1">
                  <a:off x="2536105" y="137126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96" name="이등변 삼각형 295"/>
                <p:cNvSpPr/>
                <p:nvPr/>
              </p:nvSpPr>
              <p:spPr>
                <a:xfrm flipH="1" flipV="1">
                  <a:off x="2174399" y="1371600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97" name="이등변 삼각형 296"/>
                <p:cNvSpPr/>
                <p:nvPr/>
              </p:nvSpPr>
              <p:spPr>
                <a:xfrm flipH="1" flipV="1">
                  <a:off x="2529126" y="743702"/>
                  <a:ext cx="727595" cy="627237"/>
                </a:xfrm>
                <a:prstGeom prst="triangle">
                  <a:avLst/>
                </a:prstGeom>
                <a:solidFill>
                  <a:srgbClr val="F9EE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98" name="이등변 삼각형 297"/>
                <p:cNvSpPr/>
                <p:nvPr/>
              </p:nvSpPr>
              <p:spPr>
                <a:xfrm flipH="1">
                  <a:off x="2172308" y="750021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</p:grpSp>
        <p:sp>
          <p:nvSpPr>
            <p:cNvPr id="303" name="직사각형 302"/>
            <p:cNvSpPr/>
            <p:nvPr/>
          </p:nvSpPr>
          <p:spPr>
            <a:xfrm>
              <a:off x="4754486" y="5203244"/>
              <a:ext cx="1466850" cy="21875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16.7</a:t>
              </a:r>
              <a:r>
                <a:rPr lang="ko-KR" altLang="en-US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점</a:t>
              </a:r>
              <a:endParaRPr lang="ko-KR" altLang="en-US" sz="1400" b="1" kern="0" spc="-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4611687" y="5555540"/>
            <a:ext cx="1779588" cy="404502"/>
            <a:chOff x="4611687" y="5608808"/>
            <a:chExt cx="1779588" cy="404502"/>
          </a:xfrm>
        </p:grpSpPr>
        <p:grpSp>
          <p:nvGrpSpPr>
            <p:cNvPr id="304" name="도형전체"/>
            <p:cNvGrpSpPr/>
            <p:nvPr/>
          </p:nvGrpSpPr>
          <p:grpSpPr>
            <a:xfrm>
              <a:off x="4611687" y="5608808"/>
              <a:ext cx="1779588" cy="404502"/>
              <a:chOff x="2172308" y="743371"/>
              <a:chExt cx="4799384" cy="1255466"/>
            </a:xfrm>
          </p:grpSpPr>
          <p:sp>
            <p:nvSpPr>
              <p:cNvPr id="305" name="직사각형 304"/>
              <p:cNvSpPr/>
              <p:nvPr/>
            </p:nvSpPr>
            <p:spPr>
              <a:xfrm>
                <a:off x="2899904" y="743703"/>
                <a:ext cx="3346285" cy="1255134"/>
              </a:xfrm>
              <a:prstGeom prst="rect">
                <a:avLst/>
              </a:prstGeom>
              <a:gradFill flip="none" rotWithShape="0">
                <a:gsLst>
                  <a:gs pos="3000">
                    <a:schemeClr val="bg1"/>
                  </a:gs>
                  <a:gs pos="2000">
                    <a:srgbClr val="EDCCCB"/>
                  </a:gs>
                  <a:gs pos="50000">
                    <a:schemeClr val="bg1"/>
                  </a:gs>
                  <a:gs pos="69000">
                    <a:srgbClr val="F8F8F8"/>
                  </a:gs>
                  <a:gs pos="51000">
                    <a:schemeClr val="bg1">
                      <a:lumMod val="88000"/>
                    </a:schemeClr>
                  </a:gs>
                  <a:gs pos="97000">
                    <a:schemeClr val="bg1"/>
                  </a:gs>
                  <a:gs pos="98000">
                    <a:srgbClr val="E2ADAC"/>
                  </a:gs>
                </a:gsLst>
                <a:lin ang="54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grpSp>
            <p:nvGrpSpPr>
              <p:cNvPr id="308" name="오른쪽 삼각형"/>
              <p:cNvGrpSpPr/>
              <p:nvPr/>
            </p:nvGrpSpPr>
            <p:grpSpPr>
              <a:xfrm>
                <a:off x="5882390" y="743371"/>
                <a:ext cx="1089302" cy="1255135"/>
                <a:chOff x="5882390" y="743371"/>
                <a:chExt cx="1089302" cy="1255135"/>
              </a:xfrm>
            </p:grpSpPr>
            <p:sp>
              <p:nvSpPr>
                <p:cNvPr id="314" name="이등변 삼각형 313"/>
                <p:cNvSpPr/>
                <p:nvPr/>
              </p:nvSpPr>
              <p:spPr>
                <a:xfrm>
                  <a:off x="5882390" y="137126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315" name="이등변 삼각형 314"/>
                <p:cNvSpPr/>
                <p:nvPr/>
              </p:nvSpPr>
              <p:spPr>
                <a:xfrm flipV="1">
                  <a:off x="6244097" y="137126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316" name="이등변 삼각형 315"/>
                <p:cNvSpPr/>
                <p:nvPr/>
              </p:nvSpPr>
              <p:spPr>
                <a:xfrm flipV="1">
                  <a:off x="5889370" y="743371"/>
                  <a:ext cx="727595" cy="627237"/>
                </a:xfrm>
                <a:prstGeom prst="triangle">
                  <a:avLst/>
                </a:prstGeom>
                <a:solidFill>
                  <a:srgbClr val="F9EE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317" name="이등변 삼각형 316"/>
                <p:cNvSpPr/>
                <p:nvPr/>
              </p:nvSpPr>
              <p:spPr>
                <a:xfrm>
                  <a:off x="6242007" y="74379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  <p:grpSp>
            <p:nvGrpSpPr>
              <p:cNvPr id="309" name="왼쪽 삼각형"/>
              <p:cNvGrpSpPr/>
              <p:nvPr/>
            </p:nvGrpSpPr>
            <p:grpSpPr>
              <a:xfrm>
                <a:off x="2172308" y="743702"/>
                <a:ext cx="1091392" cy="1255135"/>
                <a:chOff x="2172308" y="743702"/>
                <a:chExt cx="1091392" cy="1255135"/>
              </a:xfrm>
            </p:grpSpPr>
            <p:sp>
              <p:nvSpPr>
                <p:cNvPr id="310" name="이등변 삼각형 309"/>
                <p:cNvSpPr/>
                <p:nvPr/>
              </p:nvSpPr>
              <p:spPr>
                <a:xfrm flipH="1">
                  <a:off x="2536105" y="1371269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311" name="이등변 삼각형 310"/>
                <p:cNvSpPr/>
                <p:nvPr/>
              </p:nvSpPr>
              <p:spPr>
                <a:xfrm flipH="1" flipV="1">
                  <a:off x="2174399" y="1371600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312" name="이등변 삼각형 311"/>
                <p:cNvSpPr/>
                <p:nvPr/>
              </p:nvSpPr>
              <p:spPr>
                <a:xfrm flipH="1" flipV="1">
                  <a:off x="2529126" y="743702"/>
                  <a:ext cx="727595" cy="627237"/>
                </a:xfrm>
                <a:prstGeom prst="triangle">
                  <a:avLst/>
                </a:prstGeom>
                <a:solidFill>
                  <a:srgbClr val="F9EEE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313" name="이등변 삼각형 312"/>
                <p:cNvSpPr/>
                <p:nvPr/>
              </p:nvSpPr>
              <p:spPr>
                <a:xfrm flipH="1">
                  <a:off x="2172308" y="750021"/>
                  <a:ext cx="727595" cy="627237"/>
                </a:xfrm>
                <a:prstGeom prst="triangl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</p:grpSp>
        <p:sp>
          <p:nvSpPr>
            <p:cNvPr id="318" name="직사각형 317"/>
            <p:cNvSpPr/>
            <p:nvPr/>
          </p:nvSpPr>
          <p:spPr>
            <a:xfrm>
              <a:off x="4754486" y="5691516"/>
              <a:ext cx="1466850" cy="21875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ko-KR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0.0</a:t>
              </a:r>
              <a:r>
                <a:rPr lang="ko-KR" altLang="en-US" sz="1400" b="1" kern="0" spc="-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점</a:t>
              </a:r>
              <a:endParaRPr lang="ko-KR" altLang="en-US" sz="1400" b="1" kern="0" spc="-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</p:grpSp>
      <p:sp>
        <p:nvSpPr>
          <p:cNvPr id="14" name="오른쪽 중괄호 13"/>
          <p:cNvSpPr/>
          <p:nvPr/>
        </p:nvSpPr>
        <p:spPr>
          <a:xfrm>
            <a:off x="6491288" y="2636520"/>
            <a:ext cx="191452" cy="1059180"/>
          </a:xfrm>
          <a:prstGeom prst="rightBrace">
            <a:avLst>
              <a:gd name="adj1" fmla="val 28234"/>
              <a:gd name="adj2" fmla="val 50000"/>
            </a:avLst>
          </a:prstGeom>
          <a:ln w="22225" cmpd="sng">
            <a:solidFill>
              <a:srgbClr val="557FA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오른쪽 중괄호 318"/>
          <p:cNvSpPr/>
          <p:nvPr/>
        </p:nvSpPr>
        <p:spPr>
          <a:xfrm>
            <a:off x="6491288" y="4724400"/>
            <a:ext cx="191452" cy="1059180"/>
          </a:xfrm>
          <a:prstGeom prst="rightBrace">
            <a:avLst>
              <a:gd name="adj1" fmla="val 28234"/>
              <a:gd name="adj2" fmla="val 50000"/>
            </a:avLst>
          </a:prstGeom>
          <a:ln w="22225" cmpd="sng">
            <a:solidFill>
              <a:schemeClr val="accent2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직사각형 321"/>
          <p:cNvSpPr/>
          <p:nvPr/>
        </p:nvSpPr>
        <p:spPr bwMode="auto">
          <a:xfrm>
            <a:off x="6749441" y="5046633"/>
            <a:ext cx="1246233" cy="40007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91405" tIns="45702" rIns="91405" bIns="45702" anchor="ctr" anchorCtr="0">
            <a:spAutoFit/>
            <a:scene3d>
              <a:camera prst="orthographicFront"/>
              <a:lightRig rig="threePt" dir="t"/>
            </a:scene3d>
            <a:sp3d contourW="31750">
              <a:bevelT w="1270" h="38100"/>
              <a:contourClr>
                <a:schemeClr val="bg1"/>
              </a:contourClr>
            </a:sp3d>
          </a:bodyPr>
          <a:lstStyle/>
          <a:p>
            <a:pPr fontAlgn="base" latinLnBrk="0">
              <a:spcBef>
                <a:spcPct val="50000"/>
              </a:spcBef>
              <a:spcAft>
                <a:spcPct val="0"/>
              </a:spcAft>
            </a:pPr>
            <a:r>
              <a:rPr kumimoji="1" lang="en-US" altLang="ko-KR" sz="2000" b="1" dirty="0" smtClean="0">
                <a:solidFill>
                  <a:srgbClr val="A50021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charset="0"/>
              </a:rPr>
              <a:t>Bottom3</a:t>
            </a:r>
            <a:endParaRPr kumimoji="1" lang="ko-KR" altLang="en-US" sz="2000" b="1" dirty="0">
              <a:solidFill>
                <a:srgbClr val="A50021"/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charset="0"/>
            </a:endParaRPr>
          </a:p>
        </p:txBody>
      </p:sp>
      <p:sp>
        <p:nvSpPr>
          <p:cNvPr id="323" name="직사각형 322"/>
          <p:cNvSpPr/>
          <p:nvPr/>
        </p:nvSpPr>
        <p:spPr bwMode="auto">
          <a:xfrm>
            <a:off x="6749441" y="2956576"/>
            <a:ext cx="754239" cy="40007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91405" tIns="45702" rIns="91405" bIns="45702" anchor="ctr" anchorCtr="0">
            <a:spAutoFit/>
            <a:scene3d>
              <a:camera prst="orthographicFront"/>
              <a:lightRig rig="threePt" dir="t"/>
            </a:scene3d>
            <a:sp3d contourW="31750">
              <a:bevelT w="1270" h="38100"/>
              <a:contourClr>
                <a:schemeClr val="bg1"/>
              </a:contourClr>
            </a:sp3d>
          </a:bodyPr>
          <a:lstStyle/>
          <a:p>
            <a:pPr fontAlgn="base" latinLnBrk="0">
              <a:spcBef>
                <a:spcPct val="50000"/>
              </a:spcBef>
              <a:spcAft>
                <a:spcPct val="0"/>
              </a:spcAft>
            </a:pPr>
            <a:r>
              <a:rPr kumimoji="1" lang="en-US" altLang="ko-KR" sz="2000" b="1" dirty="0" smtClean="0">
                <a:solidFill>
                  <a:srgbClr val="0070C0"/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charset="0"/>
              </a:rPr>
              <a:t>Top3</a:t>
            </a:r>
            <a:endParaRPr kumimoji="1" lang="ko-KR" altLang="en-US" sz="2000" b="1" dirty="0">
              <a:solidFill>
                <a:srgbClr val="0070C0"/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charset="0"/>
            </a:endParaRPr>
          </a:p>
        </p:txBody>
      </p:sp>
      <p:sp>
        <p:nvSpPr>
          <p:cNvPr id="324" name="오른쪽 중괄호 323"/>
          <p:cNvSpPr/>
          <p:nvPr/>
        </p:nvSpPr>
        <p:spPr>
          <a:xfrm>
            <a:off x="6491288" y="4015376"/>
            <a:ext cx="191452" cy="396000"/>
          </a:xfrm>
          <a:prstGeom prst="rightBrace">
            <a:avLst>
              <a:gd name="adj1" fmla="val 28234"/>
              <a:gd name="adj2" fmla="val 50000"/>
            </a:avLst>
          </a:prstGeom>
          <a:ln w="22225" cmpd="sng">
            <a:solidFill>
              <a:schemeClr val="bg1">
                <a:lumMod val="5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/>
          <p:cNvSpPr/>
          <p:nvPr/>
        </p:nvSpPr>
        <p:spPr bwMode="auto">
          <a:xfrm>
            <a:off x="6734927" y="4040076"/>
            <a:ext cx="2723752" cy="32312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91405" tIns="45702" rIns="91405" bIns="45702" anchor="ctr" anchorCtr="0">
            <a:spAutoFit/>
            <a:scene3d>
              <a:camera prst="orthographicFront"/>
              <a:lightRig rig="threePt" dir="t"/>
            </a:scene3d>
            <a:sp3d contourW="31750">
              <a:bevelT w="1270" h="38100"/>
              <a:contourClr>
                <a:schemeClr val="bg1"/>
              </a:contourClr>
            </a:sp3d>
          </a:bodyPr>
          <a:lstStyle/>
          <a:p>
            <a:pPr fontAlgn="base" latinLnBrk="0">
              <a:spcBef>
                <a:spcPct val="50000"/>
              </a:spcBef>
              <a:spcAft>
                <a:spcPct val="0"/>
              </a:spcAft>
            </a:pPr>
            <a:r>
              <a:rPr kumimoji="1" lang="ko-KR" altLang="en-US" sz="1500" b="1" smtClean="0">
                <a:solidFill>
                  <a:schemeClr val="bg1">
                    <a:lumMod val="50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charset="0"/>
              </a:rPr>
              <a:t>긍정도 부정도 아닌 보통 비율</a:t>
            </a:r>
            <a:endParaRPr kumimoji="1" lang="ko-KR" altLang="en-US" sz="1500" b="1" dirty="0">
              <a:solidFill>
                <a:schemeClr val="bg1">
                  <a:lumMod val="50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charset="0"/>
            </a:endParaRPr>
          </a:p>
        </p:txBody>
      </p:sp>
      <p:sp>
        <p:nvSpPr>
          <p:cNvPr id="326" name="TextBox 325"/>
          <p:cNvSpPr txBox="1"/>
          <p:nvPr/>
        </p:nvSpPr>
        <p:spPr>
          <a:xfrm>
            <a:off x="4730527" y="6164036"/>
            <a:ext cx="4252767" cy="184666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12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* </a:t>
            </a:r>
            <a:r>
              <a:rPr lang="en-US" altLang="ko-KR" sz="12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7</a:t>
            </a:r>
            <a:r>
              <a:rPr lang="ko-KR" altLang="en-US" sz="12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점 척도를 </a:t>
            </a:r>
            <a:r>
              <a:rPr lang="en-US" altLang="ko-KR" sz="12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100</a:t>
            </a:r>
            <a:r>
              <a:rPr lang="ko-KR" altLang="en-US" sz="1200" b="1" spc="-50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점 만점으로 </a:t>
            </a:r>
            <a:r>
              <a:rPr lang="ko-KR" altLang="en-US" sz="12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환산하여 </a:t>
            </a:r>
            <a:r>
              <a:rPr lang="ko-KR" altLang="en-US" sz="1200" b="1" spc="-50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산출된 값을 </a:t>
            </a:r>
            <a:r>
              <a:rPr lang="ko-KR" altLang="en-US" sz="12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latin typeface="Trebuchet MS" panose="020B0603020202020204" pitchFamily="34" charset="0"/>
                <a:ea typeface="맑은 고딕" panose="020B0503020000020004" pitchFamily="50" charset="-127"/>
              </a:rPr>
              <a:t>지수로 사용함</a:t>
            </a:r>
          </a:p>
        </p:txBody>
      </p:sp>
      <p:grpSp>
        <p:nvGrpSpPr>
          <p:cNvPr id="333" name="그룹 332"/>
          <p:cNvGrpSpPr/>
          <p:nvPr/>
        </p:nvGrpSpPr>
        <p:grpSpPr>
          <a:xfrm>
            <a:off x="1192829" y="1945171"/>
            <a:ext cx="1934342" cy="325410"/>
            <a:chOff x="7125228" y="1679389"/>
            <a:chExt cx="1934342" cy="325410"/>
          </a:xfrm>
        </p:grpSpPr>
        <p:sp>
          <p:nvSpPr>
            <p:cNvPr id="334" name="TextBox 333"/>
            <p:cNvSpPr txBox="1"/>
            <p:nvPr/>
          </p:nvSpPr>
          <p:spPr>
            <a:xfrm>
              <a:off x="7342636" y="1679389"/>
              <a:ext cx="1716934" cy="325410"/>
            </a:xfrm>
            <a:prstGeom prst="rect">
              <a:avLst/>
            </a:prstGeom>
          </p:spPr>
          <p:txBody>
            <a:bodyPr wrap="none" lIns="91349" tIns="45674" rIns="91349" bIns="45674" anchor="ctr"/>
            <a:lstStyle>
              <a:defPPr>
                <a:defRPr lang="ko-KR"/>
              </a:defPPr>
              <a:lvl1pPr indent="0">
                <a:lnSpc>
                  <a:spcPct val="120000"/>
                </a:lnSpc>
                <a:spcBef>
                  <a:spcPts val="0"/>
                </a:spcBef>
                <a:spcAft>
                  <a:spcPts val="150"/>
                </a:spcAft>
                <a:buFont typeface="Arial" pitchFamily="34" charset="0"/>
                <a:buNone/>
                <a:defRPr sz="1400" b="1" baseline="0">
                  <a:ln>
                    <a:solidFill>
                      <a:schemeClr val="tx1">
                        <a:alpha val="0"/>
                      </a:schemeClr>
                    </a:solidFill>
                  </a:ln>
                  <a:solidFill>
                    <a:srgbClr val="00206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defRPr>
              </a:lvl1pPr>
              <a:lvl2pPr marL="456739" indent="0" algn="ctr">
                <a:spcBef>
                  <a:spcPct val="20000"/>
                </a:spcBef>
                <a:buFont typeface="Arial" pitchFamily="34" charset="0"/>
                <a:buNone/>
                <a:defRPr sz="1300" baseline="0">
                  <a:solidFill>
                    <a:schemeClr val="tx1">
                      <a:tint val="75000"/>
                    </a:schemeClr>
                  </a:solidFill>
                  <a:latin typeface="Arial" pitchFamily="34" charset="0"/>
                  <a:ea typeface="맑은 고딕" pitchFamily="50" charset="-127"/>
                </a:defRPr>
              </a:lvl2pPr>
              <a:lvl3pPr marL="913479" indent="0" algn="ctr">
                <a:spcBef>
                  <a:spcPct val="20000"/>
                </a:spcBef>
                <a:buFont typeface="Arial" pitchFamily="34" charset="0"/>
                <a:buNone/>
                <a:defRPr sz="1300" baseline="0">
                  <a:solidFill>
                    <a:schemeClr val="tx1">
                      <a:tint val="75000"/>
                    </a:schemeClr>
                  </a:solidFill>
                  <a:latin typeface="Arial" pitchFamily="34" charset="0"/>
                  <a:ea typeface="맑은 고딕" pitchFamily="50" charset="-127"/>
                </a:defRPr>
              </a:lvl3pPr>
              <a:lvl4pPr marL="1370220" indent="0" algn="ctr">
                <a:spcBef>
                  <a:spcPct val="20000"/>
                </a:spcBef>
                <a:buFont typeface="Arial" pitchFamily="34" charset="0"/>
                <a:buNone/>
                <a:defRPr sz="1300" baseline="0">
                  <a:solidFill>
                    <a:schemeClr val="tx1">
                      <a:tint val="75000"/>
                    </a:schemeClr>
                  </a:solidFill>
                  <a:latin typeface="Arial" pitchFamily="34" charset="0"/>
                  <a:ea typeface="맑은 고딕" pitchFamily="50" charset="-127"/>
                </a:defRPr>
              </a:lvl4pPr>
              <a:lvl5pPr marL="1826959" indent="0" algn="ctr">
                <a:spcBef>
                  <a:spcPct val="20000"/>
                </a:spcBef>
                <a:buFont typeface="Arial" pitchFamily="34" charset="0"/>
                <a:buNone/>
                <a:defRPr sz="1300" baseline="0">
                  <a:solidFill>
                    <a:schemeClr val="tx1">
                      <a:tint val="75000"/>
                    </a:schemeClr>
                  </a:solidFill>
                  <a:latin typeface="Arial" pitchFamily="34" charset="0"/>
                  <a:ea typeface="맑은 고딕" pitchFamily="50" charset="-127"/>
                </a:defRPr>
              </a:lvl5pPr>
              <a:lvl6pPr marL="2283699" indent="0" algn="ctr">
                <a:spcBef>
                  <a:spcPct val="20000"/>
                </a:spcBef>
                <a:buFont typeface="Arial" pitchFamily="34" charset="0"/>
                <a:buNone/>
                <a:defRPr sz="2000">
                  <a:solidFill>
                    <a:schemeClr val="tx1">
                      <a:tint val="75000"/>
                    </a:schemeClr>
                  </a:solidFill>
                </a:defRPr>
              </a:lvl6pPr>
              <a:lvl7pPr marL="2740439" indent="0" algn="ctr">
                <a:spcBef>
                  <a:spcPct val="20000"/>
                </a:spcBef>
                <a:buFont typeface="Arial" pitchFamily="34" charset="0"/>
                <a:buNone/>
                <a:defRPr sz="2000">
                  <a:solidFill>
                    <a:schemeClr val="tx1">
                      <a:tint val="75000"/>
                    </a:schemeClr>
                  </a:solidFill>
                </a:defRPr>
              </a:lvl7pPr>
              <a:lvl8pPr marL="3197180" indent="0" algn="ctr">
                <a:spcBef>
                  <a:spcPct val="20000"/>
                </a:spcBef>
                <a:buFont typeface="Arial" pitchFamily="34" charset="0"/>
                <a:buNone/>
                <a:defRPr sz="2000">
                  <a:solidFill>
                    <a:schemeClr val="tx1">
                      <a:tint val="75000"/>
                    </a:schemeClr>
                  </a:solidFill>
                </a:defRPr>
              </a:lvl8pPr>
              <a:lvl9pPr marL="3653919" indent="0" algn="ctr">
                <a:spcBef>
                  <a:spcPct val="20000"/>
                </a:spcBef>
                <a:buFont typeface="Arial" pitchFamily="34" charset="0"/>
                <a:buNone/>
                <a:defRPr sz="2000">
                  <a:solidFill>
                    <a:schemeClr val="tx1">
                      <a:tint val="75000"/>
                    </a:schemeClr>
                  </a:solidFill>
                </a:defRPr>
              </a:lvl9pPr>
            </a:lstStyle>
            <a:p>
              <a:r>
                <a:rPr lang="ko-KR" altLang="en-US" dirty="0"/>
                <a:t>측정 척도</a:t>
              </a:r>
            </a:p>
          </p:txBody>
        </p:sp>
        <p:pic>
          <p:nvPicPr>
            <p:cNvPr id="335" name="그림 33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25228" y="1727548"/>
              <a:ext cx="239252" cy="239252"/>
            </a:xfrm>
            <a:prstGeom prst="rect">
              <a:avLst/>
            </a:prstGeom>
          </p:spPr>
        </p:pic>
      </p:grpSp>
      <p:grpSp>
        <p:nvGrpSpPr>
          <p:cNvPr id="336" name="그룹 335"/>
          <p:cNvGrpSpPr/>
          <p:nvPr/>
        </p:nvGrpSpPr>
        <p:grpSpPr>
          <a:xfrm>
            <a:off x="4672629" y="1945171"/>
            <a:ext cx="1934342" cy="325410"/>
            <a:chOff x="7125228" y="1679389"/>
            <a:chExt cx="1934342" cy="325410"/>
          </a:xfrm>
        </p:grpSpPr>
        <p:sp>
          <p:nvSpPr>
            <p:cNvPr id="337" name="TextBox 336"/>
            <p:cNvSpPr txBox="1"/>
            <p:nvPr/>
          </p:nvSpPr>
          <p:spPr>
            <a:xfrm>
              <a:off x="7342636" y="1679389"/>
              <a:ext cx="1716934" cy="325410"/>
            </a:xfrm>
            <a:prstGeom prst="rect">
              <a:avLst/>
            </a:prstGeom>
          </p:spPr>
          <p:txBody>
            <a:bodyPr wrap="none" lIns="91349" tIns="45674" rIns="91349" bIns="45674" anchor="ctr"/>
            <a:lstStyle>
              <a:defPPr>
                <a:defRPr lang="ko-KR"/>
              </a:defPPr>
              <a:lvl1pPr indent="0">
                <a:lnSpc>
                  <a:spcPct val="120000"/>
                </a:lnSpc>
                <a:spcBef>
                  <a:spcPts val="0"/>
                </a:spcBef>
                <a:spcAft>
                  <a:spcPts val="150"/>
                </a:spcAft>
                <a:buFont typeface="Arial" pitchFamily="34" charset="0"/>
                <a:buNone/>
                <a:defRPr sz="1400" b="1" baseline="0">
                  <a:ln>
                    <a:solidFill>
                      <a:schemeClr val="tx1">
                        <a:alpha val="0"/>
                      </a:schemeClr>
                    </a:solidFill>
                  </a:ln>
                  <a:solidFill>
                    <a:srgbClr val="00206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defRPr>
              </a:lvl1pPr>
              <a:lvl2pPr marL="456739" indent="0" algn="ctr">
                <a:spcBef>
                  <a:spcPct val="20000"/>
                </a:spcBef>
                <a:buFont typeface="Arial" pitchFamily="34" charset="0"/>
                <a:buNone/>
                <a:defRPr sz="1300" baseline="0">
                  <a:solidFill>
                    <a:schemeClr val="tx1">
                      <a:tint val="75000"/>
                    </a:schemeClr>
                  </a:solidFill>
                  <a:latin typeface="Arial" pitchFamily="34" charset="0"/>
                  <a:ea typeface="맑은 고딕" pitchFamily="50" charset="-127"/>
                </a:defRPr>
              </a:lvl2pPr>
              <a:lvl3pPr marL="913479" indent="0" algn="ctr">
                <a:spcBef>
                  <a:spcPct val="20000"/>
                </a:spcBef>
                <a:buFont typeface="Arial" pitchFamily="34" charset="0"/>
                <a:buNone/>
                <a:defRPr sz="1300" baseline="0">
                  <a:solidFill>
                    <a:schemeClr val="tx1">
                      <a:tint val="75000"/>
                    </a:schemeClr>
                  </a:solidFill>
                  <a:latin typeface="Arial" pitchFamily="34" charset="0"/>
                  <a:ea typeface="맑은 고딕" pitchFamily="50" charset="-127"/>
                </a:defRPr>
              </a:lvl3pPr>
              <a:lvl4pPr marL="1370220" indent="0" algn="ctr">
                <a:spcBef>
                  <a:spcPct val="20000"/>
                </a:spcBef>
                <a:buFont typeface="Arial" pitchFamily="34" charset="0"/>
                <a:buNone/>
                <a:defRPr sz="1300" baseline="0">
                  <a:solidFill>
                    <a:schemeClr val="tx1">
                      <a:tint val="75000"/>
                    </a:schemeClr>
                  </a:solidFill>
                  <a:latin typeface="Arial" pitchFamily="34" charset="0"/>
                  <a:ea typeface="맑은 고딕" pitchFamily="50" charset="-127"/>
                </a:defRPr>
              </a:lvl4pPr>
              <a:lvl5pPr marL="1826959" indent="0" algn="ctr">
                <a:spcBef>
                  <a:spcPct val="20000"/>
                </a:spcBef>
                <a:buFont typeface="Arial" pitchFamily="34" charset="0"/>
                <a:buNone/>
                <a:defRPr sz="1300" baseline="0">
                  <a:solidFill>
                    <a:schemeClr val="tx1">
                      <a:tint val="75000"/>
                    </a:schemeClr>
                  </a:solidFill>
                  <a:latin typeface="Arial" pitchFamily="34" charset="0"/>
                  <a:ea typeface="맑은 고딕" pitchFamily="50" charset="-127"/>
                </a:defRPr>
              </a:lvl5pPr>
              <a:lvl6pPr marL="2283699" indent="0" algn="ctr">
                <a:spcBef>
                  <a:spcPct val="20000"/>
                </a:spcBef>
                <a:buFont typeface="Arial" pitchFamily="34" charset="0"/>
                <a:buNone/>
                <a:defRPr sz="2000">
                  <a:solidFill>
                    <a:schemeClr val="tx1">
                      <a:tint val="75000"/>
                    </a:schemeClr>
                  </a:solidFill>
                </a:defRPr>
              </a:lvl6pPr>
              <a:lvl7pPr marL="2740439" indent="0" algn="ctr">
                <a:spcBef>
                  <a:spcPct val="20000"/>
                </a:spcBef>
                <a:buFont typeface="Arial" pitchFamily="34" charset="0"/>
                <a:buNone/>
                <a:defRPr sz="2000">
                  <a:solidFill>
                    <a:schemeClr val="tx1">
                      <a:tint val="75000"/>
                    </a:schemeClr>
                  </a:solidFill>
                </a:defRPr>
              </a:lvl7pPr>
              <a:lvl8pPr marL="3197180" indent="0" algn="ctr">
                <a:spcBef>
                  <a:spcPct val="20000"/>
                </a:spcBef>
                <a:buFont typeface="Arial" pitchFamily="34" charset="0"/>
                <a:buNone/>
                <a:defRPr sz="2000">
                  <a:solidFill>
                    <a:schemeClr val="tx1">
                      <a:tint val="75000"/>
                    </a:schemeClr>
                  </a:solidFill>
                </a:defRPr>
              </a:lvl8pPr>
              <a:lvl9pPr marL="3653919" indent="0" algn="ctr">
                <a:spcBef>
                  <a:spcPct val="20000"/>
                </a:spcBef>
                <a:buFont typeface="Arial" pitchFamily="34" charset="0"/>
                <a:buNone/>
                <a:defRPr sz="2000">
                  <a:solidFill>
                    <a:schemeClr val="tx1">
                      <a:tint val="75000"/>
                    </a:schemeClr>
                  </a:solidFill>
                </a:defRPr>
              </a:lvl9pPr>
            </a:lstStyle>
            <a:p>
              <a:r>
                <a:rPr lang="ko-KR" altLang="en-US" dirty="0" smtClean="0"/>
                <a:t>점수 환산 기준</a:t>
              </a:r>
              <a:endParaRPr lang="ko-KR" altLang="en-US" dirty="0"/>
            </a:p>
          </p:txBody>
        </p:sp>
        <p:pic>
          <p:nvPicPr>
            <p:cNvPr id="338" name="그림 33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25228" y="1727548"/>
              <a:ext cx="239252" cy="239252"/>
            </a:xfrm>
            <a:prstGeom prst="rect">
              <a:avLst/>
            </a:prstGeom>
          </p:spPr>
        </p:pic>
      </p:grpSp>
      <p:pic>
        <p:nvPicPr>
          <p:cNvPr id="339" name="그림 338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458200" y="4599919"/>
            <a:ext cx="1248262" cy="16765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243091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5957" y="2519274"/>
            <a:ext cx="1103434" cy="1153258"/>
          </a:xfrm>
          <a:prstGeom prst="rect">
            <a:avLst/>
          </a:prstGeom>
          <a:noFill/>
          <a:ln>
            <a:noFill/>
          </a:ln>
          <a:effectLst>
            <a:reflection blurRad="6350" stA="52000" endA="300" endPos="17000" dir="5400000" sy="-100000" algn="bl" rotWithShape="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제목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5. </a:t>
            </a:r>
            <a:r>
              <a:rPr lang="ko-KR" altLang="en-US" smtClean="0"/>
              <a:t>지수 </a:t>
            </a:r>
            <a:r>
              <a:rPr lang="ko-KR" altLang="en-US"/>
              <a:t>산출 </a:t>
            </a:r>
            <a:r>
              <a:rPr lang="en-US" altLang="ko-KR"/>
              <a:t>Process</a:t>
            </a:r>
          </a:p>
        </p:txBody>
      </p:sp>
      <p:sp>
        <p:nvSpPr>
          <p:cNvPr id="43" name="부제목 42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/>
              <a:t>2) </a:t>
            </a:r>
            <a:r>
              <a:rPr lang="ko-KR" altLang="en-US" dirty="0"/>
              <a:t>지수 산출 </a:t>
            </a:r>
            <a:r>
              <a:rPr lang="ko-KR" altLang="en-US" dirty="0" smtClean="0"/>
              <a:t>방법</a:t>
            </a:r>
            <a:endParaRPr lang="ko-KR" altLang="en-US" dirty="0"/>
          </a:p>
        </p:txBody>
      </p:sp>
      <p:sp>
        <p:nvSpPr>
          <p:cNvPr id="44" name="내용 개체 틀 43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/>
              <a:t>설문의 만족도 점수는 각 측정항목을 </a:t>
            </a:r>
            <a:r>
              <a:rPr lang="en-US" altLang="ko-KR" dirty="0"/>
              <a:t>100</a:t>
            </a:r>
            <a:r>
              <a:rPr lang="ko-KR" altLang="en-US" dirty="0"/>
              <a:t>점으로 환산한 후</a:t>
            </a:r>
            <a:r>
              <a:rPr lang="en-US" altLang="ko-KR" dirty="0"/>
              <a:t>, </a:t>
            </a:r>
            <a:r>
              <a:rPr lang="ko-KR" altLang="en-US" dirty="0"/>
              <a:t>차원들의 평균을 통해 종합만족도를 산출함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8" name="그룹 7"/>
          <p:cNvGrpSpPr/>
          <p:nvPr/>
        </p:nvGrpSpPr>
        <p:grpSpPr>
          <a:xfrm>
            <a:off x="344488" y="4185328"/>
            <a:ext cx="9215437" cy="2197098"/>
            <a:chOff x="344488" y="3759200"/>
            <a:chExt cx="9215437" cy="2197098"/>
          </a:xfrm>
        </p:grpSpPr>
        <p:grpSp>
          <p:nvGrpSpPr>
            <p:cNvPr id="178" name="그룹 177"/>
            <p:cNvGrpSpPr/>
            <p:nvPr/>
          </p:nvGrpSpPr>
          <p:grpSpPr>
            <a:xfrm>
              <a:off x="375844" y="3759200"/>
              <a:ext cx="734098" cy="648095"/>
              <a:chOff x="544658" y="4954860"/>
              <a:chExt cx="808274" cy="808272"/>
            </a:xfrm>
          </p:grpSpPr>
          <p:sp>
            <p:nvSpPr>
              <p:cNvPr id="179" name="모서리가 둥근 직사각형 178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80" name="직사각형 179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대학</a:t>
                </a:r>
                <a:r>
                  <a:rPr lang="ko-KR" altLang="en-US" sz="1100" b="1" kern="0" spc="-100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 </a:t>
                </a: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환경</a:t>
                </a:r>
                <a:endParaRPr lang="en-US" altLang="ko-KR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grpSp>
          <p:nvGrpSpPr>
            <p:cNvPr id="181" name="그룹 180"/>
            <p:cNvGrpSpPr/>
            <p:nvPr/>
          </p:nvGrpSpPr>
          <p:grpSpPr>
            <a:xfrm>
              <a:off x="1219050" y="3759200"/>
              <a:ext cx="734098" cy="648095"/>
              <a:chOff x="544658" y="4954860"/>
              <a:chExt cx="808274" cy="808272"/>
            </a:xfrm>
          </p:grpSpPr>
          <p:sp>
            <p:nvSpPr>
              <p:cNvPr id="182" name="모서리가 둥근 직사각형 181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83" name="직사각형 182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학교</a:t>
                </a:r>
                <a:endParaRPr lang="en-US" altLang="ko-KR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서비스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grpSp>
          <p:nvGrpSpPr>
            <p:cNvPr id="184" name="그룹 183"/>
            <p:cNvGrpSpPr/>
            <p:nvPr/>
          </p:nvGrpSpPr>
          <p:grpSpPr>
            <a:xfrm>
              <a:off x="2062256" y="3759200"/>
              <a:ext cx="734098" cy="648095"/>
              <a:chOff x="544658" y="4954860"/>
              <a:chExt cx="808274" cy="808272"/>
            </a:xfrm>
          </p:grpSpPr>
          <p:sp>
            <p:nvSpPr>
              <p:cNvPr id="185" name="모서리가 둥근 직사각형 184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86" name="직사각형 185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취업지원</a:t>
                </a:r>
                <a:endParaRPr lang="en-US" altLang="ko-KR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및 국제화</a:t>
                </a:r>
                <a:endParaRPr lang="en-US" altLang="ko-KR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역량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grpSp>
          <p:nvGrpSpPr>
            <p:cNvPr id="187" name="그룹 186"/>
            <p:cNvGrpSpPr/>
            <p:nvPr/>
          </p:nvGrpSpPr>
          <p:grpSpPr>
            <a:xfrm>
              <a:off x="2905462" y="3759200"/>
              <a:ext cx="734098" cy="648095"/>
              <a:chOff x="544658" y="4954860"/>
              <a:chExt cx="808274" cy="808272"/>
            </a:xfrm>
          </p:grpSpPr>
          <p:sp>
            <p:nvSpPr>
              <p:cNvPr id="188" name="모서리가 둥근 직사각형 187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89" name="직사각형 188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학생</a:t>
                </a:r>
                <a:br>
                  <a:rPr lang="ko-KR" altLang="en-US" sz="1100" b="1" kern="0" spc="-100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</a:br>
                <a:r>
                  <a:rPr lang="ko-KR" altLang="en-US" sz="1100" b="1" kern="0" spc="-100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장학지원</a:t>
                </a:r>
              </a:p>
            </p:txBody>
          </p:sp>
        </p:grpSp>
        <p:grpSp>
          <p:nvGrpSpPr>
            <p:cNvPr id="190" name="그룹 189"/>
            <p:cNvGrpSpPr/>
            <p:nvPr/>
          </p:nvGrpSpPr>
          <p:grpSpPr>
            <a:xfrm>
              <a:off x="3748668" y="3759200"/>
              <a:ext cx="734098" cy="648095"/>
              <a:chOff x="544658" y="4954860"/>
              <a:chExt cx="808274" cy="808272"/>
            </a:xfrm>
          </p:grpSpPr>
          <p:sp>
            <p:nvSpPr>
              <p:cNvPr id="191" name="모서리가 둥근 직사각형 190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92" name="직사각형 191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전반적</a:t>
                </a:r>
                <a:br>
                  <a:rPr lang="ko-KR" altLang="en-US" sz="1100" b="1" kern="0" spc="-100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</a:br>
                <a:r>
                  <a:rPr lang="ko-KR" altLang="en-US" sz="1100" b="1" kern="0" spc="-100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이미지</a:t>
                </a:r>
              </a:p>
            </p:txBody>
          </p:sp>
        </p:grpSp>
        <p:grpSp>
          <p:nvGrpSpPr>
            <p:cNvPr id="193" name="그룹 192"/>
            <p:cNvGrpSpPr/>
            <p:nvPr/>
          </p:nvGrpSpPr>
          <p:grpSpPr>
            <a:xfrm>
              <a:off x="4591874" y="3759200"/>
              <a:ext cx="734098" cy="648095"/>
              <a:chOff x="544658" y="4954860"/>
              <a:chExt cx="808274" cy="808272"/>
            </a:xfrm>
          </p:grpSpPr>
          <p:sp>
            <p:nvSpPr>
              <p:cNvPr id="194" name="모서리가 둥근 직사각형 193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95" name="직사각형 194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학과</a:t>
                </a:r>
                <a:r>
                  <a:rPr lang="ko-KR" altLang="en-US" sz="1100" b="1" kern="0" spc="-100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 </a:t>
                </a: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전공</a:t>
                </a:r>
                <a:endParaRPr lang="en-US" altLang="ko-KR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grpSp>
          <p:nvGrpSpPr>
            <p:cNvPr id="196" name="그룹 195"/>
            <p:cNvGrpSpPr/>
            <p:nvPr/>
          </p:nvGrpSpPr>
          <p:grpSpPr>
            <a:xfrm>
              <a:off x="5435080" y="3759200"/>
              <a:ext cx="734098" cy="648095"/>
              <a:chOff x="544658" y="4954860"/>
              <a:chExt cx="808274" cy="808272"/>
            </a:xfrm>
          </p:grpSpPr>
          <p:sp>
            <p:nvSpPr>
              <p:cNvPr id="197" name="모서리가 둥근 직사각형 196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98" name="직사각형 197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교양 교과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grpSp>
          <p:nvGrpSpPr>
            <p:cNvPr id="199" name="그룹 198"/>
            <p:cNvGrpSpPr/>
            <p:nvPr/>
          </p:nvGrpSpPr>
          <p:grpSpPr>
            <a:xfrm>
              <a:off x="6278286" y="3759200"/>
              <a:ext cx="734098" cy="648095"/>
              <a:chOff x="544658" y="4954860"/>
              <a:chExt cx="808274" cy="808272"/>
            </a:xfrm>
          </p:grpSpPr>
          <p:sp>
            <p:nvSpPr>
              <p:cNvPr id="200" name="모서리가 둥근 직사각형 199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201" name="직사각형 200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인적 관계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grpSp>
          <p:nvGrpSpPr>
            <p:cNvPr id="202" name="그룹 201"/>
            <p:cNvGrpSpPr/>
            <p:nvPr/>
          </p:nvGrpSpPr>
          <p:grpSpPr>
            <a:xfrm>
              <a:off x="7121492" y="3759200"/>
              <a:ext cx="734098" cy="648095"/>
              <a:chOff x="544658" y="4954860"/>
              <a:chExt cx="808274" cy="808272"/>
            </a:xfrm>
          </p:grpSpPr>
          <p:sp>
            <p:nvSpPr>
              <p:cNvPr id="203" name="모서리가 둥근 직사각형 202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204" name="직사각형 203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전공 진로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grpSp>
          <p:nvGrpSpPr>
            <p:cNvPr id="205" name="그룹 204"/>
            <p:cNvGrpSpPr/>
            <p:nvPr/>
          </p:nvGrpSpPr>
          <p:grpSpPr>
            <a:xfrm>
              <a:off x="7964698" y="3759200"/>
              <a:ext cx="734098" cy="648095"/>
              <a:chOff x="544658" y="4954860"/>
              <a:chExt cx="808274" cy="808272"/>
            </a:xfrm>
          </p:grpSpPr>
          <p:sp>
            <p:nvSpPr>
              <p:cNvPr id="206" name="모서리가 둥근 직사각형 205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207" name="직사각형 206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실험실습</a:t>
                </a:r>
                <a:endParaRPr lang="en-US" altLang="ko-KR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환경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grpSp>
          <p:nvGrpSpPr>
            <p:cNvPr id="208" name="그룹 207"/>
            <p:cNvGrpSpPr/>
            <p:nvPr/>
          </p:nvGrpSpPr>
          <p:grpSpPr>
            <a:xfrm>
              <a:off x="8807902" y="3759200"/>
              <a:ext cx="734098" cy="648095"/>
              <a:chOff x="544658" y="4954860"/>
              <a:chExt cx="808274" cy="808272"/>
            </a:xfrm>
          </p:grpSpPr>
          <p:sp>
            <p:nvSpPr>
              <p:cNvPr id="209" name="모서리가 둥근 직사각형 208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210" name="직사각형 209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학생 상담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sp>
          <p:nvSpPr>
            <p:cNvPr id="253" name="모서리가 둥근 직사각형 252"/>
            <p:cNvSpPr/>
            <p:nvPr/>
          </p:nvSpPr>
          <p:spPr>
            <a:xfrm>
              <a:off x="344488" y="45420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시설 공간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54" name="모서리가 둥근 직사각형 253"/>
            <p:cNvSpPr/>
            <p:nvPr/>
          </p:nvSpPr>
          <p:spPr>
            <a:xfrm>
              <a:off x="344488" y="50373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안내</a:t>
              </a:r>
              <a:r>
                <a:rPr lang="en-US" altLang="ko-KR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/</a:t>
              </a:r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공지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55" name="모서리가 둥근 직사각형 254"/>
            <p:cNvSpPr/>
            <p:nvPr/>
          </p:nvSpPr>
          <p:spPr>
            <a:xfrm>
              <a:off x="1187450" y="45420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학생활동</a:t>
              </a:r>
              <a:endParaRPr lang="en-US" altLang="ko-KR" sz="1000" b="1" spc="-50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지원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1187450" y="50373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비용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57" name="모서리가 둥근 직사각형 256"/>
            <p:cNvSpPr/>
            <p:nvPr/>
          </p:nvSpPr>
          <p:spPr>
            <a:xfrm>
              <a:off x="1187450" y="5532679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행정서비스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59" name="모서리가 둥근 직사각형 258"/>
            <p:cNvSpPr/>
            <p:nvPr/>
          </p:nvSpPr>
          <p:spPr>
            <a:xfrm>
              <a:off x="2030412" y="45420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취업 지원</a:t>
              </a:r>
              <a:endParaRPr lang="en-US" altLang="ko-KR" sz="1000" b="1" spc="-50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프로그램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60" name="모서리가 둥근 직사각형 259"/>
            <p:cNvSpPr/>
            <p:nvPr/>
          </p:nvSpPr>
          <p:spPr>
            <a:xfrm>
              <a:off x="2030412" y="50373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산학협력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61" name="모서리가 둥근 직사각형 260"/>
            <p:cNvSpPr/>
            <p:nvPr/>
          </p:nvSpPr>
          <p:spPr>
            <a:xfrm>
              <a:off x="2030412" y="5532679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국제화 역량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62" name="모서리가 둥근 직사각형 261"/>
            <p:cNvSpPr/>
            <p:nvPr/>
          </p:nvSpPr>
          <p:spPr>
            <a:xfrm>
              <a:off x="2873374" y="45420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장학지원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65" name="모서리가 둥근 직사각형 264"/>
            <p:cNvSpPr/>
            <p:nvPr/>
          </p:nvSpPr>
          <p:spPr>
            <a:xfrm>
              <a:off x="3716336" y="45420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이미지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66" name="모서리가 둥근 직사각형 265"/>
            <p:cNvSpPr/>
            <p:nvPr/>
          </p:nvSpPr>
          <p:spPr>
            <a:xfrm>
              <a:off x="4559298" y="45420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전공 인식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67" name="모서리가 둥근 직사각형 266"/>
            <p:cNvSpPr/>
            <p:nvPr/>
          </p:nvSpPr>
          <p:spPr>
            <a:xfrm>
              <a:off x="4559298" y="50373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전공 교과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68" name="모서리가 둥근 직사각형 267"/>
            <p:cNvSpPr/>
            <p:nvPr/>
          </p:nvSpPr>
          <p:spPr>
            <a:xfrm>
              <a:off x="4559298" y="5532679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실습 교육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69" name="모서리가 둥근 직사각형 268"/>
            <p:cNvSpPr/>
            <p:nvPr/>
          </p:nvSpPr>
          <p:spPr>
            <a:xfrm>
              <a:off x="5402260" y="45420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교양 교과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70" name="모서리가 둥근 직사각형 269"/>
            <p:cNvSpPr/>
            <p:nvPr/>
          </p:nvSpPr>
          <p:spPr>
            <a:xfrm>
              <a:off x="6245222" y="45420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교수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71" name="모서리가 둥근 직사각형 270"/>
            <p:cNvSpPr/>
            <p:nvPr/>
          </p:nvSpPr>
          <p:spPr>
            <a:xfrm>
              <a:off x="6245222" y="50373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조교 및 교우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72" name="모서리가 둥근 직사각형 271"/>
            <p:cNvSpPr/>
            <p:nvPr/>
          </p:nvSpPr>
          <p:spPr>
            <a:xfrm>
              <a:off x="7088184" y="45420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전공 진로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73" name="모서리가 둥근 직사각형 272"/>
            <p:cNvSpPr/>
            <p:nvPr/>
          </p:nvSpPr>
          <p:spPr>
            <a:xfrm>
              <a:off x="7931146" y="45420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실험실습</a:t>
              </a:r>
              <a:endParaRPr lang="en-US" altLang="ko-KR" sz="1000" b="1" spc="-50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환경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8774113" y="4542080"/>
              <a:ext cx="785812" cy="423619"/>
            </a:xfrm>
            <a:prstGeom prst="roundRect">
              <a:avLst>
                <a:gd name="adj" fmla="val 10488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r>
                <a:rPr lang="ko-KR" altLang="en-US" sz="1000" b="1" spc="-50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학생 상담</a:t>
              </a:r>
              <a:endParaRPr lang="ko-KR" altLang="en-US" sz="100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276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378590" y="4895875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1014471" y="4895875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1214409" y="4895875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1850290" y="4895875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0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2062134" y="4895875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2698015" y="4895875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4586259" y="4895875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5222140" y="4895875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4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6281709" y="4895875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6917590" y="4895875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1214409" y="5384147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9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1850290" y="5384147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2062134" y="5384147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1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2698015" y="5384147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2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4586259" y="5384147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3" name="Picture 68" descr="5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1531" b="-1954"/>
            <a:stretch>
              <a:fillRect/>
            </a:stretch>
          </p:blipFill>
          <p:spPr bwMode="auto">
            <a:xfrm>
              <a:off x="5222140" y="5384147"/>
              <a:ext cx="133005" cy="204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297" name="직선 연결선 296"/>
          <p:cNvCxnSpPr>
            <a:endCxn id="179" idx="0"/>
          </p:cNvCxnSpPr>
          <p:nvPr/>
        </p:nvCxnSpPr>
        <p:spPr>
          <a:xfrm flipH="1">
            <a:off x="742893" y="3118184"/>
            <a:ext cx="4223963" cy="1067144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직선 연결선 297"/>
          <p:cNvCxnSpPr>
            <a:endCxn id="182" idx="0"/>
          </p:cNvCxnSpPr>
          <p:nvPr/>
        </p:nvCxnSpPr>
        <p:spPr>
          <a:xfrm flipH="1">
            <a:off x="1586099" y="3118184"/>
            <a:ext cx="3369987" cy="1067144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직선 연결선 298"/>
          <p:cNvCxnSpPr>
            <a:endCxn id="185" idx="0"/>
          </p:cNvCxnSpPr>
          <p:nvPr/>
        </p:nvCxnSpPr>
        <p:spPr>
          <a:xfrm flipH="1">
            <a:off x="2429305" y="3118184"/>
            <a:ext cx="2523695" cy="1067144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직선 연결선 299"/>
          <p:cNvCxnSpPr>
            <a:endCxn id="188" idx="0"/>
          </p:cNvCxnSpPr>
          <p:nvPr/>
        </p:nvCxnSpPr>
        <p:spPr>
          <a:xfrm flipH="1">
            <a:off x="3272511" y="3118184"/>
            <a:ext cx="1680489" cy="1067144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직선 연결선 300"/>
          <p:cNvCxnSpPr>
            <a:endCxn id="191" idx="0"/>
          </p:cNvCxnSpPr>
          <p:nvPr/>
        </p:nvCxnSpPr>
        <p:spPr>
          <a:xfrm flipH="1">
            <a:off x="4115717" y="3113961"/>
            <a:ext cx="837283" cy="1071367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직선 연결선 301"/>
          <p:cNvCxnSpPr>
            <a:endCxn id="197" idx="0"/>
          </p:cNvCxnSpPr>
          <p:nvPr/>
        </p:nvCxnSpPr>
        <p:spPr>
          <a:xfrm>
            <a:off x="4952204" y="3141307"/>
            <a:ext cx="849925" cy="1044021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직선 연결선 302"/>
          <p:cNvCxnSpPr>
            <a:endCxn id="200" idx="0"/>
          </p:cNvCxnSpPr>
          <p:nvPr/>
        </p:nvCxnSpPr>
        <p:spPr>
          <a:xfrm>
            <a:off x="4933430" y="3139876"/>
            <a:ext cx="1711905" cy="1045452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직선 연결선 303"/>
          <p:cNvCxnSpPr>
            <a:endCxn id="203" idx="0"/>
          </p:cNvCxnSpPr>
          <p:nvPr/>
        </p:nvCxnSpPr>
        <p:spPr>
          <a:xfrm>
            <a:off x="4953000" y="3138445"/>
            <a:ext cx="2535541" cy="1046883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직선 연결선 304"/>
          <p:cNvCxnSpPr>
            <a:endCxn id="206" idx="0"/>
          </p:cNvCxnSpPr>
          <p:nvPr/>
        </p:nvCxnSpPr>
        <p:spPr>
          <a:xfrm>
            <a:off x="4952204" y="3160969"/>
            <a:ext cx="3379543" cy="1024359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직선 연결선 305"/>
          <p:cNvCxnSpPr>
            <a:endCxn id="209" idx="0"/>
          </p:cNvCxnSpPr>
          <p:nvPr/>
        </p:nvCxnSpPr>
        <p:spPr>
          <a:xfrm>
            <a:off x="4933430" y="3151453"/>
            <a:ext cx="4241521" cy="1033875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>
            <a:endCxn id="194" idx="0"/>
          </p:cNvCxnSpPr>
          <p:nvPr/>
        </p:nvCxnSpPr>
        <p:spPr>
          <a:xfrm flipH="1">
            <a:off x="4958923" y="3131820"/>
            <a:ext cx="9317" cy="1053508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4" name="그룹 293"/>
          <p:cNvGrpSpPr/>
          <p:nvPr/>
        </p:nvGrpSpPr>
        <p:grpSpPr>
          <a:xfrm>
            <a:off x="4280020" y="2470328"/>
            <a:ext cx="1345961" cy="1345961"/>
            <a:chOff x="-1898470" y="3137955"/>
            <a:chExt cx="1116000" cy="1116000"/>
          </a:xfrm>
        </p:grpSpPr>
        <p:sp>
          <p:nvSpPr>
            <p:cNvPr id="295" name="도넛 3"/>
            <p:cNvSpPr/>
            <p:nvPr/>
          </p:nvSpPr>
          <p:spPr>
            <a:xfrm rot="16200000">
              <a:off x="-1898470" y="3137955"/>
              <a:ext cx="1116000" cy="1116000"/>
            </a:xfrm>
            <a:prstGeom prst="ellipse">
              <a:avLst/>
            </a:prstGeom>
            <a:solidFill>
              <a:srgbClr val="5C7EA8"/>
            </a:solidFill>
            <a:ln w="19050" cap="flat" cmpd="sng" algn="ctr">
              <a:noFill/>
              <a:prstDash val="solid"/>
            </a:ln>
            <a:effectLst/>
          </p:spPr>
          <p:txBody>
            <a:bodyPr wrap="none" lIns="0" tIns="0" rIns="0" bIns="0" anchor="ctr"/>
            <a:lstStyle/>
            <a:p>
              <a:pPr algn="ctr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578AD6"/>
                </a:buClr>
                <a:buFont typeface="Wingdings" pitchFamily="2" charset="2"/>
                <a:buNone/>
              </a:pPr>
              <a:endParaRPr kumimoji="1" lang="ko-KR" altLang="en-US" sz="1300" b="1" kern="600">
                <a:gradFill>
                  <a:gsLst>
                    <a:gs pos="100000">
                      <a:prstClr val="white"/>
                    </a:gs>
                    <a:gs pos="100000">
                      <a:srgbClr val="4F81BD">
                        <a:tint val="23500"/>
                        <a:satMod val="160000"/>
                      </a:srgbClr>
                    </a:gs>
                  </a:gsLst>
                  <a:lin ang="5400000"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  <a:cs typeface="Adobe 명조 Std M"/>
              </a:endParaRPr>
            </a:p>
          </p:txBody>
        </p:sp>
        <p:sp>
          <p:nvSpPr>
            <p:cNvPr id="296" name="AutoShape 29"/>
            <p:cNvSpPr>
              <a:spLocks noChangeArrowheads="1"/>
            </p:cNvSpPr>
            <p:nvPr/>
          </p:nvSpPr>
          <p:spPr bwMode="auto">
            <a:xfrm>
              <a:off x="-1823652" y="3212773"/>
              <a:ext cx="966364" cy="966364"/>
            </a:xfrm>
            <a:prstGeom prst="ellipse">
              <a:avLst/>
            </a:prstGeom>
            <a:gradFill flip="none" rotWithShape="1">
              <a:gsLst>
                <a:gs pos="0">
                  <a:srgbClr val="EEEEEE"/>
                </a:gs>
                <a:gs pos="47000">
                  <a:sysClr val="window" lastClr="FFFFFF">
                    <a:lumMod val="95000"/>
                  </a:sysClr>
                </a:gs>
                <a:gs pos="50000">
                  <a:srgbClr val="D9D9D9"/>
                </a:gs>
                <a:gs pos="100000">
                  <a:sysClr val="window" lastClr="FFFFFF">
                    <a:lumMod val="95000"/>
                  </a:sysClr>
                </a:gs>
              </a:gsLst>
              <a:lin ang="5400000" scaled="1"/>
              <a:tileRect/>
            </a:gradFill>
            <a:ln w="6350" cap="flat" cmpd="sng" algn="ctr">
              <a:noFill/>
              <a:prstDash val="solid"/>
              <a:miter lim="800000"/>
            </a:ln>
            <a:effectLst>
              <a:outerShdw blurRad="50800" dist="25400" dir="5400000" algn="t" rotWithShape="0">
                <a:sysClr val="windowText" lastClr="000000">
                  <a:lumMod val="85000"/>
                  <a:lumOff val="15000"/>
                  <a:alpha val="40000"/>
                </a:sysClr>
              </a:outerShdw>
            </a:effectLst>
          </p:spPr>
          <p:txBody>
            <a:bodyPr lIns="0" tIns="0" rIns="0" bIns="0" rtlCol="0" anchor="ctr">
              <a:scene3d>
                <a:camera prst="orthographicFront"/>
                <a:lightRig rig="threePt" dir="t"/>
              </a:scene3d>
              <a:sp3d>
                <a:bevelT w="1270" h="1270"/>
              </a:sp3d>
            </a:bodyPr>
            <a:lstStyle/>
            <a:p>
              <a:pPr marL="0" marR="0" lvl="0" indent="0" algn="ctr" defTabSz="902977" eaLnBrk="1" fontAlgn="base" latinLnBrk="0" hangingPunct="1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578AD6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1" lang="ko-KR" altLang="en-US" sz="1600" b="1" kern="0" spc="-100" smtClean="0">
                  <a:solidFill>
                    <a:prstClr val="black">
                      <a:lumMod val="95000"/>
                      <a:lumOff val="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종합 만족도</a:t>
              </a:r>
              <a:endParaRPr kumimoji="1" lang="ko-KR" altLang="en-US" sz="1600" b="1" i="0" u="none" strike="noStrike" kern="0" cap="none" spc="-100" normalizeH="0" baseline="0" noProof="0" dirty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4090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ko-KR" dirty="0"/>
              <a:t> </a:t>
            </a:r>
            <a:r>
              <a:rPr lang="ko-KR" altLang="en-US" dirty="0" smtClean="0"/>
              <a:t>주요 결과 요약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ko-KR" dirty="0" smtClean="0"/>
              <a:t>1. </a:t>
            </a:r>
            <a:r>
              <a:rPr lang="ko-KR" altLang="en-US" dirty="0" smtClean="0"/>
              <a:t>종합만족도</a:t>
            </a:r>
            <a:r>
              <a:rPr lang="en-US" altLang="ko-KR" dirty="0" smtClean="0"/>
              <a:t>		14</a:t>
            </a:r>
          </a:p>
          <a:p>
            <a:r>
              <a:rPr lang="en-US" altLang="ko-KR" dirty="0" smtClean="0"/>
              <a:t>2. </a:t>
            </a:r>
            <a:r>
              <a:rPr lang="ko-KR" altLang="en-US" dirty="0" smtClean="0"/>
              <a:t>주요만족도</a:t>
            </a:r>
            <a:r>
              <a:rPr lang="en-US" altLang="ko-KR" dirty="0" smtClean="0"/>
              <a:t>		18</a:t>
            </a:r>
          </a:p>
          <a:p>
            <a:r>
              <a:rPr lang="en-US" altLang="ko-KR" dirty="0" smtClean="0"/>
              <a:t>3. </a:t>
            </a:r>
            <a:r>
              <a:rPr lang="ko-KR" altLang="en-US" dirty="0" err="1" smtClean="0"/>
              <a:t>차원별</a:t>
            </a:r>
            <a:r>
              <a:rPr lang="ko-KR" altLang="en-US" dirty="0" smtClean="0"/>
              <a:t> 만족도</a:t>
            </a:r>
            <a:r>
              <a:rPr lang="en-US" altLang="ko-KR" dirty="0" smtClean="0"/>
              <a:t>		21</a:t>
            </a:r>
          </a:p>
          <a:p>
            <a:endParaRPr lang="ko-KR" altLang="en-US" dirty="0"/>
          </a:p>
        </p:txBody>
      </p:sp>
      <p:sp>
        <p:nvSpPr>
          <p:cNvPr id="4" name="부제목 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 smtClean="0"/>
              <a:t>Part B</a:t>
            </a:r>
            <a:endParaRPr lang="en-US" altLang="ko-KR" dirty="0"/>
          </a:p>
        </p:txBody>
      </p:sp>
      <p:sp>
        <p:nvSpPr>
          <p:cNvPr id="13" name="TextBox 12"/>
          <p:cNvSpPr txBox="1"/>
          <p:nvPr/>
        </p:nvSpPr>
        <p:spPr>
          <a:xfrm>
            <a:off x="4242040" y="4005000"/>
            <a:ext cx="2006960" cy="194925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330076" indent="-330076"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시설 공간</a:t>
            </a: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		21</a:t>
            </a:r>
          </a:p>
          <a:p>
            <a:pPr marL="330076" indent="-330076"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안내</a:t>
            </a: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/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공지</a:t>
            </a: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24</a:t>
            </a:r>
          </a:p>
          <a:p>
            <a:pPr marL="330076" indent="-330076"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-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학생활동 지원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</a:t>
            </a: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27</a:t>
            </a:r>
            <a:endParaRPr lang="en-US" altLang="ko-KR" sz="1100" dirty="0">
              <a:ln>
                <a:solidFill>
                  <a:schemeClr val="bg1">
                    <a:alpha val="0"/>
                  </a:schemeClr>
                </a:solidFill>
              </a:ln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비용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</a:t>
            </a: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30</a:t>
            </a:r>
            <a:endParaRPr lang="en-US" altLang="ko-KR" sz="1100" dirty="0">
              <a:ln>
                <a:solidFill>
                  <a:schemeClr val="bg1">
                    <a:alpha val="0"/>
                  </a:schemeClr>
                </a:solidFill>
              </a:ln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행정서비스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33</a:t>
            </a: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취업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지원 프로그램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36</a:t>
            </a: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산학협력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39</a:t>
            </a: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국제화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역량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42</a:t>
            </a: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장학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지원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45</a:t>
            </a: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전반적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이미지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</a:t>
            </a: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48</a:t>
            </a:r>
            <a:endParaRPr lang="ko-KR" altLang="en-US" sz="1100" dirty="0">
              <a:ln>
                <a:solidFill>
                  <a:schemeClr val="bg1">
                    <a:alpha val="0"/>
                  </a:schemeClr>
                </a:solidFill>
              </a:ln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681000" y="4005000"/>
            <a:ext cx="2006960" cy="174406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전공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인식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51</a:t>
            </a: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전공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교과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54</a:t>
            </a: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실습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교육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57</a:t>
            </a: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교양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교과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60</a:t>
            </a: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교수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</a:t>
            </a: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63</a:t>
            </a:r>
            <a:endParaRPr lang="en-US" altLang="ko-KR" sz="1100" dirty="0">
              <a:ln>
                <a:solidFill>
                  <a:schemeClr val="bg1">
                    <a:alpha val="0"/>
                  </a:schemeClr>
                </a:solidFill>
              </a:ln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조교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및 교우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</a:t>
            </a: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66</a:t>
            </a:r>
            <a:endParaRPr lang="en-US" altLang="ko-KR" sz="1100" dirty="0">
              <a:ln>
                <a:solidFill>
                  <a:schemeClr val="bg1">
                    <a:alpha val="0"/>
                  </a:schemeClr>
                </a:solidFill>
              </a:ln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전공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진로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69</a:t>
            </a: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실험실습 </a:t>
            </a:r>
            <a:r>
              <a:rPr lang="ko-KR" altLang="en-US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환경</a:t>
            </a: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</a:t>
            </a: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72</a:t>
            </a:r>
            <a:endParaRPr lang="en-US" altLang="ko-KR" sz="1100" dirty="0">
              <a:ln>
                <a:solidFill>
                  <a:schemeClr val="bg1">
                    <a:alpha val="0"/>
                  </a:schemeClr>
                </a:solidFill>
              </a:ln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  <a:p>
            <a:pPr>
              <a:lnSpc>
                <a:spcPts val="800"/>
              </a:lnSpc>
              <a:spcAft>
                <a:spcPts val="800"/>
              </a:spcAft>
            </a:pPr>
            <a:r>
              <a:rPr lang="en-US" altLang="ko-KR" sz="1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- </a:t>
            </a:r>
            <a:r>
              <a:rPr lang="ko-KR" altLang="en-US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학생 상담</a:t>
            </a:r>
            <a:r>
              <a:rPr lang="en-US" altLang="ko-KR" sz="1100" dirty="0" smtClea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rPr>
              <a:t>		75</a:t>
            </a:r>
            <a:endParaRPr lang="ko-KR" altLang="en-US" sz="1100" dirty="0">
              <a:ln>
                <a:solidFill>
                  <a:schemeClr val="bg1">
                    <a:alpha val="0"/>
                  </a:schemeClr>
                </a:solidFill>
              </a:ln>
              <a:solidFill>
                <a:prstClr val="black">
                  <a:lumMod val="65000"/>
                  <a:lumOff val="35000"/>
                </a:prstClr>
              </a:solidFill>
              <a:latin typeface="Trebuchet MS" panose="020B0603020202020204" pitchFamily="34" charset="0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1925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차트 22"/>
          <p:cNvGraphicFramePr/>
          <p:nvPr>
            <p:extLst/>
          </p:nvPr>
        </p:nvGraphicFramePr>
        <p:xfrm>
          <a:off x="266700" y="2625725"/>
          <a:ext cx="9372600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1. </a:t>
            </a:r>
            <a:r>
              <a:rPr lang="ko-KR" altLang="en-US" dirty="0" smtClean="0"/>
              <a:t>종합만족도</a:t>
            </a:r>
            <a:endParaRPr lang="ko-KR" altLang="en-US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시계열 분석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en-US" altLang="ko-KR" dirty="0" smtClean="0"/>
              <a:t>2018</a:t>
            </a:r>
            <a:r>
              <a:rPr lang="ko-KR" altLang="en-US" dirty="0" smtClean="0"/>
              <a:t>년 </a:t>
            </a:r>
            <a:r>
              <a:rPr lang="ko-KR" altLang="en-US" dirty="0"/>
              <a:t>국제대학교 </a:t>
            </a:r>
            <a:r>
              <a:rPr lang="ko-KR" altLang="en-US" dirty="0" smtClean="0"/>
              <a:t>재학생 </a:t>
            </a:r>
            <a:r>
              <a:rPr lang="ko-KR" altLang="en-US" dirty="0"/>
              <a:t>종합만족도는 </a:t>
            </a:r>
            <a:r>
              <a:rPr lang="en-US" altLang="ko-KR" dirty="0" smtClean="0"/>
              <a:t>61.3</a:t>
            </a:r>
            <a:r>
              <a:rPr lang="ko-KR" altLang="en-US" dirty="0" smtClean="0"/>
              <a:t>점으로</a:t>
            </a:r>
            <a:r>
              <a:rPr lang="en-US" altLang="ko-KR" dirty="0"/>
              <a:t>, </a:t>
            </a:r>
            <a:r>
              <a:rPr lang="ko-KR" altLang="en-US" dirty="0"/>
              <a:t>전년 대비 </a:t>
            </a:r>
            <a:r>
              <a:rPr lang="en-US" altLang="ko-KR" dirty="0"/>
              <a:t>+</a:t>
            </a:r>
            <a:r>
              <a:rPr lang="en-US" altLang="ko-KR" dirty="0" smtClean="0"/>
              <a:t>1.6</a:t>
            </a:r>
            <a:r>
              <a:rPr lang="ko-KR" altLang="en-US" dirty="0" smtClean="0"/>
              <a:t>점 </a:t>
            </a:r>
            <a:r>
              <a:rPr lang="ko-KR" altLang="en-US" dirty="0"/>
              <a:t>상승함</a:t>
            </a:r>
            <a:r>
              <a:rPr lang="en-US" altLang="ko-KR" dirty="0"/>
              <a:t>.</a:t>
            </a:r>
          </a:p>
        </p:txBody>
      </p:sp>
      <p:cxnSp>
        <p:nvCxnSpPr>
          <p:cNvPr id="29" name="직선 화살표 연결선 28"/>
          <p:cNvCxnSpPr/>
          <p:nvPr/>
        </p:nvCxnSpPr>
        <p:spPr>
          <a:xfrm rot="-1500000">
            <a:off x="3001503" y="3514012"/>
            <a:ext cx="1140823" cy="0"/>
          </a:xfrm>
          <a:prstGeom prst="straightConnector1">
            <a:avLst/>
          </a:prstGeom>
          <a:ln w="28575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그룹 14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16" name="Text Box 5"/>
            <p:cNvSpPr txBox="1">
              <a:spLocks noChangeArrowheads="1"/>
            </p:cNvSpPr>
            <p:nvPr/>
          </p:nvSpPr>
          <p:spPr bwMode="auto">
            <a:xfrm>
              <a:off x="15987692" y="1169890"/>
              <a:ext cx="3638247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</a:endParaRPr>
            </a:p>
          </p:txBody>
        </p:sp>
        <p:cxnSp>
          <p:nvCxnSpPr>
            <p:cNvPr id="17" name="직선 연결선 16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직사각형 17"/>
            <p:cNvSpPr/>
            <p:nvPr/>
          </p:nvSpPr>
          <p:spPr bwMode="auto">
            <a:xfrm>
              <a:off x="362732" y="1103179"/>
              <a:ext cx="3189172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>
                  <a:solidFill>
                    <a:schemeClr val="tx1"/>
                  </a:solidFill>
                  <a:latin typeface="Trebuchet MS" panose="020B0603020202020204" pitchFamily="34" charset="0"/>
                </a:rPr>
                <a:t>연도별 종합만족도</a:t>
              </a:r>
            </a:p>
          </p:txBody>
        </p:sp>
      </p:grpSp>
      <p:graphicFrame>
        <p:nvGraphicFramePr>
          <p:cNvPr id="20" name="Group 3"/>
          <p:cNvGraphicFramePr>
            <a:graphicFrameLocks noGrp="1"/>
          </p:cNvGraphicFramePr>
          <p:nvPr>
            <p:extLst/>
          </p:nvPr>
        </p:nvGraphicFramePr>
        <p:xfrm>
          <a:off x="411440" y="5568478"/>
          <a:ext cx="9083121" cy="177165"/>
        </p:xfrm>
        <a:graphic>
          <a:graphicData uri="http://schemas.openxmlformats.org/drawingml/2006/table">
            <a:tbl>
              <a:tblPr/>
              <a:tblGrid>
                <a:gridCol w="302770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02770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02770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2016</a:t>
                      </a:r>
                      <a:r>
                        <a:rPr kumimoji="1" lang="ko-KR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년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2017</a:t>
                      </a:r>
                      <a:r>
                        <a:rPr kumimoji="1" lang="ko-KR" altLang="en-US" sz="1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년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2018</a:t>
                      </a:r>
                      <a:r>
                        <a:rPr kumimoji="1" lang="ko-KR" altLang="en-US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년</a:t>
                      </a:r>
                      <a:endParaRPr kumimoji="1" lang="ko-KR" altLang="en-US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26" name="타원 25"/>
          <p:cNvSpPr/>
          <p:nvPr/>
        </p:nvSpPr>
        <p:spPr>
          <a:xfrm>
            <a:off x="3296598" y="3353254"/>
            <a:ext cx="407690" cy="407690"/>
          </a:xfrm>
          <a:prstGeom prst="ellipse">
            <a:avLst/>
          </a:prstGeom>
          <a:solidFill>
            <a:srgbClr val="F2F2F2"/>
          </a:solidFill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kumimoji="1" lang="ko-KR" altLang="en-US" sz="1000" dirty="0" smtClean="0">
                <a:solidFill>
                  <a:srgbClr val="0070C0"/>
                </a:solidFill>
                <a:latin typeface="Trebuchet MS" pitchFamily="34" charset="0"/>
              </a:rPr>
              <a:t>▲</a:t>
            </a:r>
            <a:r>
              <a:rPr kumimoji="1" lang="en-US" altLang="ko-KR" sz="1000" dirty="0" smtClean="0">
                <a:solidFill>
                  <a:schemeClr val="tx1"/>
                </a:solidFill>
                <a:latin typeface="Trebuchet MS" pitchFamily="34" charset="0"/>
              </a:rPr>
              <a:t>1.3</a:t>
            </a:r>
            <a:endParaRPr kumimoji="1" lang="en-US" altLang="ko-KR" sz="1000" dirty="0">
              <a:solidFill>
                <a:schemeClr val="tx1"/>
              </a:solidFill>
              <a:latin typeface="Trebuchet MS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2018-2017)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: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cxnSp>
        <p:nvCxnSpPr>
          <p:cNvPr id="24" name="직선 화살표 연결선 23"/>
          <p:cNvCxnSpPr/>
          <p:nvPr/>
        </p:nvCxnSpPr>
        <p:spPr>
          <a:xfrm rot="-1500000">
            <a:off x="6065104" y="3514012"/>
            <a:ext cx="1140823" cy="0"/>
          </a:xfrm>
          <a:prstGeom prst="straightConnector1">
            <a:avLst/>
          </a:prstGeom>
          <a:ln w="28575">
            <a:solidFill>
              <a:srgbClr val="0070C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타원 24"/>
          <p:cNvSpPr/>
          <p:nvPr/>
        </p:nvSpPr>
        <p:spPr>
          <a:xfrm>
            <a:off x="6360199" y="3353254"/>
            <a:ext cx="407690" cy="407690"/>
          </a:xfrm>
          <a:prstGeom prst="ellipse">
            <a:avLst/>
          </a:prstGeom>
          <a:solidFill>
            <a:srgbClr val="F2F2F2"/>
          </a:solidFill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kumimoji="1" lang="ko-KR" altLang="en-US" sz="1000" dirty="0" smtClean="0">
                <a:solidFill>
                  <a:srgbClr val="0070C0"/>
                </a:solidFill>
                <a:latin typeface="Trebuchet MS" pitchFamily="34" charset="0"/>
              </a:rPr>
              <a:t>▲</a:t>
            </a:r>
            <a:r>
              <a:rPr kumimoji="1" lang="en-US" altLang="ko-KR" sz="1000" dirty="0" smtClean="0">
                <a:solidFill>
                  <a:schemeClr val="tx1"/>
                </a:solidFill>
                <a:latin typeface="Trebuchet MS" pitchFamily="34" charset="0"/>
              </a:rPr>
              <a:t>1.6</a:t>
            </a:r>
            <a:endParaRPr kumimoji="1" lang="en-US" altLang="ko-KR" sz="1000" dirty="0">
              <a:solidFill>
                <a:schemeClr val="tx1"/>
              </a:solidFill>
              <a:latin typeface="Trebuchet M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623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1. </a:t>
            </a:r>
            <a:r>
              <a:rPr lang="ko-KR" altLang="en-US" dirty="0" smtClean="0"/>
              <a:t>종합만족도</a:t>
            </a:r>
            <a:endParaRPr lang="ko-KR" altLang="en-US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 smtClean="0"/>
              <a:t>2) </a:t>
            </a:r>
            <a:r>
              <a:rPr lang="ko-KR" altLang="en-US" dirty="0" smtClean="0"/>
              <a:t>계열별</a:t>
            </a:r>
            <a:endParaRPr lang="ko-KR" altLang="en-US" dirty="0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/>
              <a:t>계열별로 살펴보면</a:t>
            </a:r>
            <a:r>
              <a:rPr lang="en-US" altLang="ko-KR" dirty="0"/>
              <a:t>, </a:t>
            </a:r>
            <a:r>
              <a:rPr lang="ko-KR" altLang="en-US" dirty="0" smtClean="0"/>
              <a:t>예체능계열이 </a:t>
            </a:r>
            <a:r>
              <a:rPr lang="en-US" altLang="ko-KR" dirty="0" smtClean="0"/>
              <a:t>65.6</a:t>
            </a:r>
            <a:r>
              <a:rPr lang="ko-KR" altLang="en-US" dirty="0" smtClean="0"/>
              <a:t>점으로 </a:t>
            </a:r>
            <a:r>
              <a:rPr lang="ko-KR" altLang="en-US" dirty="0"/>
              <a:t>가장 높고</a:t>
            </a:r>
            <a:r>
              <a:rPr lang="en-US" altLang="ko-KR" dirty="0"/>
              <a:t>, </a:t>
            </a:r>
            <a:r>
              <a:rPr lang="ko-KR" altLang="en-US" dirty="0" smtClean="0"/>
              <a:t>이어서 자연계열 </a:t>
            </a:r>
            <a:r>
              <a:rPr lang="en-US" altLang="ko-KR" dirty="0" smtClean="0"/>
              <a:t>62.6</a:t>
            </a:r>
            <a:r>
              <a:rPr lang="ko-KR" altLang="en-US" dirty="0" smtClean="0"/>
              <a:t>점</a:t>
            </a:r>
            <a:r>
              <a:rPr lang="en-US" altLang="ko-KR" dirty="0" smtClean="0"/>
              <a:t>, </a:t>
            </a:r>
            <a:r>
              <a:rPr lang="ko-KR" altLang="en-US" dirty="0" smtClean="0"/>
              <a:t>인문사회계열 </a:t>
            </a:r>
            <a:r>
              <a:rPr lang="en-US" altLang="ko-KR" dirty="0" smtClean="0"/>
              <a:t>61.2</a:t>
            </a:r>
            <a:r>
              <a:rPr lang="ko-KR" altLang="en-US" dirty="0" smtClean="0"/>
              <a:t>점</a:t>
            </a:r>
            <a:r>
              <a:rPr lang="en-US" altLang="ko-KR" dirty="0" smtClean="0"/>
              <a:t>, </a:t>
            </a:r>
            <a:r>
              <a:rPr lang="ko-KR" altLang="en-US" dirty="0"/>
              <a:t>공학계열 </a:t>
            </a:r>
            <a:r>
              <a:rPr lang="en-US" altLang="ko-KR" dirty="0" smtClean="0"/>
              <a:t>57.1</a:t>
            </a:r>
            <a:r>
              <a:rPr lang="ko-KR" altLang="en-US" dirty="0" smtClean="0"/>
              <a:t>점 </a:t>
            </a:r>
            <a:r>
              <a:rPr lang="ko-KR" altLang="en-US" dirty="0"/>
              <a:t>순임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21" name="그룹 20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6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7" name="직선 연결선 26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직사각형 27"/>
            <p:cNvSpPr/>
            <p:nvPr/>
          </p:nvSpPr>
          <p:spPr bwMode="auto">
            <a:xfrm>
              <a:off x="362732" y="1103179"/>
              <a:ext cx="3286503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계열별 </a:t>
              </a:r>
              <a:r>
                <a:rPr lang="ko-KR" altLang="en-US" sz="1200" b="1" i="1" dirty="0">
                  <a:solidFill>
                    <a:schemeClr val="tx1"/>
                  </a:solidFill>
                  <a:latin typeface="Trebuchet MS" panose="020B0603020202020204" pitchFamily="34" charset="0"/>
                </a:rPr>
                <a:t>종합만족도</a:t>
              </a:r>
            </a:p>
          </p:txBody>
        </p:sp>
      </p:grpSp>
      <p:graphicFrame>
        <p:nvGraphicFramePr>
          <p:cNvPr id="29" name="차트 28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0" name="Group 3"/>
          <p:cNvGraphicFramePr>
            <a:graphicFrameLocks noGrp="1"/>
          </p:cNvGraphicFramePr>
          <p:nvPr>
            <p:extLst/>
          </p:nvPr>
        </p:nvGraphicFramePr>
        <p:xfrm>
          <a:off x="1253489" y="5568478"/>
          <a:ext cx="8330400" cy="365565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auto" latinLnBrk="0"/>
                      <a:r>
                        <a:rPr kumimoji="1" lang="ko-KR" altLang="en-US" sz="1100" b="0" i="0" u="none" strike="noStrike" kern="1200" cap="none" spc="-5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종합 만족도</a:t>
                      </a:r>
                      <a:endParaRPr kumimoji="1" lang="ko-KR" altLang="en-US" sz="1100" b="0" i="0" u="none" strike="noStrike" kern="1200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3600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100" b="0" i="0" u="none" strike="noStrike" kern="1200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100" b="0" i="0" u="none" strike="noStrike" kern="1200" cap="none" spc="-5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100" b="0" i="0" u="none" strike="noStrike" kern="1200" cap="none" spc="-5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100" b="0" i="0" u="none" strike="noStrike" kern="1200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000" b="0" i="0" u="none" strike="noStrike" kern="1200" cap="none" spc="-5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(n=1,456)</a:t>
                      </a:r>
                      <a:endParaRPr kumimoji="1" lang="en-US" altLang="ko-KR" sz="1000" b="0" i="0" u="none" strike="noStrike" kern="1200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000" b="0" i="0" u="none" strike="noStrike" kern="1200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(</a:t>
                      </a:r>
                      <a:r>
                        <a:rPr kumimoji="1" lang="en-US" altLang="ko-KR" sz="1000" b="0" i="0" u="none" strike="noStrike" kern="1200" cap="none" spc="-5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306)</a:t>
                      </a:r>
                      <a:endParaRPr kumimoji="1" lang="en-US" altLang="ko-KR" sz="1000" b="0" i="0" u="none" strike="noStrike" kern="1200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000" b="0" i="0" u="none" strike="noStrike" kern="1200" cap="none" spc="-5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(598)</a:t>
                      </a:r>
                      <a:endParaRPr kumimoji="1" lang="en-US" altLang="ko-KR" sz="1000" b="0" i="0" u="none" strike="noStrike" kern="1200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000" b="0" i="0" u="none" strike="noStrike" kern="1200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(</a:t>
                      </a:r>
                      <a:r>
                        <a:rPr kumimoji="1" lang="en-US" altLang="ko-KR" sz="1000" b="0" i="0" u="none" strike="noStrike" kern="1200" cap="none" spc="-5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188)</a:t>
                      </a:r>
                      <a:endParaRPr kumimoji="1" lang="en-US" altLang="ko-KR" sz="1000" b="0" i="0" u="none" strike="noStrike" kern="1200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000" b="0" i="0" u="none" strike="noStrike" kern="1200" cap="none" spc="-5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(364)</a:t>
                      </a:r>
                      <a:endParaRPr kumimoji="1" lang="en-US" altLang="ko-KR" sz="1000" b="0" i="0" u="none" strike="noStrike" kern="1200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cxnSp>
        <p:nvCxnSpPr>
          <p:cNvPr id="31" name="직선 연결선 30"/>
          <p:cNvCxnSpPr/>
          <p:nvPr/>
        </p:nvCxnSpPr>
        <p:spPr>
          <a:xfrm>
            <a:off x="1243780" y="4365104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33" name="Group 3"/>
          <p:cNvGraphicFramePr>
            <a:graphicFrameLocks noGrp="1"/>
          </p:cNvGraphicFramePr>
          <p:nvPr>
            <p:extLst/>
          </p:nvPr>
        </p:nvGraphicFramePr>
        <p:xfrm>
          <a:off x="1253489" y="3068960"/>
          <a:ext cx="8331595" cy="417600"/>
        </p:xfrm>
        <a:graphic>
          <a:graphicData uri="http://schemas.openxmlformats.org/drawingml/2006/table">
            <a:tbl>
              <a:tblPr/>
              <a:tblGrid>
                <a:gridCol w="166631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1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19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1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19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1.6</a:t>
                      </a:r>
                      <a:endParaRPr lang="en-US" altLang="ko-KR" sz="10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5.4</a:t>
                      </a:r>
                      <a:endParaRPr lang="en-US" altLang="ko-KR" sz="10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</a:rPr>
                        <a:t>▼</a:t>
                      </a:r>
                      <a:r>
                        <a:rPr lang="en-US" altLang="ko-KR" sz="10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2.3</a:t>
                      </a:r>
                      <a:endParaRPr lang="en-US" altLang="ko-KR" sz="10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4.6</a:t>
                      </a:r>
                      <a:endParaRPr lang="en-US" altLang="ko-KR" sz="10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2.7</a:t>
                      </a:r>
                      <a:endParaRPr lang="en-US" altLang="ko-KR" sz="10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</a:tr>
              <a:tr h="208800">
                <a:tc>
                  <a:txBody>
                    <a:bodyPr/>
                    <a:lstStyle/>
                    <a:p>
                      <a:pPr algn="ctr" fontAlgn="b"/>
                      <a:endParaRPr lang="ko-KR" altLang="en-US" sz="1000" b="0" i="0" u="none" strike="noStrike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4.3</a:t>
                      </a:r>
                      <a:endParaRPr lang="en-US" altLang="ko-KR" sz="10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</a:rPr>
                        <a:t>▼</a:t>
                      </a:r>
                      <a:r>
                        <a:rPr lang="en-US" altLang="ko-KR" sz="10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0.1</a:t>
                      </a:r>
                      <a:endParaRPr lang="en-US" altLang="ko-KR" sz="10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1.3</a:t>
                      </a:r>
                      <a:endParaRPr lang="en-US" altLang="ko-KR" sz="10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</a:rPr>
                        <a:t>▼</a:t>
                      </a:r>
                      <a:r>
                        <a:rPr lang="en-US" altLang="ko-KR" sz="10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4.2</a:t>
                      </a:r>
                      <a:endParaRPr lang="en-US" altLang="ko-KR" sz="10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34" name="직사각형 33"/>
          <p:cNvSpPr/>
          <p:nvPr/>
        </p:nvSpPr>
        <p:spPr>
          <a:xfrm>
            <a:off x="349250" y="3308588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36" name="직선 연결선 35"/>
          <p:cNvCxnSpPr/>
          <p:nvPr/>
        </p:nvCxnSpPr>
        <p:spPr>
          <a:xfrm>
            <a:off x="2913289" y="3462203"/>
            <a:ext cx="0" cy="2700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7" name="표 36"/>
          <p:cNvGraphicFramePr>
            <a:graphicFrameLocks noGrp="1"/>
          </p:cNvGraphicFramePr>
          <p:nvPr>
            <p:extLst/>
          </p:nvPr>
        </p:nvGraphicFramePr>
        <p:xfrm>
          <a:off x="3028950" y="6181422"/>
          <a:ext cx="6503987" cy="23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0398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1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계열</a:t>
                      </a:r>
                      <a:endParaRPr lang="ko-KR" altLang="en-US" sz="1100" b="1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7" name="Freeform 101"/>
          <p:cNvSpPr>
            <a:spLocks/>
          </p:cNvSpPr>
          <p:nvPr/>
        </p:nvSpPr>
        <p:spPr bwMode="auto">
          <a:xfrm>
            <a:off x="8841432" y="3911440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9" name="Freeform 101"/>
          <p:cNvSpPr>
            <a:spLocks/>
          </p:cNvSpPr>
          <p:nvPr/>
        </p:nvSpPr>
        <p:spPr bwMode="auto">
          <a:xfrm>
            <a:off x="3872880" y="3707937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93700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1. </a:t>
            </a:r>
            <a:r>
              <a:rPr lang="ko-KR" altLang="en-US"/>
              <a:t>종합만족도</a:t>
            </a:r>
            <a:endParaRPr lang="ko-KR" altLang="en-US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 smtClean="0"/>
              <a:t>3) </a:t>
            </a:r>
            <a:r>
              <a:rPr lang="ko-KR" altLang="en-US" dirty="0" smtClean="0"/>
              <a:t>학과별</a:t>
            </a:r>
            <a:endParaRPr lang="ko-KR" altLang="en-US" dirty="0"/>
          </a:p>
        </p:txBody>
      </p:sp>
      <p:sp>
        <p:nvSpPr>
          <p:cNvPr id="8" name="내용 개체 틀 7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학과별로는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정보통신공학과</a:t>
            </a:r>
            <a:r>
              <a:rPr lang="en-US" altLang="ko-KR" dirty="0" smtClean="0"/>
              <a:t>’</a:t>
            </a:r>
            <a:r>
              <a:rPr lang="ko-KR" altLang="en-US" dirty="0" smtClean="0"/>
              <a:t>가 </a:t>
            </a:r>
            <a:r>
              <a:rPr lang="en-US" altLang="ko-KR" dirty="0" smtClean="0"/>
              <a:t>97.9</a:t>
            </a:r>
            <a:r>
              <a:rPr lang="ko-KR" altLang="en-US" dirty="0" smtClean="0"/>
              <a:t>점으로 가장 높고</a:t>
            </a:r>
            <a:r>
              <a:rPr lang="en-US" altLang="ko-KR" dirty="0" smtClean="0"/>
              <a:t>, </a:t>
            </a:r>
            <a:r>
              <a:rPr lang="ko-KR" altLang="en-US" dirty="0" smtClean="0"/>
              <a:t>다음으로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보건의료행정과</a:t>
            </a:r>
            <a:r>
              <a:rPr lang="en-US" altLang="ko-KR" dirty="0" smtClean="0"/>
              <a:t>’(78.2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 &gt; ‘</a:t>
            </a:r>
            <a:r>
              <a:rPr lang="ko-KR" altLang="en-US" dirty="0" smtClean="0"/>
              <a:t>사회복지학과</a:t>
            </a:r>
            <a:r>
              <a:rPr lang="en-US" altLang="ko-KR" dirty="0" smtClean="0"/>
              <a:t>’(76.5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 </a:t>
            </a:r>
            <a:r>
              <a:rPr lang="ko-KR" altLang="en-US" dirty="0" smtClean="0"/>
              <a:t>순으로 높은 반면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en-US" altLang="ko-KR" dirty="0" smtClean="0"/>
              <a:t>‘</a:t>
            </a:r>
            <a:r>
              <a:rPr lang="ko-KR" altLang="en-US" dirty="0" smtClean="0"/>
              <a:t>군사학과</a:t>
            </a:r>
            <a:r>
              <a:rPr lang="en-US" altLang="ko-KR" dirty="0" smtClean="0"/>
              <a:t>’</a:t>
            </a:r>
            <a:r>
              <a:rPr lang="ko-KR" altLang="en-US" dirty="0" smtClean="0"/>
              <a:t>는 </a:t>
            </a:r>
            <a:r>
              <a:rPr lang="en-US" altLang="ko-KR" dirty="0" smtClean="0"/>
              <a:t>50.3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r>
              <a:rPr lang="ko-KR" altLang="en-US" dirty="0" smtClean="0"/>
              <a:t>전년 대비 만족도는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정보통신공학과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(+36.1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가장 크게 나타난 반면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en-US" altLang="ko-KR" dirty="0" smtClean="0"/>
              <a:t>‘</a:t>
            </a:r>
            <a:r>
              <a:rPr lang="ko-KR" altLang="en-US" dirty="0" smtClean="0"/>
              <a:t>호텔관광경영과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하락폭</a:t>
            </a:r>
            <a:r>
              <a:rPr lang="en-US" altLang="ko-KR" dirty="0" smtClean="0"/>
              <a:t>(-17.5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/>
              <a:t>은</a:t>
            </a:r>
            <a:r>
              <a:rPr lang="ko-KR" altLang="en-US" dirty="0" smtClean="0"/>
              <a:t> 가장 크게 나타남</a:t>
            </a:r>
            <a:r>
              <a:rPr lang="en-US" altLang="ko-KR" dirty="0" smtClean="0"/>
              <a:t>.</a:t>
            </a:r>
            <a:endParaRPr lang="ko-KR" altLang="en-US" dirty="0"/>
          </a:p>
        </p:txBody>
      </p:sp>
      <p:grpSp>
        <p:nvGrpSpPr>
          <p:cNvPr id="15" name="그룹 14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16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17" name="직선 연결선 16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직사각형 17"/>
            <p:cNvSpPr/>
            <p:nvPr/>
          </p:nvSpPr>
          <p:spPr bwMode="auto">
            <a:xfrm>
              <a:off x="362732" y="1103179"/>
              <a:ext cx="3286503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학과별 </a:t>
              </a:r>
              <a:r>
                <a:rPr lang="ko-KR" altLang="en-US" sz="1200" b="1" i="1" dirty="0">
                  <a:solidFill>
                    <a:schemeClr val="tx1"/>
                  </a:solidFill>
                  <a:latin typeface="Trebuchet MS" panose="020B0603020202020204" pitchFamily="34" charset="0"/>
                </a:rPr>
                <a:t>종합만족도</a:t>
              </a:r>
            </a:p>
          </p:txBody>
        </p:sp>
      </p:grpSp>
      <p:graphicFrame>
        <p:nvGraphicFramePr>
          <p:cNvPr id="19" name="차트 18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0" name="Group 3"/>
          <p:cNvGraphicFramePr>
            <a:graphicFrameLocks noGrp="1"/>
          </p:cNvGraphicFramePr>
          <p:nvPr>
            <p:extLst/>
          </p:nvPr>
        </p:nvGraphicFramePr>
        <p:xfrm>
          <a:off x="1245511" y="5568478"/>
          <a:ext cx="8330426" cy="497205"/>
        </p:xfrm>
        <a:graphic>
          <a:graphicData uri="http://schemas.openxmlformats.org/drawingml/2006/table">
            <a:tbl>
              <a:tblPr/>
              <a:tblGrid>
                <a:gridCol w="32040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20401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auto" latinLnBrk="0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종합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auto" latinLnBrk="0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간호과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경호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보안과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군사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보건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의료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행정과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뷰티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디자인과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사회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복지과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산업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디자인과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세무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회계과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아동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보육과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안경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광학과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엔터테인먼트과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유아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교육과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전기과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컴퓨터정보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통신과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패션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디자인과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호텔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관광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경영과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호텔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외식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조리과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사회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복지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아동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보육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유아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교육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정보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통신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공학과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호텔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관광경영학과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(n=1,456)</a:t>
                      </a:r>
                      <a:endParaRPr kumimoji="1" lang="en-US" altLang="ko-KR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(51)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(60)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>
                          <a:effectLst/>
                          <a:latin typeface="Trebuchet MS" panose="020B0603020202020204" pitchFamily="34" charset="0"/>
                        </a:rPr>
                        <a:t>(59)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>
                          <a:effectLst/>
                          <a:latin typeface="Trebuchet MS" panose="020B0603020202020204" pitchFamily="34" charset="0"/>
                        </a:rPr>
                        <a:t>(70)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(55)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(65)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>
                          <a:effectLst/>
                          <a:latin typeface="Trebuchet MS" panose="020B0603020202020204" pitchFamily="34" charset="0"/>
                        </a:rPr>
                        <a:t>(60)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>
                          <a:effectLst/>
                          <a:latin typeface="Trebuchet MS" panose="020B0603020202020204" pitchFamily="34" charset="0"/>
                        </a:rPr>
                        <a:t>(64)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(61)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(61)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>
                          <a:effectLst/>
                          <a:latin typeface="Trebuchet MS" panose="020B0603020202020204" pitchFamily="34" charset="0"/>
                        </a:rPr>
                        <a:t>(81)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>
                          <a:effectLst/>
                          <a:latin typeface="Trebuchet MS" panose="020B0603020202020204" pitchFamily="34" charset="0"/>
                        </a:rPr>
                        <a:t>(74)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(68)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>
                          <a:effectLst/>
                          <a:latin typeface="Trebuchet MS" panose="020B0603020202020204" pitchFamily="34" charset="0"/>
                        </a:rPr>
                        <a:t>(75)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(138)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(61)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(100)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(62)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(84)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(63)</a:t>
                      </a: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(14</a:t>
                      </a:r>
                      <a:r>
                        <a:rPr lang="en-US" altLang="ko-KR" sz="8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)*</a:t>
                      </a:r>
                      <a:endParaRPr lang="en-US" altLang="ko-KR" sz="8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(14</a:t>
                      </a:r>
                      <a:r>
                        <a:rPr lang="en-US" altLang="ko-KR" sz="8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)*</a:t>
                      </a:r>
                      <a:endParaRPr lang="en-US" altLang="ko-KR" sz="8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(6</a:t>
                      </a:r>
                      <a:r>
                        <a:rPr lang="en-US" altLang="ko-KR" sz="8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)*</a:t>
                      </a:r>
                      <a:endParaRPr lang="en-US" altLang="ko-KR" sz="8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(5</a:t>
                      </a:r>
                      <a:r>
                        <a:rPr lang="en-US" altLang="ko-KR" sz="8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)*</a:t>
                      </a:r>
                      <a:endParaRPr lang="en-US" altLang="ko-KR" sz="8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800" b="0" i="0" u="none" strike="noStrike" dirty="0">
                          <a:effectLst/>
                          <a:latin typeface="Trebuchet MS" panose="020B0603020202020204" pitchFamily="34" charset="0"/>
                        </a:rPr>
                        <a:t>(5</a:t>
                      </a:r>
                      <a:r>
                        <a:rPr lang="en-US" altLang="ko-KR" sz="800" b="0" i="0" u="none" strike="noStrike" dirty="0" smtClean="0">
                          <a:effectLst/>
                          <a:latin typeface="Trebuchet MS" panose="020B0603020202020204" pitchFamily="34" charset="0"/>
                        </a:rPr>
                        <a:t>)*</a:t>
                      </a:r>
                      <a:endParaRPr lang="en-US" altLang="ko-KR" sz="800" b="0" i="0" u="none" strike="noStrike" dirty="0">
                        <a:effectLst/>
                        <a:latin typeface="Trebuchet MS" panose="020B0603020202020204" pitchFamily="34" charset="0"/>
                      </a:endParaRPr>
                    </a:p>
                  </a:txBody>
                  <a:tcPr marL="9525" marR="9525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22" name="TextBox 21"/>
          <p:cNvSpPr txBox="1"/>
          <p:nvPr/>
        </p:nvSpPr>
        <p:spPr>
          <a:xfrm>
            <a:off x="343584" y="6381750"/>
            <a:ext cx="3621184" cy="41549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27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596" cy="417600"/>
        </p:xfrm>
        <a:graphic>
          <a:graphicData uri="http://schemas.openxmlformats.org/drawingml/2006/table">
            <a:tbl>
              <a:tblPr/>
              <a:tblGrid>
                <a:gridCol w="32044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23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24"/>
                    </a:ext>
                  </a:extLst>
                </a:gridCol>
                <a:gridCol w="320446">
                  <a:extLst>
                    <a:ext uri="{9D8B030D-6E8A-4147-A177-3AD203B41FA5}">
                      <a16:colId xmlns:a16="http://schemas.microsoft.com/office/drawing/2014/main" xmlns="" val="20025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3.1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14.2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3.8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10.8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1.0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4.9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5.3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10.3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18.3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4.1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5.5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0.7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2.6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2.2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5.1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1.1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17.5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2.2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22.7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17.1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36.1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0.8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4.0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5.5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11.0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15.0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16.9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9.7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8.4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8.4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0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.8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2.8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4.6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9.5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1.9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6.1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3.9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7.3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1.7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15.2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13.2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36.6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14.8</a:t>
                      </a:r>
                      <a:endParaRPr lang="en-US" altLang="ko-KR" sz="7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28" name="직사각형 27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29" name="직사각형 28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30" name="직선 연결선 29"/>
          <p:cNvCxnSpPr/>
          <p:nvPr/>
        </p:nvCxnSpPr>
        <p:spPr>
          <a:xfrm>
            <a:off x="1243780" y="4535683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>
            <a:off x="1564095" y="3461387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6" name="표 25"/>
          <p:cNvGraphicFramePr>
            <a:graphicFrameLocks noGrp="1"/>
          </p:cNvGraphicFramePr>
          <p:nvPr>
            <p:extLst/>
          </p:nvPr>
        </p:nvGraphicFramePr>
        <p:xfrm>
          <a:off x="1606551" y="6181422"/>
          <a:ext cx="7948022" cy="23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48022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1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학과별</a:t>
                      </a:r>
                      <a:endParaRPr lang="ko-KR" altLang="en-US" sz="1100" b="1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21" name="Freeform 101"/>
          <p:cNvSpPr>
            <a:spLocks/>
          </p:cNvSpPr>
          <p:nvPr/>
        </p:nvSpPr>
        <p:spPr bwMode="auto">
          <a:xfrm>
            <a:off x="9074548" y="3488029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  <p:sp>
        <p:nvSpPr>
          <p:cNvPr id="23" name="Freeform 101"/>
          <p:cNvSpPr>
            <a:spLocks/>
          </p:cNvSpPr>
          <p:nvPr/>
        </p:nvSpPr>
        <p:spPr bwMode="auto">
          <a:xfrm>
            <a:off x="2648744" y="3994708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829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1. </a:t>
            </a:r>
            <a:r>
              <a:rPr lang="ko-KR" altLang="en-US"/>
              <a:t>종합만족도</a:t>
            </a:r>
            <a:endParaRPr lang="ko-KR" altLang="en-US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 smtClean="0"/>
              <a:t>4) </a:t>
            </a:r>
            <a:r>
              <a:rPr lang="ko-KR" altLang="en-US" dirty="0" smtClean="0"/>
              <a:t>응답자 </a:t>
            </a:r>
            <a:r>
              <a:rPr lang="ko-KR" altLang="en-US" dirty="0" err="1" smtClean="0"/>
              <a:t>특성별</a:t>
            </a:r>
            <a:endParaRPr lang="ko-KR" altLang="en-US" dirty="0"/>
          </a:p>
        </p:txBody>
      </p:sp>
      <p:sp>
        <p:nvSpPr>
          <p:cNvPr id="8" name="내용 개체 틀 7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연령별로는 </a:t>
            </a:r>
            <a:r>
              <a:rPr lang="en-US" altLang="ko-KR" dirty="0" smtClean="0"/>
              <a:t>‘23</a:t>
            </a:r>
            <a:r>
              <a:rPr lang="ko-KR" altLang="en-US" dirty="0" smtClean="0"/>
              <a:t>세 이상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61.8</a:t>
            </a:r>
            <a:r>
              <a:rPr lang="ko-KR" altLang="en-US" dirty="0" smtClean="0"/>
              <a:t>점으로 만족도가 가장 높았으며</a:t>
            </a:r>
            <a:r>
              <a:rPr lang="en-US" altLang="ko-KR" dirty="0" smtClean="0"/>
              <a:t>, </a:t>
            </a:r>
            <a:r>
              <a:rPr lang="ko-KR" altLang="en-US" dirty="0" smtClean="0"/>
              <a:t>전년 대비 상승폭</a:t>
            </a:r>
            <a:r>
              <a:rPr lang="en-US" altLang="ko-KR" dirty="0" smtClean="0"/>
              <a:t>(+3.5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/>
              <a:t> </a:t>
            </a:r>
            <a:r>
              <a:rPr lang="ko-KR" altLang="en-US" dirty="0" smtClean="0"/>
              <a:t>또한 가장 크게 나타남</a:t>
            </a:r>
            <a:r>
              <a:rPr lang="en-US" altLang="ko-KR" dirty="0" smtClean="0"/>
              <a:t>.</a:t>
            </a:r>
          </a:p>
          <a:p>
            <a:r>
              <a:rPr lang="ko-KR" altLang="en-US" dirty="0" smtClean="0"/>
              <a:t>학년별로는 </a:t>
            </a:r>
            <a:r>
              <a:rPr lang="en-US" altLang="ko-KR" dirty="0" smtClean="0"/>
              <a:t>‘4</a:t>
            </a:r>
            <a:r>
              <a:rPr lang="ko-KR" altLang="en-US" dirty="0" smtClean="0"/>
              <a:t>학년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76.0</a:t>
            </a:r>
            <a:r>
              <a:rPr lang="ko-KR" altLang="en-US" dirty="0" smtClean="0"/>
              <a:t>점으로 만족도가 </a:t>
            </a:r>
            <a:r>
              <a:rPr lang="ko-KR" altLang="en-US" dirty="0"/>
              <a:t>가장 </a:t>
            </a:r>
            <a:r>
              <a:rPr lang="ko-KR" altLang="en-US" dirty="0" smtClean="0"/>
              <a:t>높고</a:t>
            </a:r>
            <a:r>
              <a:rPr lang="en-US" altLang="ko-KR" dirty="0" smtClean="0"/>
              <a:t>, </a:t>
            </a:r>
            <a:r>
              <a:rPr lang="ko-KR" altLang="en-US" dirty="0" smtClean="0"/>
              <a:t>전년 대비 상승폭</a:t>
            </a:r>
            <a:r>
              <a:rPr lang="en-US" altLang="ko-KR" dirty="0" smtClean="0"/>
              <a:t>(+15.1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/>
              <a:t>도</a:t>
            </a:r>
            <a:r>
              <a:rPr lang="ko-KR" altLang="en-US" dirty="0" smtClean="0"/>
              <a:t> 가장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3" name="그룹 12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14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16" name="직선 연결선 15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직사각형 16"/>
            <p:cNvSpPr/>
            <p:nvPr/>
          </p:nvSpPr>
          <p:spPr bwMode="auto">
            <a:xfrm>
              <a:off x="362732" y="1103179"/>
              <a:ext cx="4253122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>
                  <a:solidFill>
                    <a:schemeClr val="tx1"/>
                  </a:solidFill>
                  <a:latin typeface="Trebuchet MS" panose="020B0603020202020204" pitchFamily="34" charset="0"/>
                </a:rPr>
                <a:t>응답자 </a:t>
              </a:r>
              <a:r>
                <a:rPr lang="ko-KR" altLang="en-US" sz="1200" b="1" i="1" dirty="0" err="1">
                  <a:solidFill>
                    <a:schemeClr val="tx1"/>
                  </a:solidFill>
                  <a:latin typeface="Trebuchet MS" panose="020B0603020202020204" pitchFamily="34" charset="0"/>
                </a:rPr>
                <a:t>특성별</a:t>
              </a:r>
              <a:r>
                <a:rPr lang="ko-KR" altLang="en-US" sz="1200" b="1" i="1" dirty="0">
                  <a:solidFill>
                    <a:schemeClr val="tx1"/>
                  </a:solidFill>
                  <a:latin typeface="Trebuchet MS" panose="020B0603020202020204" pitchFamily="34" charset="0"/>
                </a:rPr>
                <a:t> 종합만족도</a:t>
              </a:r>
            </a:p>
          </p:txBody>
        </p:sp>
      </p:grpSp>
      <p:graphicFrame>
        <p:nvGraphicFramePr>
          <p:cNvPr id="18" name="차트 17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9" name="Group 3"/>
          <p:cNvGraphicFramePr>
            <a:graphicFrameLocks noGrp="1"/>
          </p:cNvGraphicFramePr>
          <p:nvPr>
            <p:extLst/>
          </p:nvPr>
        </p:nvGraphicFramePr>
        <p:xfrm>
          <a:off x="1250272" y="5568478"/>
          <a:ext cx="8311240" cy="375285"/>
        </p:xfrm>
        <a:graphic>
          <a:graphicData uri="http://schemas.openxmlformats.org/drawingml/2006/table">
            <a:tbl>
              <a:tblPr/>
              <a:tblGrid>
                <a:gridCol w="103890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3890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03890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0389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03890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03890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038905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038905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auto" latinLnBrk="0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종합</a:t>
                      </a:r>
                      <a:endParaRPr kumimoji="1" lang="en-US" altLang="ko-KR" sz="8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auto" latinLnBrk="0"/>
                      <a:r>
                        <a:rPr kumimoji="1" lang="ko-KR" altLang="en-US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  <a:endParaRPr kumimoji="1" lang="ko-KR" altLang="en-US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8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20</a:t>
                      </a:r>
                      <a:r>
                        <a:rPr kumimoji="1" lang="ko-KR" altLang="en-US" sz="8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21~22</a:t>
                      </a:r>
                      <a:r>
                        <a:rPr kumimoji="1" lang="ko-KR" altLang="en-US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세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23</a:t>
                      </a:r>
                      <a:r>
                        <a:rPr kumimoji="1" lang="ko-KR" altLang="en-US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8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1</a:t>
                      </a:r>
                      <a:r>
                        <a:rPr kumimoji="1" lang="ko-KR" altLang="en-US" sz="8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2</a:t>
                      </a:r>
                      <a:r>
                        <a:rPr kumimoji="1" lang="ko-KR" altLang="en-US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3</a:t>
                      </a:r>
                      <a:r>
                        <a:rPr kumimoji="1" lang="ko-KR" altLang="en-US" sz="8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8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4</a:t>
                      </a:r>
                      <a:r>
                        <a:rPr kumimoji="1" lang="ko-KR" altLang="en-US" sz="8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(n=1,456)</a:t>
                      </a:r>
                      <a:endParaRPr kumimoji="1" lang="en-US" altLang="ko-KR" sz="8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343584" y="6381750"/>
            <a:ext cx="3621184" cy="41549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21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280824" cy="417600"/>
        </p:xfrm>
        <a:graphic>
          <a:graphicData uri="http://schemas.openxmlformats.org/drawingml/2006/table">
            <a:tbl>
              <a:tblPr/>
              <a:tblGrid>
                <a:gridCol w="103510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3510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03510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035103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035103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035103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035103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035103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15.1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14.7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22" name="직사각형 21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27" name="직사각형 26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graphicFrame>
        <p:nvGraphicFramePr>
          <p:cNvPr id="29" name="표 28"/>
          <p:cNvGraphicFramePr>
            <a:graphicFrameLocks noGrp="1"/>
          </p:cNvGraphicFramePr>
          <p:nvPr>
            <p:extLst/>
          </p:nvPr>
        </p:nvGraphicFramePr>
        <p:xfrm>
          <a:off x="5456671" y="6181422"/>
          <a:ext cx="4078789" cy="23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787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1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학년별</a:t>
                      </a:r>
                      <a:endParaRPr lang="ko-KR" altLang="en-US" sz="1100" b="1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cxnSp>
        <p:nvCxnSpPr>
          <p:cNvPr id="37" name="직선 연결선 36"/>
          <p:cNvCxnSpPr/>
          <p:nvPr/>
        </p:nvCxnSpPr>
        <p:spPr>
          <a:xfrm>
            <a:off x="2288704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5411336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5" name="표 24"/>
          <p:cNvGraphicFramePr>
            <a:graphicFrameLocks noGrp="1"/>
          </p:cNvGraphicFramePr>
          <p:nvPr>
            <p:extLst/>
          </p:nvPr>
        </p:nvGraphicFramePr>
        <p:xfrm>
          <a:off x="2334038" y="6181422"/>
          <a:ext cx="3031963" cy="23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3196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1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연령별</a:t>
                      </a:r>
                      <a:endParaRPr lang="ko-KR" altLang="en-US" sz="1100" b="1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cxnSp>
        <p:nvCxnSpPr>
          <p:cNvPr id="26" name="직선 연결선 25"/>
          <p:cNvCxnSpPr/>
          <p:nvPr/>
        </p:nvCxnSpPr>
        <p:spPr>
          <a:xfrm>
            <a:off x="1243780" y="4467721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reeform 101"/>
          <p:cNvSpPr>
            <a:spLocks/>
          </p:cNvSpPr>
          <p:nvPr/>
        </p:nvSpPr>
        <p:spPr bwMode="auto">
          <a:xfrm>
            <a:off x="4025991" y="3952993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30" name="Freeform 101"/>
          <p:cNvSpPr>
            <a:spLocks/>
          </p:cNvSpPr>
          <p:nvPr/>
        </p:nvSpPr>
        <p:spPr bwMode="auto">
          <a:xfrm>
            <a:off x="5062277" y="3912997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  <p:sp>
        <p:nvSpPr>
          <p:cNvPr id="31" name="Freeform 101"/>
          <p:cNvSpPr>
            <a:spLocks/>
          </p:cNvSpPr>
          <p:nvPr/>
        </p:nvSpPr>
        <p:spPr bwMode="auto">
          <a:xfrm>
            <a:off x="7136498" y="3976804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33" name="Freeform 101"/>
          <p:cNvSpPr>
            <a:spLocks/>
          </p:cNvSpPr>
          <p:nvPr/>
        </p:nvSpPr>
        <p:spPr bwMode="auto">
          <a:xfrm>
            <a:off x="9255128" y="3633647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328036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차트 27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smtClean="0"/>
              <a:t>2. </a:t>
            </a:r>
            <a:r>
              <a:rPr lang="ko-KR" altLang="en-US" smtClean="0"/>
              <a:t>주요 만족도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err="1" smtClean="0"/>
              <a:t>차원별</a:t>
            </a:r>
            <a:r>
              <a:rPr lang="ko-KR" altLang="en-US" dirty="0" smtClean="0"/>
              <a:t> 만족도를 살펴보면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전공인식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70.0</a:t>
            </a:r>
            <a:r>
              <a:rPr lang="ko-KR" altLang="en-US" dirty="0" smtClean="0"/>
              <a:t>점으로 가장 높고</a:t>
            </a:r>
            <a:r>
              <a:rPr lang="en-US" altLang="ko-KR" dirty="0" smtClean="0"/>
              <a:t>, </a:t>
            </a:r>
            <a:r>
              <a:rPr lang="ko-KR" altLang="en-US" dirty="0" smtClean="0"/>
              <a:t>다음으로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교수</a:t>
            </a:r>
            <a:r>
              <a:rPr lang="en-US" altLang="ko-KR" dirty="0" smtClean="0"/>
              <a:t>’(68.7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 &gt;</a:t>
            </a:r>
            <a:r>
              <a:rPr lang="ko-KR" altLang="en-US" dirty="0" smtClean="0"/>
              <a:t>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조교 및 교우</a:t>
            </a:r>
            <a:r>
              <a:rPr lang="en-US" altLang="ko-KR" dirty="0" smtClean="0"/>
              <a:t>’(66.8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 순으로 높은 반면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en-US" altLang="ko-KR" dirty="0" smtClean="0"/>
              <a:t>‘</a:t>
            </a:r>
            <a:r>
              <a:rPr lang="ko-KR" altLang="en-US" dirty="0" smtClean="0"/>
              <a:t>국제화 역량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53.1</a:t>
            </a:r>
            <a:r>
              <a:rPr lang="ko-KR" altLang="en-US" dirty="0" smtClean="0"/>
              <a:t>점으로 가장 만족도가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전공인식을 제외한 모든 차원이 상승한 가운데</a:t>
            </a:r>
            <a:r>
              <a:rPr lang="en-US" altLang="ko-KR" dirty="0" smtClean="0"/>
              <a:t>, </a:t>
            </a:r>
            <a:r>
              <a:rPr lang="ko-KR" altLang="en-US" dirty="0" smtClean="0"/>
              <a:t>특히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비용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(+3.5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상대적으로 크게 나타남</a:t>
            </a:r>
            <a:r>
              <a:rPr lang="en-US" altLang="ko-KR" dirty="0" smtClean="0"/>
              <a:t>.</a:t>
            </a:r>
          </a:p>
        </p:txBody>
      </p:sp>
      <p:grpSp>
        <p:nvGrpSpPr>
          <p:cNvPr id="30" name="그룹 29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31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33" name="직선 연결선 32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직사각형 33"/>
            <p:cNvSpPr/>
            <p:nvPr/>
          </p:nvSpPr>
          <p:spPr bwMode="auto">
            <a:xfrm>
              <a:off x="362732" y="1103179"/>
              <a:ext cx="2222553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주요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17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411480"/>
        </p:xfrm>
        <a:graphic>
          <a:graphicData uri="http://schemas.openxmlformats.org/drawingml/2006/table">
            <a:tbl>
              <a:tblPr/>
              <a:tblGrid>
                <a:gridCol w="4165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41652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대학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종합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시설공간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안내</a:t>
                      </a:r>
                      <a:r>
                        <a:rPr kumimoji="1" lang="en-US" altLang="ko-KR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공지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학생활동지원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비용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행정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서비스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지원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프로그램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산학협력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국제화 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역량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장학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지원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전반적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이미지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전공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인식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전공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교과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실습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교육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교양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교과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교수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조교 및 교우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전공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진로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실험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실습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환경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</a:t>
                      </a:r>
                      <a:endParaRPr kumimoji="1" lang="en-US" altLang="ko-KR" sz="9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algn="ctr" fontAlgn="ctr"/>
                      <a:r>
                        <a:rPr kumimoji="1" lang="ko-KR" altLang="en-US" sz="9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상담</a:t>
                      </a:r>
                      <a:endParaRPr kumimoji="1" lang="ko-KR" altLang="en-US" sz="9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8" name="TextBox 17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19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4165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416580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20" name="직사각형 19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23" name="직선 연결선 22"/>
          <p:cNvCxnSpPr/>
          <p:nvPr/>
        </p:nvCxnSpPr>
        <p:spPr>
          <a:xfrm>
            <a:off x="1669782" y="3470912"/>
            <a:ext cx="0" cy="2556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5812703" y="3528587"/>
            <a:ext cx="0" cy="2556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5" name="표 24"/>
          <p:cNvGraphicFramePr>
            <a:graphicFrameLocks noGrp="1"/>
          </p:cNvGraphicFramePr>
          <p:nvPr>
            <p:extLst/>
          </p:nvPr>
        </p:nvGraphicFramePr>
        <p:xfrm>
          <a:off x="1693069" y="6059388"/>
          <a:ext cx="795337" cy="23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53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대학 환경</a:t>
                      </a:r>
                      <a:endParaRPr lang="ko-KR" altLang="en-US" sz="900" b="1" spc="-1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cxnSp>
        <p:nvCxnSpPr>
          <p:cNvPr id="26" name="직선 연결선 25"/>
          <p:cNvCxnSpPr/>
          <p:nvPr/>
        </p:nvCxnSpPr>
        <p:spPr>
          <a:xfrm>
            <a:off x="1243780" y="4460101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2497108" y="3470912"/>
            <a:ext cx="0" cy="2556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3749328" y="3470912"/>
            <a:ext cx="0" cy="2556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>
            <a:off x="4993928" y="3470912"/>
            <a:ext cx="0" cy="2556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>
            <a:off x="5413028" y="3470912"/>
            <a:ext cx="0" cy="2556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7072362" y="3470912"/>
            <a:ext cx="0" cy="2556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7485112" y="3470912"/>
            <a:ext cx="0" cy="2556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8316962" y="3470912"/>
            <a:ext cx="0" cy="2556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8729712" y="3470912"/>
            <a:ext cx="0" cy="2556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표 49"/>
          <p:cNvGraphicFramePr>
            <a:graphicFrameLocks noGrp="1"/>
          </p:cNvGraphicFramePr>
          <p:nvPr>
            <p:extLst/>
          </p:nvPr>
        </p:nvGraphicFramePr>
        <p:xfrm>
          <a:off x="2526028" y="6059388"/>
          <a:ext cx="1198800" cy="23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88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학교 서비스</a:t>
                      </a:r>
                      <a:endParaRPr lang="ko-KR" altLang="en-US" sz="900" b="1" spc="-1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51" name="표 50"/>
          <p:cNvGraphicFramePr>
            <a:graphicFrameLocks noGrp="1"/>
          </p:cNvGraphicFramePr>
          <p:nvPr>
            <p:extLst/>
          </p:nvPr>
        </p:nvGraphicFramePr>
        <p:xfrm>
          <a:off x="3771899" y="6059388"/>
          <a:ext cx="1197769" cy="23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776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취업지원 및 국제화 역량</a:t>
                      </a:r>
                      <a:endParaRPr lang="ko-KR" altLang="en-US" sz="900" b="1" spc="-1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52" name="표 51"/>
          <p:cNvGraphicFramePr>
            <a:graphicFrameLocks noGrp="1"/>
          </p:cNvGraphicFramePr>
          <p:nvPr>
            <p:extLst/>
          </p:nvPr>
        </p:nvGraphicFramePr>
        <p:xfrm>
          <a:off x="5016500" y="6059388"/>
          <a:ext cx="378460" cy="447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846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pc="-100" baseline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학생 </a:t>
                      </a:r>
                      <a:endParaRPr lang="en-US" altLang="ko-KR" sz="900" b="1" spc="-100" baseline="0" smtClean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  <a:p>
                      <a:pPr algn="ctr" latinLnBrk="1"/>
                      <a:r>
                        <a:rPr lang="ko-KR" altLang="en-US" sz="900" b="1" spc="-100" baseline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장학</a:t>
                      </a:r>
                      <a:endParaRPr lang="en-US" altLang="ko-KR" sz="900" b="1" spc="-100" baseline="0" smtClean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  <a:p>
                      <a:pPr algn="ctr" latinLnBrk="1"/>
                      <a:r>
                        <a:rPr lang="ko-KR" altLang="en-US" sz="900" b="1" spc="-100" baseline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 </a:t>
                      </a:r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지원</a:t>
                      </a:r>
                      <a:endParaRPr lang="ko-KR" altLang="en-US" sz="900" b="1" spc="-1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53" name="표 52"/>
          <p:cNvGraphicFramePr>
            <a:graphicFrameLocks noGrp="1"/>
          </p:cNvGraphicFramePr>
          <p:nvPr>
            <p:extLst/>
          </p:nvPr>
        </p:nvGraphicFramePr>
        <p:xfrm>
          <a:off x="5443220" y="6059388"/>
          <a:ext cx="378460" cy="31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846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pc="-100" baseline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전반적이미지</a:t>
                      </a:r>
                      <a:endParaRPr lang="ko-KR" altLang="en-US" sz="900" b="1" spc="-1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54" name="표 53"/>
          <p:cNvGraphicFramePr>
            <a:graphicFrameLocks noGrp="1"/>
          </p:cNvGraphicFramePr>
          <p:nvPr>
            <p:extLst/>
          </p:nvPr>
        </p:nvGraphicFramePr>
        <p:xfrm>
          <a:off x="5859461" y="6059388"/>
          <a:ext cx="1197769" cy="23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776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학과 전공</a:t>
                      </a:r>
                      <a:endParaRPr lang="ko-KR" altLang="en-US" sz="900" b="1" spc="-1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7092634" y="6059388"/>
          <a:ext cx="378460" cy="31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846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교양</a:t>
                      </a:r>
                      <a:endParaRPr lang="en-US" altLang="ko-KR" sz="900" b="1" spc="-100" baseline="0" dirty="0" smtClean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교과</a:t>
                      </a:r>
                      <a:endParaRPr lang="ko-KR" altLang="en-US" sz="900" b="1" spc="-1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56" name="표 55"/>
          <p:cNvGraphicFramePr>
            <a:graphicFrameLocks noGrp="1"/>
          </p:cNvGraphicFramePr>
          <p:nvPr>
            <p:extLst/>
          </p:nvPr>
        </p:nvGraphicFramePr>
        <p:xfrm>
          <a:off x="7508083" y="6059388"/>
          <a:ext cx="795337" cy="23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533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인적 관계</a:t>
                      </a:r>
                      <a:endParaRPr lang="ko-KR" altLang="en-US" sz="900" b="1" spc="-1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57" name="표 56"/>
          <p:cNvGraphicFramePr>
            <a:graphicFrameLocks noGrp="1"/>
          </p:cNvGraphicFramePr>
          <p:nvPr>
            <p:extLst/>
          </p:nvPr>
        </p:nvGraphicFramePr>
        <p:xfrm>
          <a:off x="8342789" y="6059388"/>
          <a:ext cx="378460" cy="31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846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전공</a:t>
                      </a:r>
                      <a:endParaRPr lang="en-US" altLang="ko-KR" sz="900" b="1" spc="-100" baseline="0" dirty="0" smtClean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진로</a:t>
                      </a:r>
                      <a:endParaRPr lang="ko-KR" altLang="en-US" sz="900" b="1" spc="-1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cxnSp>
        <p:nvCxnSpPr>
          <p:cNvPr id="58" name="직선 연결선 57"/>
          <p:cNvCxnSpPr/>
          <p:nvPr/>
        </p:nvCxnSpPr>
        <p:spPr>
          <a:xfrm>
            <a:off x="9148812" y="3470912"/>
            <a:ext cx="0" cy="2556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9" name="표 58"/>
          <p:cNvGraphicFramePr>
            <a:graphicFrameLocks noGrp="1"/>
          </p:cNvGraphicFramePr>
          <p:nvPr>
            <p:extLst/>
          </p:nvPr>
        </p:nvGraphicFramePr>
        <p:xfrm>
          <a:off x="8759508" y="6059388"/>
          <a:ext cx="378460" cy="31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846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실험실습 환경</a:t>
                      </a:r>
                      <a:endParaRPr lang="ko-KR" altLang="en-US" sz="900" b="1" spc="-1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60" name="표 59"/>
          <p:cNvGraphicFramePr>
            <a:graphicFrameLocks noGrp="1"/>
          </p:cNvGraphicFramePr>
          <p:nvPr>
            <p:extLst/>
          </p:nvPr>
        </p:nvGraphicFramePr>
        <p:xfrm>
          <a:off x="9180989" y="6059388"/>
          <a:ext cx="378460" cy="31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846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387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학생</a:t>
                      </a:r>
                      <a:endParaRPr lang="en-US" altLang="ko-KR" sz="900" b="1" spc="-100" baseline="0" dirty="0" smtClean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  <a:p>
                      <a:pPr algn="ctr" latinLnBrk="1"/>
                      <a:r>
                        <a:rPr lang="ko-KR" altLang="en-US" sz="900" b="1" spc="-1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</a:rPr>
                        <a:t>상담</a:t>
                      </a:r>
                      <a:endParaRPr lang="ko-KR" altLang="en-US" sz="900" b="1" spc="-1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</a:endParaRPr>
                    </a:p>
                  </a:txBody>
                  <a:tcPr marL="0" marR="0" marT="36000" marB="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38" name="Freeform 101"/>
          <p:cNvSpPr>
            <a:spLocks/>
          </p:cNvSpPr>
          <p:nvPr/>
        </p:nvSpPr>
        <p:spPr bwMode="auto">
          <a:xfrm>
            <a:off x="4811456" y="4162843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39" name="Freeform 101"/>
          <p:cNvSpPr>
            <a:spLocks/>
          </p:cNvSpPr>
          <p:nvPr/>
        </p:nvSpPr>
        <p:spPr bwMode="auto">
          <a:xfrm>
            <a:off x="6025119" y="3814341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531814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2. </a:t>
            </a:r>
            <a:r>
              <a:rPr lang="ko-KR" altLang="en-US"/>
              <a:t>주요 만족도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43584" y="6659637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8940" cy="543610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</a:tblGrid>
              <a:tr h="306000">
                <a:tc rowSpan="2"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대학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종합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대학 환경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학교 서비스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취업지원 및 국제화 역량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 장학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전반적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이미지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학과 전공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교양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교과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인적 관계</a:t>
                      </a:r>
                      <a:endParaRPr lang="ko-KR" altLang="en-US" sz="900" b="1" u="none" strike="noStrike" kern="1200" spc="-100" baseline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실험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실습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환경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상담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06000">
                <a:tc gridSpan="2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시설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공지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활동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서비스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 프로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그램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협력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국제화 역량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전반적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이미지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인식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교과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교육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교양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교과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교수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조교 및 교우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실험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환경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상담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(1,456)</a:t>
                      </a:r>
                      <a:endParaRPr lang="en-US" altLang="ko-KR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1094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/>
          <p:cNvGrpSpPr/>
          <p:nvPr/>
        </p:nvGrpSpPr>
        <p:grpSpPr>
          <a:xfrm>
            <a:off x="4665000" y="1332761"/>
            <a:ext cx="3451594" cy="2062104"/>
            <a:chOff x="3613285" y="5421560"/>
            <a:chExt cx="3451043" cy="2142298"/>
          </a:xfrm>
          <a:noFill/>
        </p:grpSpPr>
        <p:sp>
          <p:nvSpPr>
            <p:cNvPr id="9" name="TextBox 8"/>
            <p:cNvSpPr txBox="1"/>
            <p:nvPr/>
          </p:nvSpPr>
          <p:spPr>
            <a:xfrm>
              <a:off x="3613285" y="5421561"/>
              <a:ext cx="1532226" cy="2142297"/>
            </a:xfrm>
            <a:prstGeom prst="rect">
              <a:avLst/>
            </a:prstGeom>
            <a:grpFill/>
          </p:spPr>
          <p:txBody>
            <a:bodyPr wrap="none" lIns="0" tIns="0" rIns="0" bIns="0" rtlCol="0">
              <a:spAutoFit/>
            </a:bodyPr>
            <a:lstStyle/>
            <a:p>
              <a:pPr marL="342900" indent="-342900">
                <a:lnSpc>
                  <a:spcPct val="150000"/>
                </a:lnSpc>
                <a:spcAft>
                  <a:spcPts val="2000"/>
                </a:spcAft>
                <a:tabLst>
                  <a:tab pos="809625" algn="l"/>
                </a:tabLst>
              </a:pPr>
              <a:r>
                <a:rPr lang="ko-KR" altLang="en-US" sz="1400" b="1" dirty="0" smtClean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  <a:cs typeface="Arial" panose="020B0604020202020204" pitchFamily="34" charset="0"/>
                </a:rPr>
                <a:t>조사 </a:t>
              </a:r>
              <a:r>
                <a:rPr lang="ko-KR" altLang="en-US" sz="1400" b="1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  <a:cs typeface="Arial" panose="020B0604020202020204" pitchFamily="34" charset="0"/>
                </a:rPr>
                <a:t>개요</a:t>
              </a:r>
              <a:endParaRPr lang="en-US" altLang="ko-KR" sz="1400" b="1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endParaRPr>
            </a:p>
            <a:p>
              <a:pPr marL="342900" indent="-342900">
                <a:lnSpc>
                  <a:spcPct val="150000"/>
                </a:lnSpc>
                <a:spcAft>
                  <a:spcPts val="2000"/>
                </a:spcAft>
                <a:tabLst>
                  <a:tab pos="809625" algn="l"/>
                </a:tabLst>
              </a:pPr>
              <a:r>
                <a:rPr lang="ko-KR" altLang="en-US" sz="1400" b="1" dirty="0" smtClean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  <a:cs typeface="Arial" panose="020B0604020202020204" pitchFamily="34" charset="0"/>
                </a:rPr>
                <a:t>주요 </a:t>
              </a:r>
              <a:r>
                <a:rPr lang="ko-KR" altLang="en-US" sz="1400" b="1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  <a:cs typeface="Arial" panose="020B0604020202020204" pitchFamily="34" charset="0"/>
                </a:rPr>
                <a:t>결과 요약</a:t>
              </a:r>
              <a:endParaRPr lang="en-US" altLang="ko-KR" sz="1400" b="1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endParaRPr>
            </a:p>
            <a:p>
              <a:pPr marL="342900" indent="-342900">
                <a:lnSpc>
                  <a:spcPct val="150000"/>
                </a:lnSpc>
                <a:spcAft>
                  <a:spcPts val="2000"/>
                </a:spcAft>
                <a:tabLst>
                  <a:tab pos="809625" algn="l"/>
                </a:tabLst>
              </a:pPr>
              <a:r>
                <a:rPr lang="en-US" altLang="ko-KR" sz="1400" b="1" dirty="0" smtClean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cs typeface="Arial" panose="020B0604020202020204" pitchFamily="34" charset="0"/>
                </a:rPr>
                <a:t>Action </a:t>
              </a:r>
              <a:r>
                <a:rPr lang="en-US" altLang="ko-KR" sz="1400" b="1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cs typeface="Arial" panose="020B0604020202020204" pitchFamily="34" charset="0"/>
                </a:rPr>
                <a:t>Matrix </a:t>
              </a:r>
              <a:r>
                <a:rPr lang="ko-KR" altLang="en-US" sz="1400" b="1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cs typeface="Arial" panose="020B0604020202020204" pitchFamily="34" charset="0"/>
                </a:rPr>
                <a:t>분석</a:t>
              </a:r>
              <a:endParaRPr lang="en-US" altLang="ko-KR" sz="1400" b="1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cs typeface="Arial" panose="020B0604020202020204" pitchFamily="34" charset="0"/>
              </a:endParaRPr>
            </a:p>
            <a:p>
              <a:pPr marL="342900" indent="-342900">
                <a:lnSpc>
                  <a:spcPct val="150000"/>
                </a:lnSpc>
                <a:spcAft>
                  <a:spcPts val="2000"/>
                </a:spcAft>
                <a:tabLst>
                  <a:tab pos="809625" algn="l"/>
                </a:tabLst>
              </a:pPr>
              <a:r>
                <a:rPr lang="ko-KR" altLang="en-US" sz="1400" b="1" dirty="0" smtClean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  <a:cs typeface="Arial" panose="020B0604020202020204" pitchFamily="34" charset="0"/>
                </a:rPr>
                <a:t>결론 요약 및 제언</a:t>
              </a:r>
              <a:endParaRPr lang="ko-KR" altLang="en-US" sz="1400" b="1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852766" y="5421560"/>
              <a:ext cx="211562" cy="2142297"/>
            </a:xfrm>
            <a:prstGeom prst="rect">
              <a:avLst/>
            </a:prstGeom>
            <a:grpFill/>
          </p:spPr>
          <p:txBody>
            <a:bodyPr wrap="none" lIns="0" tIns="0" rIns="0" bIns="0" rtlCol="0">
              <a:spAutoFit/>
            </a:bodyPr>
            <a:lstStyle/>
            <a:p>
              <a:pPr marL="342900" indent="-342900" algn="r">
                <a:lnSpc>
                  <a:spcPct val="150000"/>
                </a:lnSpc>
                <a:spcAft>
                  <a:spcPts val="2000"/>
                </a:spcAft>
              </a:pPr>
              <a:r>
                <a:rPr lang="en-US" altLang="ko-KR" sz="1400" b="1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  <a:cs typeface="Arial" panose="020B0604020202020204" pitchFamily="34" charset="0"/>
                </a:rPr>
                <a:t>03</a:t>
              </a:r>
            </a:p>
            <a:p>
              <a:pPr marL="342900" indent="-342900" algn="r">
                <a:lnSpc>
                  <a:spcPct val="150000"/>
                </a:lnSpc>
                <a:spcAft>
                  <a:spcPts val="2000"/>
                </a:spcAft>
              </a:pPr>
              <a:r>
                <a:rPr lang="en-US" altLang="ko-KR" sz="1400" b="1" dirty="0" smtClean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  <a:cs typeface="Arial" panose="020B0604020202020204" pitchFamily="34" charset="0"/>
                </a:rPr>
                <a:t>13</a:t>
              </a:r>
              <a:endParaRPr lang="en-US" altLang="ko-KR" sz="1400" b="1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endParaRPr>
            </a:p>
            <a:p>
              <a:pPr marL="342900" indent="-342900" algn="r">
                <a:lnSpc>
                  <a:spcPct val="150000"/>
                </a:lnSpc>
                <a:spcAft>
                  <a:spcPts val="2000"/>
                </a:spcAft>
              </a:pPr>
              <a:r>
                <a:rPr lang="en-US" altLang="ko-KR" sz="1400" b="1" dirty="0" smtClean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  <a:cs typeface="Arial" panose="020B0604020202020204" pitchFamily="34" charset="0"/>
                </a:rPr>
                <a:t>80</a:t>
              </a:r>
              <a:endParaRPr lang="en-US" altLang="ko-KR" sz="1400" b="1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black">
                    <a:lumMod val="65000"/>
                    <a:lumOff val="3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  <a:cs typeface="Arial" panose="020B0604020202020204" pitchFamily="34" charset="0"/>
              </a:endParaRPr>
            </a:p>
            <a:p>
              <a:pPr marL="342900" indent="-342900" algn="r">
                <a:lnSpc>
                  <a:spcPct val="150000"/>
                </a:lnSpc>
                <a:spcAft>
                  <a:spcPts val="2000"/>
                </a:spcAft>
              </a:pPr>
              <a:r>
                <a:rPr lang="en-US" altLang="ko-KR" sz="1400" b="1" dirty="0" smtClean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  <a:cs typeface="Arial" panose="020B0604020202020204" pitchFamily="34" charset="0"/>
                </a:rPr>
                <a:t>94</a:t>
              </a: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3727713" y="1352595"/>
            <a:ext cx="751918" cy="323165"/>
            <a:chOff x="2514520" y="2690242"/>
            <a:chExt cx="960444" cy="323165"/>
          </a:xfrm>
        </p:grpSpPr>
        <p:grpSp>
          <p:nvGrpSpPr>
            <p:cNvPr id="12" name="그룹 11"/>
            <p:cNvGrpSpPr/>
            <p:nvPr/>
          </p:nvGrpSpPr>
          <p:grpSpPr>
            <a:xfrm>
              <a:off x="2516163" y="2709292"/>
              <a:ext cx="958801" cy="300608"/>
              <a:chOff x="2144688" y="3356992"/>
              <a:chExt cx="958801" cy="300608"/>
            </a:xfrm>
          </p:grpSpPr>
          <p:sp>
            <p:nvSpPr>
              <p:cNvPr id="14" name="양쪽 모서리가 둥근 사각형 13"/>
              <p:cNvSpPr/>
              <p:nvPr/>
            </p:nvSpPr>
            <p:spPr>
              <a:xfrm>
                <a:off x="2144688" y="3356992"/>
                <a:ext cx="884262" cy="300608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rgbClr val="45587F"/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ko-KR" altLang="en-US" sz="1600" smtClean="0">
                  <a:solidFill>
                    <a:prstClr val="white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  <p:sp>
            <p:nvSpPr>
              <p:cNvPr id="15" name="직각 삼각형 14"/>
              <p:cNvSpPr/>
              <p:nvPr/>
            </p:nvSpPr>
            <p:spPr>
              <a:xfrm rot="5400000">
                <a:off x="2954411" y="3356992"/>
                <a:ext cx="149078" cy="149078"/>
              </a:xfrm>
              <a:prstGeom prst="rtTriangle">
                <a:avLst/>
              </a:prstGeom>
              <a:solidFill>
                <a:srgbClr val="45587F"/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ko-KR" altLang="en-US" sz="1600" smtClean="0">
                  <a:solidFill>
                    <a:prstClr val="white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  <p:sp>
          <p:nvSpPr>
            <p:cNvPr id="13" name="직사각형 12"/>
            <p:cNvSpPr/>
            <p:nvPr/>
          </p:nvSpPr>
          <p:spPr>
            <a:xfrm>
              <a:off x="2514520" y="2690242"/>
              <a:ext cx="870621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dist" latinLnBrk="0"/>
              <a:r>
                <a:rPr lang="en-US" altLang="ko-KR" sz="1500" b="1" kern="0" spc="-10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Part A</a:t>
              </a:r>
              <a:endParaRPr lang="en-US" altLang="ko-KR" sz="1500" b="1" kern="0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endParaRPr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3729000" y="1917000"/>
            <a:ext cx="750632" cy="323165"/>
            <a:chOff x="2516163" y="2690242"/>
            <a:chExt cx="958801" cy="323165"/>
          </a:xfrm>
        </p:grpSpPr>
        <p:grpSp>
          <p:nvGrpSpPr>
            <p:cNvPr id="17" name="그룹 16"/>
            <p:cNvGrpSpPr/>
            <p:nvPr/>
          </p:nvGrpSpPr>
          <p:grpSpPr>
            <a:xfrm>
              <a:off x="2516163" y="2709292"/>
              <a:ext cx="958801" cy="300608"/>
              <a:chOff x="2144688" y="3356992"/>
              <a:chExt cx="958801" cy="300608"/>
            </a:xfrm>
          </p:grpSpPr>
          <p:sp>
            <p:nvSpPr>
              <p:cNvPr id="19" name="양쪽 모서리가 둥근 사각형 18"/>
              <p:cNvSpPr/>
              <p:nvPr/>
            </p:nvSpPr>
            <p:spPr>
              <a:xfrm>
                <a:off x="2144688" y="3356992"/>
                <a:ext cx="884262" cy="300608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rgbClr val="45587F"/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ko-KR" altLang="en-US" sz="1600" smtClean="0">
                  <a:solidFill>
                    <a:prstClr val="white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  <p:sp>
            <p:nvSpPr>
              <p:cNvPr id="20" name="직각 삼각형 19"/>
              <p:cNvSpPr/>
              <p:nvPr/>
            </p:nvSpPr>
            <p:spPr>
              <a:xfrm rot="5400000">
                <a:off x="2954411" y="3356992"/>
                <a:ext cx="149078" cy="149078"/>
              </a:xfrm>
              <a:prstGeom prst="rtTriangle">
                <a:avLst/>
              </a:prstGeom>
              <a:solidFill>
                <a:srgbClr val="45587F"/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ko-KR" altLang="en-US" sz="1600" smtClean="0">
                  <a:solidFill>
                    <a:prstClr val="white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  <p:sp>
          <p:nvSpPr>
            <p:cNvPr id="18" name="직사각형 17"/>
            <p:cNvSpPr/>
            <p:nvPr/>
          </p:nvSpPr>
          <p:spPr>
            <a:xfrm>
              <a:off x="2522712" y="2690242"/>
              <a:ext cx="854240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dist" latinLnBrk="0"/>
              <a:r>
                <a:rPr lang="en-US" altLang="ko-KR" sz="1500" b="1" kern="0" spc="-10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Part </a:t>
              </a:r>
              <a:r>
                <a:rPr lang="en-US" altLang="ko-KR" sz="1500" b="1" kern="0" spc="-10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  <a:endParaRPr lang="en-US" altLang="ko-KR" sz="1500" b="1" kern="0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3729000" y="2493000"/>
            <a:ext cx="750632" cy="323165"/>
            <a:chOff x="2516163" y="2690242"/>
            <a:chExt cx="958801" cy="323165"/>
          </a:xfrm>
        </p:grpSpPr>
        <p:grpSp>
          <p:nvGrpSpPr>
            <p:cNvPr id="22" name="그룹 21"/>
            <p:cNvGrpSpPr/>
            <p:nvPr/>
          </p:nvGrpSpPr>
          <p:grpSpPr>
            <a:xfrm>
              <a:off x="2516163" y="2709292"/>
              <a:ext cx="958801" cy="300608"/>
              <a:chOff x="2144688" y="3356992"/>
              <a:chExt cx="958801" cy="300608"/>
            </a:xfrm>
          </p:grpSpPr>
          <p:sp>
            <p:nvSpPr>
              <p:cNvPr id="24" name="양쪽 모서리가 둥근 사각형 23"/>
              <p:cNvSpPr/>
              <p:nvPr/>
            </p:nvSpPr>
            <p:spPr>
              <a:xfrm>
                <a:off x="2144688" y="3356992"/>
                <a:ext cx="884262" cy="300608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rgbClr val="45587F"/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ko-KR" altLang="en-US" sz="1600" smtClean="0">
                  <a:solidFill>
                    <a:prstClr val="white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  <p:sp>
            <p:nvSpPr>
              <p:cNvPr id="25" name="직각 삼각형 24"/>
              <p:cNvSpPr/>
              <p:nvPr/>
            </p:nvSpPr>
            <p:spPr>
              <a:xfrm rot="5400000">
                <a:off x="2954411" y="3356992"/>
                <a:ext cx="149078" cy="149078"/>
              </a:xfrm>
              <a:prstGeom prst="rtTriangle">
                <a:avLst/>
              </a:prstGeom>
              <a:solidFill>
                <a:srgbClr val="45587F"/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ko-KR" altLang="en-US" sz="1600" smtClean="0">
                  <a:solidFill>
                    <a:prstClr val="white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  <p:sp>
          <p:nvSpPr>
            <p:cNvPr id="23" name="직사각형 22"/>
            <p:cNvSpPr/>
            <p:nvPr/>
          </p:nvSpPr>
          <p:spPr>
            <a:xfrm>
              <a:off x="2521687" y="2690242"/>
              <a:ext cx="856288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dist" latinLnBrk="0"/>
              <a:r>
                <a:rPr lang="en-US" altLang="ko-KR" sz="1500" b="1" kern="0" spc="-10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Part </a:t>
              </a:r>
              <a:r>
                <a:rPr lang="en-US" altLang="ko-KR" sz="1500" b="1" kern="0" spc="-10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  <a:endParaRPr lang="en-US" altLang="ko-KR" sz="1500" b="1" kern="0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26" name="그룹 25"/>
          <p:cNvGrpSpPr/>
          <p:nvPr/>
        </p:nvGrpSpPr>
        <p:grpSpPr>
          <a:xfrm>
            <a:off x="3723707" y="3069000"/>
            <a:ext cx="755925" cy="323165"/>
            <a:chOff x="2509402" y="2690242"/>
            <a:chExt cx="965562" cy="323165"/>
          </a:xfrm>
        </p:grpSpPr>
        <p:grpSp>
          <p:nvGrpSpPr>
            <p:cNvPr id="27" name="그룹 26"/>
            <p:cNvGrpSpPr/>
            <p:nvPr/>
          </p:nvGrpSpPr>
          <p:grpSpPr>
            <a:xfrm>
              <a:off x="2516163" y="2709292"/>
              <a:ext cx="958801" cy="300608"/>
              <a:chOff x="2144688" y="3356992"/>
              <a:chExt cx="958801" cy="300608"/>
            </a:xfrm>
          </p:grpSpPr>
          <p:sp>
            <p:nvSpPr>
              <p:cNvPr id="29" name="양쪽 모서리가 둥근 사각형 28"/>
              <p:cNvSpPr/>
              <p:nvPr/>
            </p:nvSpPr>
            <p:spPr>
              <a:xfrm>
                <a:off x="2144688" y="3356992"/>
                <a:ext cx="884262" cy="300608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rgbClr val="45587F"/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ko-KR" altLang="en-US" sz="1600" smtClean="0">
                  <a:solidFill>
                    <a:prstClr val="white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  <p:sp>
            <p:nvSpPr>
              <p:cNvPr id="30" name="직각 삼각형 29"/>
              <p:cNvSpPr/>
              <p:nvPr/>
            </p:nvSpPr>
            <p:spPr>
              <a:xfrm rot="5400000">
                <a:off x="2954411" y="3356992"/>
                <a:ext cx="149078" cy="149078"/>
              </a:xfrm>
              <a:prstGeom prst="rtTriangle">
                <a:avLst/>
              </a:prstGeom>
              <a:solidFill>
                <a:srgbClr val="45587F"/>
              </a:solidFill>
              <a:ln>
                <a:noFill/>
              </a:ln>
            </p:spPr>
            <p:txBody>
              <a:bodyPr rtlCol="0" anchor="ctr"/>
              <a:lstStyle/>
              <a:p>
                <a:pPr algn="ctr"/>
                <a:endParaRPr lang="ko-KR" altLang="en-US" sz="1600" smtClean="0">
                  <a:solidFill>
                    <a:prstClr val="white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  <p:sp>
          <p:nvSpPr>
            <p:cNvPr id="28" name="직사각형 27"/>
            <p:cNvSpPr/>
            <p:nvPr/>
          </p:nvSpPr>
          <p:spPr>
            <a:xfrm>
              <a:off x="2509402" y="2690242"/>
              <a:ext cx="880859" cy="3231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dist" latinLnBrk="0"/>
              <a:r>
                <a:rPr lang="en-US" altLang="ko-KR" sz="1500" b="1" kern="0" spc="-10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Part </a:t>
              </a:r>
              <a:r>
                <a:rPr lang="en-US" altLang="ko-KR" sz="1500" b="1" kern="0" spc="-10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  <a:endParaRPr lang="en-US" altLang="ko-KR" sz="1500" b="1" kern="0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8725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2. </a:t>
            </a:r>
            <a:r>
              <a:rPr lang="ko-KR" altLang="en-US"/>
              <a:t>주요 만족도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44100" y="6660401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0" name="표 9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8940" cy="543600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3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4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5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6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7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8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19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20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21"/>
                    </a:ext>
                  </a:extLst>
                </a:gridCol>
                <a:gridCol w="381747">
                  <a:extLst>
                    <a:ext uri="{9D8B030D-6E8A-4147-A177-3AD203B41FA5}">
                      <a16:colId xmlns:a16="http://schemas.microsoft.com/office/drawing/2014/main" xmlns="" val="20022"/>
                    </a:ext>
                  </a:extLst>
                </a:gridCol>
              </a:tblGrid>
              <a:tr h="412190">
                <a:tc rowSpan="2"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대학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종합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대학 환경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학교 서비스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취업지원 및 국제화 역량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 장학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전반적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이미지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학과 전공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교양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교과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인적 관계</a:t>
                      </a:r>
                      <a:endParaRPr lang="ko-KR" altLang="en-US" sz="900" b="1" u="none" strike="noStrike" kern="1200" spc="-100" baseline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실험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실습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환경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상담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49587">
                <a:tc gridSpan="2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시설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공지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활동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서비스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 프로</a:t>
                      </a:r>
                      <a:endParaRPr lang="en-US" altLang="ko-KR" sz="900" b="1" u="none" strike="noStrike" kern="1200" spc="-100" baseline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그램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협력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국제화 역량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전반적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이미지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인식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교과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교육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교양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교과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교수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조교 및 교우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실험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환경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상담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69625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4943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494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494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614943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494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494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61494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76988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시설 공간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시설 공간 차원 만족도는 </a:t>
            </a:r>
            <a:r>
              <a:rPr lang="en-US" altLang="ko-KR" dirty="0" smtClean="0"/>
              <a:t>60.3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+1.5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  <a:r>
              <a:rPr lang="ko-KR" altLang="en-US" dirty="0" smtClean="0"/>
              <a:t> </a:t>
            </a:r>
            <a:endParaRPr lang="en-US" altLang="ko-KR" dirty="0" smtClean="0"/>
          </a:p>
          <a:p>
            <a:pPr lvl="0"/>
            <a:r>
              <a:rPr lang="ko-KR" altLang="en-US" dirty="0" err="1" smtClean="0"/>
              <a:t>힝목별로는</a:t>
            </a:r>
            <a:r>
              <a:rPr lang="ko-KR" altLang="en-US" dirty="0" smtClean="0"/>
              <a:t>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교내 무선인터넷 환경이 잘 갖춰짐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66.8</a:t>
            </a:r>
            <a:r>
              <a:rPr lang="ko-KR" altLang="en-US" dirty="0" smtClean="0"/>
              <a:t>점으로 가장 높고</a:t>
            </a:r>
            <a:r>
              <a:rPr lang="en-US" altLang="ko-KR" dirty="0" smtClean="0"/>
              <a:t>, </a:t>
            </a:r>
            <a:r>
              <a:rPr lang="ko-KR" altLang="en-US" dirty="0" smtClean="0"/>
              <a:t>이어서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학술정보원 시설이 만족할 만한 수준</a:t>
            </a:r>
            <a:r>
              <a:rPr lang="en-US" altLang="ko-KR" dirty="0" smtClean="0"/>
              <a:t>’</a:t>
            </a:r>
            <a:r>
              <a:rPr lang="en-US" altLang="ko-KR" dirty="0"/>
              <a:t>(</a:t>
            </a:r>
            <a:r>
              <a:rPr lang="en-US" altLang="ko-KR" dirty="0" smtClean="0"/>
              <a:t>63.9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 &gt; </a:t>
            </a:r>
            <a:br>
              <a:rPr lang="en-US" altLang="ko-KR" dirty="0" smtClean="0"/>
            </a:br>
            <a:r>
              <a:rPr lang="en-US" altLang="ko-KR" dirty="0" smtClean="0"/>
              <a:t>‘</a:t>
            </a:r>
            <a:r>
              <a:rPr lang="ko-KR" altLang="en-US" dirty="0" smtClean="0"/>
              <a:t>학술정보원 도서자료</a:t>
            </a:r>
            <a:r>
              <a:rPr lang="en-US" altLang="ko-KR" dirty="0" smtClean="0"/>
              <a:t>, </a:t>
            </a:r>
            <a:r>
              <a:rPr lang="ko-KR" altLang="en-US" dirty="0" err="1" smtClean="0"/>
              <a:t>컨텐츠</a:t>
            </a:r>
            <a:r>
              <a:rPr lang="ko-KR" altLang="en-US" dirty="0" smtClean="0"/>
              <a:t> 다양</a:t>
            </a:r>
            <a:r>
              <a:rPr lang="en-US" altLang="ko-KR" dirty="0" smtClean="0"/>
              <a:t>’(63.6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 순으로 높게 나타난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학생식당 양질의 식단 제공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46.4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</a:t>
            </a:r>
            <a:r>
              <a:rPr lang="ko-KR" altLang="en-US" dirty="0"/>
              <a:t>만족도는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교내 </a:t>
            </a:r>
            <a:r>
              <a:rPr lang="ko-KR" altLang="en-US" dirty="0"/>
              <a:t>무선인터넷 환경이 잘 </a:t>
            </a:r>
            <a:r>
              <a:rPr lang="ko-KR" altLang="en-US" dirty="0" smtClean="0"/>
              <a:t>갖춰짐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가장 큰 폭</a:t>
            </a:r>
            <a:r>
              <a:rPr lang="en-US" altLang="ko-KR" dirty="0" smtClean="0"/>
              <a:t>(+3.2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으로 상승하였으며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en-US" altLang="ko-KR" dirty="0" smtClean="0"/>
              <a:t>‘</a:t>
            </a:r>
            <a:r>
              <a:rPr lang="ko-KR" altLang="en-US" dirty="0" smtClean="0"/>
              <a:t>쾌적하게 관리</a:t>
            </a:r>
            <a:r>
              <a:rPr lang="en-US" altLang="ko-KR" dirty="0" smtClean="0"/>
              <a:t>’</a:t>
            </a:r>
            <a:r>
              <a:rPr lang="ko-KR" altLang="en-US" dirty="0" smtClean="0"/>
              <a:t>는 상대적으로 큰 폭</a:t>
            </a:r>
            <a:r>
              <a:rPr lang="en-US" altLang="ko-KR" dirty="0" smtClean="0"/>
              <a:t>(-1.2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으로 하락함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964297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시설 공간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457200"/>
        </p:xfrm>
        <a:graphic>
          <a:graphicData uri="http://schemas.openxmlformats.org/drawingml/2006/table">
            <a:tbl>
              <a:tblPr/>
              <a:tblGrid>
                <a:gridCol w="83304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3304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3304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3304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3304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83304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3304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83304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83304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83304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시설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공간 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  <a:endParaRPr kumimoji="1" lang="ko-KR" altLang="en-US" sz="10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학습공간 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시설</a:t>
                      </a:r>
                      <a:endParaRPr kumimoji="1" lang="ko-KR" altLang="en-US" sz="10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편의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시설</a:t>
                      </a:r>
                      <a:endParaRPr kumimoji="1" lang="ko-KR" altLang="en-US" sz="10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필요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물품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구비</a:t>
                      </a:r>
                      <a:endParaRPr kumimoji="1" lang="ko-KR" altLang="en-US" sz="10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쾌적하게 관리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학생식당 양질의 식단 제공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학술정보원 도서자료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, </a:t>
                      </a:r>
                      <a:r>
                        <a:rPr kumimoji="1" lang="ko-KR" altLang="en-US" sz="1000" b="0" i="0" u="none" strike="noStrike" kern="1200" cap="none" spc="-10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컨텐츠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 다양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학술정보원 시설이 만족할 만한 수준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컴퓨터 실습실의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교육환경이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잘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구비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교내 무선 인터넷 환경이 잘 갖춰짐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83316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3316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3316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3316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3316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83316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3316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83316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83316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83316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13.9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085072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475212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5961112" y="4159512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9279200" y="3826445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15273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시설 공간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24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시설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학습공간 시설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 편의 시설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필요 물품 구비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쾌적하게 관리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학생식당 양질의 식단 제공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학술정보원 도서자료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,</a:t>
                      </a: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900" b="1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컨텐츠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학술정보원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시설이 만족할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만한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수준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 실습실의 교육환경이 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잘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구비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교내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무선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인터넷 환경이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잘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갖춰짐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7994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시설 공간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24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763524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시설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학습공간 시설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 편의 시설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필요 물품 구비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쾌적하게 관리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학생식당 양질의 식단 제공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학술정보원 도서자료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컨텐츠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학술정보원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시설이 만족할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만한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수준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 실습실의 교육환경이 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잘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구비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교내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무선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인터넷 환경이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잘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갖춰짐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5803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안내</a:t>
            </a:r>
            <a:r>
              <a:rPr lang="en-US" altLang="ko-KR" dirty="0" smtClean="0"/>
              <a:t>/</a:t>
            </a:r>
            <a:r>
              <a:rPr lang="ko-KR" altLang="en-US" dirty="0" smtClean="0"/>
              <a:t>공지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안내</a:t>
            </a:r>
            <a:r>
              <a:rPr lang="en-US" altLang="ko-KR" dirty="0" smtClean="0"/>
              <a:t>/</a:t>
            </a:r>
            <a:r>
              <a:rPr lang="ko-KR" altLang="en-US" dirty="0" smtClean="0"/>
              <a:t>공지 차원 만족도는 </a:t>
            </a:r>
            <a:r>
              <a:rPr lang="en-US" altLang="ko-KR" dirty="0" smtClean="0"/>
              <a:t>63.6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+0.8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  <a:r>
              <a:rPr lang="ko-KR" altLang="en-US" dirty="0" smtClean="0"/>
              <a:t> </a:t>
            </a:r>
            <a:endParaRPr lang="en-US" altLang="ko-KR" dirty="0" smtClean="0"/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다양한 경로를 통해 안내사항 전달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64.8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안내</a:t>
            </a:r>
            <a:r>
              <a:rPr lang="en-US" altLang="ko-KR" dirty="0" smtClean="0"/>
              <a:t>/</a:t>
            </a:r>
            <a:r>
              <a:rPr lang="ko-KR" altLang="en-US" dirty="0" smtClean="0"/>
              <a:t>공지 시기 및 시간 적절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62.2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다양한 경로를 통해 안내사항 전달을 제외한 모든 항목이 상승한 가운데</a:t>
            </a:r>
            <a:r>
              <a:rPr lang="en-US" altLang="ko-KR" dirty="0" smtClean="0"/>
              <a:t>,</a:t>
            </a:r>
            <a:r>
              <a:rPr lang="en-US" altLang="ko-KR" dirty="0"/>
              <a:t/>
            </a:r>
            <a:br>
              <a:rPr lang="en-US" altLang="ko-KR" dirty="0"/>
            </a:br>
            <a:r>
              <a:rPr lang="ko-KR" altLang="en-US" dirty="0" smtClean="0"/>
              <a:t>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안내</a:t>
            </a:r>
            <a:r>
              <a:rPr lang="en-US" altLang="ko-KR" dirty="0" smtClean="0"/>
              <a:t>/</a:t>
            </a:r>
            <a:r>
              <a:rPr lang="ko-KR" altLang="en-US" dirty="0" smtClean="0"/>
              <a:t>공지사항 손쉽게 확인</a:t>
            </a:r>
            <a:r>
              <a:rPr lang="en-US" altLang="ko-KR" dirty="0" smtClean="0"/>
              <a:t>’</a:t>
            </a:r>
            <a:r>
              <a:rPr lang="ko-KR" altLang="en-US" dirty="0" smtClean="0"/>
              <a:t> 및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안내</a:t>
            </a:r>
            <a:r>
              <a:rPr lang="en-US" altLang="ko-KR" dirty="0" smtClean="0"/>
              <a:t>/</a:t>
            </a:r>
            <a:r>
              <a:rPr lang="ko-KR" altLang="en-US" dirty="0" smtClean="0"/>
              <a:t>공지 시기 및 시간 적절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</a:t>
            </a:r>
            <a:r>
              <a:rPr lang="ko-KR" altLang="en-US" dirty="0" smtClean="0"/>
              <a:t>각 </a:t>
            </a:r>
            <a:r>
              <a:rPr lang="en-US" altLang="ko-KR" dirty="0" smtClean="0"/>
              <a:t>+1.3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상대적으로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994506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안내</a:t>
              </a:r>
              <a:r>
                <a:rPr lang="en-US" altLang="ko-KR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공지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304800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안내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공지 만족도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안내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공지사항 손쉽게 확인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안내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공지 시기 및 시간 적절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안내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공지 내용 명확한 이해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다양한 경로를 통해 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안내사항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전달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6663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914874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421872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5824268" y="3912458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9129464" y="3860015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35365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안내</a:t>
            </a:r>
            <a:r>
              <a:rPr lang="en-US" altLang="ko-KR" dirty="0" smtClean="0"/>
              <a:t>/</a:t>
            </a:r>
            <a:r>
              <a:rPr lang="ko-KR" altLang="en-US" dirty="0" smtClean="0"/>
              <a:t>공지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공지 만족도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공지사항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손쉽게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확인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공지 시기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및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시간 적절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공지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내용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명확한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이해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다양한 경로를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통해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안내사항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전달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2564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안내</a:t>
            </a:r>
            <a:r>
              <a:rPr lang="en-US" altLang="ko-KR" dirty="0" smtClean="0"/>
              <a:t>/</a:t>
            </a:r>
            <a:r>
              <a:rPr lang="ko-KR" altLang="en-US" dirty="0" smtClean="0"/>
              <a:t>공지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84952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공지 만족도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공지사항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손쉽게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확인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공지 시기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및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시간 적절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공지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내용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명확한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이해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다양한 경로를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통해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안내사항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전달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4604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학생활동 지원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학생활동 지원 차원 만족도는 </a:t>
            </a:r>
            <a:r>
              <a:rPr lang="en-US" altLang="ko-KR" dirty="0" smtClean="0"/>
              <a:t>58.5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+2.4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전공 이외에 교양프로그램</a:t>
            </a:r>
            <a:r>
              <a:rPr lang="en-US" altLang="ko-KR" dirty="0" smtClean="0"/>
              <a:t>/</a:t>
            </a:r>
            <a:r>
              <a:rPr lang="ko-KR" altLang="en-US" dirty="0" smtClean="0"/>
              <a:t>강연 다양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59.4</a:t>
            </a:r>
            <a:r>
              <a:rPr lang="ko-KR" altLang="en-US" dirty="0" smtClean="0"/>
              <a:t>점으로 가장 높고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ko-KR" altLang="en-US" dirty="0" smtClean="0"/>
              <a:t>이어서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교내행사</a:t>
            </a:r>
            <a:r>
              <a:rPr lang="en-US" altLang="ko-KR" dirty="0" smtClean="0"/>
              <a:t>/</a:t>
            </a:r>
            <a:r>
              <a:rPr lang="ko-KR" altLang="en-US" dirty="0" smtClean="0"/>
              <a:t>학생참여 프로그램 다양</a:t>
            </a:r>
            <a:r>
              <a:rPr lang="en-US" altLang="ko-KR" dirty="0" smtClean="0"/>
              <a:t>’ </a:t>
            </a:r>
            <a:r>
              <a:rPr lang="ko-KR" altLang="en-US" dirty="0" smtClean="0"/>
              <a:t>및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학생활동 지원 노력</a:t>
            </a:r>
            <a:r>
              <a:rPr lang="en-US" altLang="ko-KR" dirty="0" smtClean="0"/>
              <a:t>’(</a:t>
            </a:r>
            <a:r>
              <a:rPr lang="ko-KR" altLang="en-US" dirty="0" smtClean="0"/>
              <a:t>각 </a:t>
            </a:r>
            <a:r>
              <a:rPr lang="en-US" altLang="ko-KR" dirty="0" smtClean="0"/>
              <a:t>58.9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en-US" altLang="ko-KR" dirty="0"/>
              <a:t> </a:t>
            </a:r>
            <a:r>
              <a:rPr lang="en-US" altLang="ko-KR" dirty="0" smtClean="0"/>
              <a:t>&gt; ‘</a:t>
            </a:r>
            <a:r>
              <a:rPr lang="ko-KR" altLang="en-US" dirty="0" smtClean="0"/>
              <a:t>학습 지원 다양</a:t>
            </a:r>
            <a:r>
              <a:rPr lang="en-US" altLang="ko-KR" dirty="0" smtClean="0"/>
              <a:t>’(58.1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 </a:t>
            </a:r>
            <a:r>
              <a:rPr lang="ko-KR" altLang="en-US" dirty="0" smtClean="0"/>
              <a:t>순으로 높게 나타남</a:t>
            </a:r>
            <a:r>
              <a:rPr lang="en-US" altLang="ko-KR" dirty="0" smtClean="0"/>
              <a:t>.</a:t>
            </a:r>
            <a:br>
              <a:rPr lang="en-US" altLang="ko-KR" dirty="0" smtClean="0"/>
            </a:br>
            <a:r>
              <a:rPr lang="ko-KR" altLang="en-US" dirty="0" smtClean="0"/>
              <a:t>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학생회 및 동아리 활동 지원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57.3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 </a:t>
            </a:r>
            <a:r>
              <a:rPr lang="ko-KR" altLang="en-US" dirty="0" smtClean="0"/>
              <a:t>특히 </a:t>
            </a:r>
            <a:r>
              <a:rPr lang="en-US" altLang="ko-KR" dirty="0" smtClean="0"/>
              <a:t>‘</a:t>
            </a:r>
            <a:r>
              <a:rPr lang="ko-KR" altLang="en-US" dirty="0" err="1" smtClean="0"/>
              <a:t>전공이외에</a:t>
            </a:r>
            <a:r>
              <a:rPr lang="ko-KR" altLang="en-US" dirty="0" smtClean="0"/>
              <a:t> 교양프로그램</a:t>
            </a:r>
            <a:r>
              <a:rPr lang="en-US" altLang="ko-KR" dirty="0" smtClean="0"/>
              <a:t>/</a:t>
            </a:r>
            <a:r>
              <a:rPr lang="ko-KR" altLang="en-US" dirty="0" smtClean="0"/>
              <a:t>강연 다양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(+4.2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가장 큼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3608710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학생활동 지원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314325"/>
        </p:xfrm>
        <a:graphic>
          <a:graphicData uri="http://schemas.openxmlformats.org/drawingml/2006/table">
            <a:tbl>
              <a:tblPr/>
              <a:tblGrid>
                <a:gridCol w="13884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학생활동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지원 만족도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교내행사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학생참여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프로그램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다양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학생회 및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동아리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활동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지원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전공이외에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 교양프로그램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강연 다양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학습 지원 다양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학생활동 지원 노력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3886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632934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505692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5034331" y="4023762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6393160" y="3964132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24794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학생활동 지원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학생활동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교내행사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학생참여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프로그램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학생회 및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동아리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활동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전공이외에 교양프로그램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강연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학습 지원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학생활동 지원 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40995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학생활동 지원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학생활동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교내행사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학생참여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프로그램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학생회 및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동아리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활동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전공이외에 교양프로그램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강연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학습 지원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학생활동 지원 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6079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ko-KR" altLang="en-US" dirty="0" smtClean="0"/>
              <a:t>조사 개요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150000"/>
              </a:lnSpc>
            </a:pPr>
            <a:r>
              <a:rPr lang="en-US" altLang="ko-KR" dirty="0" smtClean="0"/>
              <a:t>1. </a:t>
            </a:r>
            <a:r>
              <a:rPr lang="ko-KR" altLang="en-US" dirty="0" smtClean="0"/>
              <a:t>조사 목적</a:t>
            </a:r>
            <a:r>
              <a:rPr lang="en-US" altLang="ko-KR" dirty="0" smtClean="0"/>
              <a:t>			04</a:t>
            </a:r>
          </a:p>
          <a:p>
            <a:pPr>
              <a:lnSpc>
                <a:spcPct val="150000"/>
              </a:lnSpc>
            </a:pPr>
            <a:r>
              <a:rPr lang="en-US" altLang="ko-KR" dirty="0" smtClean="0"/>
              <a:t>2. </a:t>
            </a:r>
            <a:r>
              <a:rPr lang="ko-KR" altLang="en-US" dirty="0" smtClean="0"/>
              <a:t>조사 설계</a:t>
            </a:r>
            <a:r>
              <a:rPr lang="en-US" altLang="ko-KR" dirty="0" smtClean="0"/>
              <a:t>			05</a:t>
            </a:r>
          </a:p>
          <a:p>
            <a:pPr>
              <a:lnSpc>
                <a:spcPct val="150000"/>
              </a:lnSpc>
            </a:pPr>
            <a:r>
              <a:rPr lang="en-US" altLang="ko-KR" dirty="0" smtClean="0"/>
              <a:t>3. </a:t>
            </a:r>
            <a:r>
              <a:rPr lang="ko-KR" altLang="en-US" dirty="0" smtClean="0"/>
              <a:t>조사 내용</a:t>
            </a:r>
            <a:r>
              <a:rPr lang="en-US" altLang="ko-KR" dirty="0" smtClean="0"/>
              <a:t>			06</a:t>
            </a:r>
          </a:p>
          <a:p>
            <a:pPr>
              <a:lnSpc>
                <a:spcPct val="150000"/>
              </a:lnSpc>
            </a:pPr>
            <a:r>
              <a:rPr lang="en-US" altLang="ko-KR" dirty="0" smtClean="0"/>
              <a:t>4. </a:t>
            </a:r>
            <a:r>
              <a:rPr lang="ko-KR" altLang="en-US" dirty="0" smtClean="0"/>
              <a:t>응답자 특성</a:t>
            </a:r>
            <a:r>
              <a:rPr lang="en-US" altLang="ko-KR" dirty="0" smtClean="0"/>
              <a:t>		10</a:t>
            </a:r>
          </a:p>
          <a:p>
            <a:pPr>
              <a:lnSpc>
                <a:spcPct val="150000"/>
              </a:lnSpc>
            </a:pPr>
            <a:r>
              <a:rPr lang="en-US" altLang="ko-KR" dirty="0" smtClean="0"/>
              <a:t>5. </a:t>
            </a:r>
            <a:r>
              <a:rPr lang="ko-KR" altLang="en-US" dirty="0" smtClean="0"/>
              <a:t>지수 산출  </a:t>
            </a:r>
            <a:r>
              <a:rPr lang="en-US" altLang="ko-KR" dirty="0" smtClean="0"/>
              <a:t>Process 		11</a:t>
            </a:r>
            <a:endParaRPr lang="ko-KR" altLang="en-US" dirty="0"/>
          </a:p>
        </p:txBody>
      </p:sp>
      <p:sp>
        <p:nvSpPr>
          <p:cNvPr id="4" name="부제목 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 smtClean="0"/>
              <a:t>Part A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1131922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비용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비용 차원 만족도는 </a:t>
            </a:r>
            <a:r>
              <a:rPr lang="en-US" altLang="ko-KR" dirty="0" smtClean="0"/>
              <a:t>54.7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+3.5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비용 학교발전을 위해 사용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55.2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비용 사용내역 공개</a:t>
            </a:r>
            <a:r>
              <a:rPr lang="en-US" altLang="ko-KR" dirty="0" smtClean="0"/>
              <a:t>’</a:t>
            </a:r>
            <a:r>
              <a:rPr lang="ko-KR" altLang="en-US" dirty="0" smtClean="0"/>
              <a:t>는 </a:t>
            </a:r>
            <a:r>
              <a:rPr lang="en-US" altLang="ko-KR" dirty="0" smtClean="0"/>
              <a:t>54.3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</a:t>
            </a:r>
            <a:r>
              <a:rPr lang="ko-KR" altLang="en-US" dirty="0" smtClean="0"/>
              <a:t> 특히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비용 적정 수준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(+4.5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가장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222553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비용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152400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비용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비용 적정 수준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비용 효율적 사용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비용 학교발전을 위해 사용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비용 사용내역 공개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6663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3.5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4.5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3.6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3.0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2.8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0.5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908506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581128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9129464" y="4043965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7473280" y="4032140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31091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비용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 적정 수준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 효율적 사용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 학교발전을 위해 사용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 사용내역 공개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2122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비용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 적정 수준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 효율적 사용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 학교발전을 위해 사용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비용 사용내역 공개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2616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행정서비스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행정서비스 차원 만족도는 </a:t>
            </a:r>
            <a:r>
              <a:rPr lang="en-US" altLang="ko-KR" dirty="0" smtClean="0"/>
              <a:t>59.4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+1.3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직원 친절한 업무처리가</a:t>
            </a:r>
            <a:r>
              <a:rPr lang="en-US" altLang="ko-KR" dirty="0" smtClean="0"/>
              <a:t>’</a:t>
            </a:r>
            <a:r>
              <a:rPr lang="ko-KR" altLang="en-US" dirty="0" smtClean="0"/>
              <a:t> </a:t>
            </a:r>
            <a:r>
              <a:rPr lang="en-US" altLang="ko-KR" dirty="0" smtClean="0"/>
              <a:t>60.5</a:t>
            </a:r>
            <a:r>
              <a:rPr lang="ko-KR" altLang="en-US" dirty="0" smtClean="0"/>
              <a:t>점으로 가장 높고</a:t>
            </a:r>
            <a:r>
              <a:rPr lang="en-US" altLang="ko-KR" dirty="0" smtClean="0"/>
              <a:t>, </a:t>
            </a:r>
            <a:r>
              <a:rPr lang="ko-KR" altLang="en-US" dirty="0" smtClean="0"/>
              <a:t>이어서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학사제도 다양</a:t>
            </a:r>
            <a:r>
              <a:rPr lang="en-US" altLang="ko-KR" dirty="0" smtClean="0"/>
              <a:t>’(59.8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 &gt; ‘</a:t>
            </a:r>
            <a:r>
              <a:rPr lang="ko-KR" altLang="en-US" dirty="0" smtClean="0"/>
              <a:t>행정서비스 정확</a:t>
            </a:r>
            <a:r>
              <a:rPr lang="en-US" altLang="ko-KR" dirty="0" smtClean="0"/>
              <a:t>’(59.2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 순임</a:t>
            </a:r>
            <a:r>
              <a:rPr lang="en-US" altLang="ko-KR" dirty="0" smtClean="0"/>
              <a:t>.</a:t>
            </a:r>
            <a:r>
              <a:rPr lang="en-US" altLang="ko-KR" dirty="0"/>
              <a:t/>
            </a:r>
            <a:br>
              <a:rPr lang="en-US" altLang="ko-KR" dirty="0"/>
            </a:br>
            <a:r>
              <a:rPr lang="ko-KR" altLang="en-US" dirty="0" smtClean="0"/>
              <a:t>반면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행정서비스 처리 신속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58.4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</a:t>
            </a:r>
            <a:r>
              <a:rPr lang="ko-KR" altLang="en-US" dirty="0" smtClean="0"/>
              <a:t>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행정업무 직원 학생입장에서 설명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(+1.7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상대적으로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3189172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행정서비스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304800"/>
        </p:xfrm>
        <a:graphic>
          <a:graphicData uri="http://schemas.openxmlformats.org/drawingml/2006/table">
            <a:tbl>
              <a:tblPr/>
              <a:tblGrid>
                <a:gridCol w="13884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행정서비스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행정서비스 처리 신속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행정서비스 정확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행정업무 직원 학생 입장에서 설명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직원 친절한 업무처리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학사제도 다양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3886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632934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493880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3656856" y="3986496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7761312" y="3932961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45772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행정서비스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행정서비스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행정서비스 처리 신속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행정서비스 정확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행정업무 직원 학생 입장에서 설명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직원 친절한 업무처리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학사제도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20497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행정서비스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행정서비스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행정서비스 처리 신속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행정서비스 정확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행정업무 직원 학생 입장에서 설명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직원 친절한 업무처리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학사제도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63210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취업 지원 프로그램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취업 지원 프로그램 차원 만족도는 </a:t>
            </a:r>
            <a:r>
              <a:rPr lang="en-US" altLang="ko-KR" dirty="0" smtClean="0"/>
              <a:t>58.5</a:t>
            </a:r>
            <a:r>
              <a:rPr lang="ko-KR" altLang="en-US" dirty="0" smtClean="0"/>
              <a:t>점으로</a:t>
            </a:r>
            <a:r>
              <a:rPr lang="en-US" altLang="ko-KR" dirty="0"/>
              <a:t>,</a:t>
            </a:r>
            <a:r>
              <a:rPr lang="ko-KR" altLang="en-US" dirty="0" smtClean="0"/>
              <a:t> 전년 대비</a:t>
            </a:r>
            <a:r>
              <a:rPr lang="en-US" altLang="ko-KR" dirty="0" smtClean="0"/>
              <a:t> +0.4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취업 지원 다양한 프로그램 개설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59.7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취업 프로그램 취업에 도움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57.8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</a:t>
            </a:r>
            <a:r>
              <a:rPr lang="ko-KR" altLang="en-US" dirty="0" smtClean="0"/>
              <a:t>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취업 직무 특강 교육 다양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(+1.1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상대적으로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4350457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취업 지원 프로그램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304800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지원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프로그램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  <a:endParaRPr kumimoji="1" lang="ko-KR" altLang="en-US" sz="10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 지원 다양한 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프로그램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개설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프로그램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취업에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 직무 특강 교육 다양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 프로그램 운영 효율적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6663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908506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510878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5821084" y="4002406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4108472" y="3968100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08333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/>
              <a:t>[</a:t>
            </a:r>
            <a:r>
              <a:rPr lang="ko-KR" altLang="en-US" dirty="0"/>
              <a:t>취업 지원 프로그램</a:t>
            </a:r>
            <a:r>
              <a:rPr lang="en-US" altLang="ko-KR" dirty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프로그램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지원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다양한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프로그램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개설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프로그램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취업에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직무 특강 교육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프로그램 운영 효율적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9658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/>
              <a:t>[</a:t>
            </a:r>
            <a:r>
              <a:rPr lang="ko-KR" altLang="en-US" dirty="0"/>
              <a:t>취업 지원 프로그램</a:t>
            </a:r>
            <a:r>
              <a:rPr lang="en-US" altLang="ko-KR" dirty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프로그램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지원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다양한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프로그램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개설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프로그램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취업에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직무 특강 교육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프로그램 운영 효율적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422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산학협력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산학협력 차원 만족도는 </a:t>
            </a:r>
            <a:r>
              <a:rPr lang="en-US" altLang="ko-KR" dirty="0" smtClean="0"/>
              <a:t>59.2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+1.6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산업체 현장실습 취업에 도움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60.2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산업체 현장학습 기회</a:t>
            </a:r>
            <a:r>
              <a:rPr lang="en-US" altLang="ko-KR" dirty="0" smtClean="0"/>
              <a:t>’</a:t>
            </a:r>
            <a:r>
              <a:rPr lang="ko-KR" altLang="en-US" dirty="0" smtClean="0"/>
              <a:t>는 </a:t>
            </a:r>
            <a:r>
              <a:rPr lang="en-US" altLang="ko-KR" dirty="0" smtClean="0"/>
              <a:t>58.2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 </a:t>
            </a:r>
            <a:r>
              <a:rPr lang="ko-KR" altLang="en-US" dirty="0" smtClean="0"/>
              <a:t>특히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산업체 현장학습 기회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 </a:t>
            </a:r>
            <a:r>
              <a:rPr lang="en-US" altLang="ko-KR" dirty="0" smtClean="0"/>
              <a:t>(+3.0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가장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866966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산학협력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304800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산학협력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산업체 현장학습 기회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산업체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현장학습 학과별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특성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고려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산업체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현장실습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취업에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산업체 </a:t>
                      </a:r>
                      <a:r>
                        <a:rPr kumimoji="1" lang="ko-KR" altLang="en-US" sz="1000" b="0" i="0" u="none" strike="noStrike" kern="1200" cap="none" spc="-100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인턴십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정보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획득 용이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6663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917215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501500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4088904" y="3983384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7473280" y="3943335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09252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" name="Group 35"/>
          <p:cNvGrpSpPr>
            <a:grpSpLocks/>
          </p:cNvGrpSpPr>
          <p:nvPr/>
        </p:nvGrpSpPr>
        <p:grpSpPr bwMode="auto">
          <a:xfrm>
            <a:off x="360032" y="4903155"/>
            <a:ext cx="9201481" cy="753369"/>
            <a:chOff x="1104" y="3225"/>
            <a:chExt cx="3534" cy="653"/>
          </a:xfrm>
        </p:grpSpPr>
        <p:sp>
          <p:nvSpPr>
            <p:cNvPr id="177" name="AutoShape 36"/>
            <p:cNvSpPr>
              <a:spLocks noChangeArrowheads="1"/>
            </p:cNvSpPr>
            <p:nvPr/>
          </p:nvSpPr>
          <p:spPr bwMode="auto">
            <a:xfrm>
              <a:off x="1293" y="3529"/>
              <a:ext cx="3167" cy="34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rgbClr val="339933"/>
                </a:gs>
                <a:gs pos="100000">
                  <a:srgbClr val="339933">
                    <a:gamma/>
                    <a:tint val="0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0000" tIns="46800" rIns="90000" bIns="46800" numCol="1" anchor="ctr" anchorCtr="0" compatLnSpc="1">
              <a:prstTxWarp prst="textNoShape">
                <a:avLst/>
              </a:prstTxWarp>
              <a:spAutoFit/>
            </a:bodyPr>
            <a:lstStyle/>
            <a:p>
              <a:endParaRPr lang="ko-KR" altLang="en-US"/>
            </a:p>
          </p:txBody>
        </p:sp>
        <p:sp>
          <p:nvSpPr>
            <p:cNvPr id="178" name="Freeform 37"/>
            <p:cNvSpPr>
              <a:spLocks/>
            </p:cNvSpPr>
            <p:nvPr/>
          </p:nvSpPr>
          <p:spPr bwMode="auto">
            <a:xfrm>
              <a:off x="1118" y="3233"/>
              <a:ext cx="3512" cy="645"/>
            </a:xfrm>
            <a:custGeom>
              <a:avLst/>
              <a:gdLst>
                <a:gd name="T0" fmla="*/ 0 w 3747"/>
                <a:gd name="T1" fmla="*/ 107 h 447"/>
                <a:gd name="T2" fmla="*/ 740 w 3747"/>
                <a:gd name="T3" fmla="*/ 13 h 447"/>
                <a:gd name="T4" fmla="*/ 2974 w 3747"/>
                <a:gd name="T5" fmla="*/ 0 h 447"/>
                <a:gd name="T6" fmla="*/ 3747 w 3747"/>
                <a:gd name="T7" fmla="*/ 127 h 447"/>
                <a:gd name="T8" fmla="*/ 3747 w 3747"/>
                <a:gd name="T9" fmla="*/ 447 h 447"/>
                <a:gd name="T10" fmla="*/ 0 w 3747"/>
                <a:gd name="T11" fmla="*/ 447 h 447"/>
                <a:gd name="T12" fmla="*/ 0 w 3747"/>
                <a:gd name="T13" fmla="*/ 10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47" h="447">
                  <a:moveTo>
                    <a:pt x="0" y="107"/>
                  </a:moveTo>
                  <a:lnTo>
                    <a:pt x="740" y="13"/>
                  </a:lnTo>
                  <a:lnTo>
                    <a:pt x="2974" y="0"/>
                  </a:lnTo>
                  <a:lnTo>
                    <a:pt x="3747" y="127"/>
                  </a:lnTo>
                  <a:lnTo>
                    <a:pt x="3747" y="447"/>
                  </a:lnTo>
                  <a:lnTo>
                    <a:pt x="0" y="44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79" name="Freeform 38"/>
            <p:cNvSpPr>
              <a:spLocks/>
            </p:cNvSpPr>
            <p:nvPr/>
          </p:nvSpPr>
          <p:spPr bwMode="auto">
            <a:xfrm>
              <a:off x="1195" y="3621"/>
              <a:ext cx="962" cy="240"/>
            </a:xfrm>
            <a:custGeom>
              <a:avLst/>
              <a:gdLst>
                <a:gd name="T0" fmla="*/ 0 w 1027"/>
                <a:gd name="T1" fmla="*/ 169 h 169"/>
                <a:gd name="T2" fmla="*/ 487 w 1027"/>
                <a:gd name="T3" fmla="*/ 3 h 169"/>
                <a:gd name="T4" fmla="*/ 1027 w 1027"/>
                <a:gd name="T5" fmla="*/ 0 h 169"/>
                <a:gd name="T6" fmla="*/ 700 w 1027"/>
                <a:gd name="T7" fmla="*/ 169 h 169"/>
                <a:gd name="T8" fmla="*/ 0 w 1027"/>
                <a:gd name="T9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169">
                  <a:moveTo>
                    <a:pt x="0" y="169"/>
                  </a:moveTo>
                  <a:lnTo>
                    <a:pt x="487" y="3"/>
                  </a:lnTo>
                  <a:lnTo>
                    <a:pt x="1027" y="0"/>
                  </a:lnTo>
                  <a:lnTo>
                    <a:pt x="700" y="169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0" name="Freeform 39"/>
            <p:cNvSpPr>
              <a:spLocks/>
            </p:cNvSpPr>
            <p:nvPr/>
          </p:nvSpPr>
          <p:spPr bwMode="auto">
            <a:xfrm>
              <a:off x="1961" y="3361"/>
              <a:ext cx="519" cy="103"/>
            </a:xfrm>
            <a:custGeom>
              <a:avLst/>
              <a:gdLst>
                <a:gd name="T0" fmla="*/ 0 w 554"/>
                <a:gd name="T1" fmla="*/ 72 h 73"/>
                <a:gd name="T2" fmla="*/ 203 w 554"/>
                <a:gd name="T3" fmla="*/ 0 h 73"/>
                <a:gd name="T4" fmla="*/ 554 w 554"/>
                <a:gd name="T5" fmla="*/ 3 h 73"/>
                <a:gd name="T6" fmla="*/ 403 w 554"/>
                <a:gd name="T7" fmla="*/ 73 h 73"/>
                <a:gd name="T8" fmla="*/ 0 w 554"/>
                <a:gd name="T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4" h="73">
                  <a:moveTo>
                    <a:pt x="0" y="72"/>
                  </a:moveTo>
                  <a:lnTo>
                    <a:pt x="203" y="0"/>
                  </a:lnTo>
                  <a:lnTo>
                    <a:pt x="554" y="3"/>
                  </a:lnTo>
                  <a:lnTo>
                    <a:pt x="403" y="73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1" name="Freeform 40"/>
            <p:cNvSpPr>
              <a:spLocks/>
            </p:cNvSpPr>
            <p:nvPr/>
          </p:nvSpPr>
          <p:spPr bwMode="auto">
            <a:xfrm>
              <a:off x="2284" y="3233"/>
              <a:ext cx="356" cy="67"/>
            </a:xfrm>
            <a:custGeom>
              <a:avLst/>
              <a:gdLst>
                <a:gd name="T0" fmla="*/ 0 w 554"/>
                <a:gd name="T1" fmla="*/ 72 h 72"/>
                <a:gd name="T2" fmla="*/ 203 w 554"/>
                <a:gd name="T3" fmla="*/ 0 h 72"/>
                <a:gd name="T4" fmla="*/ 554 w 554"/>
                <a:gd name="T5" fmla="*/ 3 h 72"/>
                <a:gd name="T6" fmla="*/ 378 w 554"/>
                <a:gd name="T7" fmla="*/ 72 h 72"/>
                <a:gd name="T8" fmla="*/ 0 w 554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4" h="72">
                  <a:moveTo>
                    <a:pt x="0" y="72"/>
                  </a:moveTo>
                  <a:lnTo>
                    <a:pt x="203" y="0"/>
                  </a:lnTo>
                  <a:lnTo>
                    <a:pt x="554" y="3"/>
                  </a:lnTo>
                  <a:lnTo>
                    <a:pt x="378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2" name="Freeform 41"/>
            <p:cNvSpPr>
              <a:spLocks/>
            </p:cNvSpPr>
            <p:nvPr/>
          </p:nvSpPr>
          <p:spPr bwMode="auto">
            <a:xfrm>
              <a:off x="3507" y="3620"/>
              <a:ext cx="868" cy="241"/>
            </a:xfrm>
            <a:custGeom>
              <a:avLst/>
              <a:gdLst>
                <a:gd name="T0" fmla="*/ 926 w 926"/>
                <a:gd name="T1" fmla="*/ 169 h 169"/>
                <a:gd name="T2" fmla="*/ 499 w 926"/>
                <a:gd name="T3" fmla="*/ 3 h 169"/>
                <a:gd name="T4" fmla="*/ 0 w 926"/>
                <a:gd name="T5" fmla="*/ 0 h 169"/>
                <a:gd name="T6" fmla="*/ 286 w 926"/>
                <a:gd name="T7" fmla="*/ 169 h 169"/>
                <a:gd name="T8" fmla="*/ 926 w 926"/>
                <a:gd name="T9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6" h="169">
                  <a:moveTo>
                    <a:pt x="926" y="169"/>
                  </a:moveTo>
                  <a:lnTo>
                    <a:pt x="499" y="3"/>
                  </a:lnTo>
                  <a:lnTo>
                    <a:pt x="0" y="0"/>
                  </a:lnTo>
                  <a:lnTo>
                    <a:pt x="286" y="169"/>
                  </a:lnTo>
                  <a:lnTo>
                    <a:pt x="926" y="16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3" name="Freeform 42"/>
            <p:cNvSpPr>
              <a:spLocks/>
            </p:cNvSpPr>
            <p:nvPr/>
          </p:nvSpPr>
          <p:spPr bwMode="auto">
            <a:xfrm>
              <a:off x="3191" y="3350"/>
              <a:ext cx="520" cy="106"/>
            </a:xfrm>
            <a:custGeom>
              <a:avLst/>
              <a:gdLst>
                <a:gd name="T0" fmla="*/ 554 w 554"/>
                <a:gd name="T1" fmla="*/ 72 h 75"/>
                <a:gd name="T2" fmla="*/ 351 w 554"/>
                <a:gd name="T3" fmla="*/ 0 h 75"/>
                <a:gd name="T4" fmla="*/ 0 w 554"/>
                <a:gd name="T5" fmla="*/ 3 h 75"/>
                <a:gd name="T6" fmla="*/ 149 w 554"/>
                <a:gd name="T7" fmla="*/ 75 h 75"/>
                <a:gd name="T8" fmla="*/ 554 w 554"/>
                <a:gd name="T9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4" h="75">
                  <a:moveTo>
                    <a:pt x="554" y="72"/>
                  </a:moveTo>
                  <a:lnTo>
                    <a:pt x="351" y="0"/>
                  </a:lnTo>
                  <a:lnTo>
                    <a:pt x="0" y="3"/>
                  </a:lnTo>
                  <a:lnTo>
                    <a:pt x="149" y="75"/>
                  </a:lnTo>
                  <a:lnTo>
                    <a:pt x="554" y="7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4" name="Freeform 43"/>
            <p:cNvSpPr>
              <a:spLocks/>
            </p:cNvSpPr>
            <p:nvPr/>
          </p:nvSpPr>
          <p:spPr bwMode="auto">
            <a:xfrm>
              <a:off x="3078" y="3233"/>
              <a:ext cx="355" cy="71"/>
            </a:xfrm>
            <a:custGeom>
              <a:avLst/>
              <a:gdLst>
                <a:gd name="T0" fmla="*/ 380 w 380"/>
                <a:gd name="T1" fmla="*/ 47 h 50"/>
                <a:gd name="T2" fmla="*/ 241 w 380"/>
                <a:gd name="T3" fmla="*/ 0 h 50"/>
                <a:gd name="T4" fmla="*/ 0 w 380"/>
                <a:gd name="T5" fmla="*/ 2 h 50"/>
                <a:gd name="T6" fmla="*/ 78 w 380"/>
                <a:gd name="T7" fmla="*/ 50 h 50"/>
                <a:gd name="T8" fmla="*/ 380 w 38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50">
                  <a:moveTo>
                    <a:pt x="380" y="47"/>
                  </a:moveTo>
                  <a:lnTo>
                    <a:pt x="241" y="0"/>
                  </a:lnTo>
                  <a:lnTo>
                    <a:pt x="0" y="2"/>
                  </a:lnTo>
                  <a:lnTo>
                    <a:pt x="78" y="50"/>
                  </a:lnTo>
                  <a:lnTo>
                    <a:pt x="380" y="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5" name="Freeform 44"/>
            <p:cNvSpPr>
              <a:spLocks/>
            </p:cNvSpPr>
            <p:nvPr/>
          </p:nvSpPr>
          <p:spPr bwMode="auto">
            <a:xfrm>
              <a:off x="2445" y="3620"/>
              <a:ext cx="611" cy="241"/>
            </a:xfrm>
            <a:custGeom>
              <a:avLst/>
              <a:gdLst>
                <a:gd name="T0" fmla="*/ 125 w 653"/>
                <a:gd name="T1" fmla="*/ 0 h 169"/>
                <a:gd name="T2" fmla="*/ 593 w 653"/>
                <a:gd name="T3" fmla="*/ 3 h 169"/>
                <a:gd name="T4" fmla="*/ 653 w 653"/>
                <a:gd name="T5" fmla="*/ 169 h 169"/>
                <a:gd name="T6" fmla="*/ 0 w 653"/>
                <a:gd name="T7" fmla="*/ 163 h 169"/>
                <a:gd name="T8" fmla="*/ 125 w 653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3" h="169">
                  <a:moveTo>
                    <a:pt x="125" y="0"/>
                  </a:moveTo>
                  <a:lnTo>
                    <a:pt x="593" y="3"/>
                  </a:lnTo>
                  <a:lnTo>
                    <a:pt x="653" y="169"/>
                  </a:lnTo>
                  <a:lnTo>
                    <a:pt x="0" y="163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6" name="Freeform 45"/>
            <p:cNvSpPr>
              <a:spLocks/>
            </p:cNvSpPr>
            <p:nvPr/>
          </p:nvSpPr>
          <p:spPr bwMode="auto">
            <a:xfrm>
              <a:off x="2631" y="3350"/>
              <a:ext cx="325" cy="125"/>
            </a:xfrm>
            <a:custGeom>
              <a:avLst/>
              <a:gdLst>
                <a:gd name="T0" fmla="*/ 125 w 653"/>
                <a:gd name="T1" fmla="*/ 0 h 169"/>
                <a:gd name="T2" fmla="*/ 593 w 653"/>
                <a:gd name="T3" fmla="*/ 3 h 169"/>
                <a:gd name="T4" fmla="*/ 653 w 653"/>
                <a:gd name="T5" fmla="*/ 169 h 169"/>
                <a:gd name="T6" fmla="*/ 0 w 653"/>
                <a:gd name="T7" fmla="*/ 163 h 169"/>
                <a:gd name="T8" fmla="*/ 125 w 653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3" h="169">
                  <a:moveTo>
                    <a:pt x="125" y="0"/>
                  </a:moveTo>
                  <a:lnTo>
                    <a:pt x="593" y="3"/>
                  </a:lnTo>
                  <a:lnTo>
                    <a:pt x="653" y="169"/>
                  </a:lnTo>
                  <a:lnTo>
                    <a:pt x="0" y="163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87" name="Freeform 46"/>
            <p:cNvSpPr>
              <a:spLocks noChangeAspect="1"/>
            </p:cNvSpPr>
            <p:nvPr/>
          </p:nvSpPr>
          <p:spPr bwMode="auto">
            <a:xfrm>
              <a:off x="2729" y="3233"/>
              <a:ext cx="165" cy="64"/>
            </a:xfrm>
            <a:custGeom>
              <a:avLst/>
              <a:gdLst>
                <a:gd name="T0" fmla="*/ 125 w 653"/>
                <a:gd name="T1" fmla="*/ 0 h 169"/>
                <a:gd name="T2" fmla="*/ 593 w 653"/>
                <a:gd name="T3" fmla="*/ 3 h 169"/>
                <a:gd name="T4" fmla="*/ 653 w 653"/>
                <a:gd name="T5" fmla="*/ 169 h 169"/>
                <a:gd name="T6" fmla="*/ 0 w 653"/>
                <a:gd name="T7" fmla="*/ 163 h 169"/>
                <a:gd name="T8" fmla="*/ 125 w 653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3" h="169">
                  <a:moveTo>
                    <a:pt x="125" y="0"/>
                  </a:moveTo>
                  <a:lnTo>
                    <a:pt x="593" y="3"/>
                  </a:lnTo>
                  <a:lnTo>
                    <a:pt x="653" y="169"/>
                  </a:lnTo>
                  <a:lnTo>
                    <a:pt x="0" y="163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EFFA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grpSp>
          <p:nvGrpSpPr>
            <p:cNvPr id="188" name="Group 47"/>
            <p:cNvGrpSpPr>
              <a:grpSpLocks/>
            </p:cNvGrpSpPr>
            <p:nvPr/>
          </p:nvGrpSpPr>
          <p:grpSpPr bwMode="auto">
            <a:xfrm>
              <a:off x="2150" y="3288"/>
              <a:ext cx="584" cy="341"/>
              <a:chOff x="1433" y="5189"/>
              <a:chExt cx="623" cy="240"/>
            </a:xfrm>
          </p:grpSpPr>
          <p:sp>
            <p:nvSpPr>
              <p:cNvPr id="199" name="Freeform 48"/>
              <p:cNvSpPr>
                <a:spLocks/>
              </p:cNvSpPr>
              <p:nvPr/>
            </p:nvSpPr>
            <p:spPr bwMode="auto">
              <a:xfrm>
                <a:off x="1433" y="5307"/>
                <a:ext cx="540" cy="122"/>
              </a:xfrm>
              <a:custGeom>
                <a:avLst/>
                <a:gdLst>
                  <a:gd name="T0" fmla="*/ 214 w 540"/>
                  <a:gd name="T1" fmla="*/ 0 h 122"/>
                  <a:gd name="T2" fmla="*/ 540 w 540"/>
                  <a:gd name="T3" fmla="*/ 0 h 122"/>
                  <a:gd name="T4" fmla="*/ 447 w 540"/>
                  <a:gd name="T5" fmla="*/ 120 h 122"/>
                  <a:gd name="T6" fmla="*/ 0 w 540"/>
                  <a:gd name="T7" fmla="*/ 122 h 122"/>
                  <a:gd name="T8" fmla="*/ 214 w 540"/>
                  <a:gd name="T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0" h="122">
                    <a:moveTo>
                      <a:pt x="214" y="0"/>
                    </a:moveTo>
                    <a:lnTo>
                      <a:pt x="540" y="0"/>
                    </a:lnTo>
                    <a:lnTo>
                      <a:pt x="447" y="120"/>
                    </a:lnTo>
                    <a:lnTo>
                      <a:pt x="0" y="122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0000" tIns="0" rIns="90000" bIns="0" numCol="1" anchor="ctr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200" name="Freeform 49"/>
              <p:cNvSpPr>
                <a:spLocks noChangeAspect="1"/>
              </p:cNvSpPr>
              <p:nvPr/>
            </p:nvSpPr>
            <p:spPr bwMode="auto">
              <a:xfrm>
                <a:off x="1746" y="5189"/>
                <a:ext cx="310" cy="60"/>
              </a:xfrm>
              <a:custGeom>
                <a:avLst/>
                <a:gdLst>
                  <a:gd name="T0" fmla="*/ 214 w 540"/>
                  <a:gd name="T1" fmla="*/ 0 h 122"/>
                  <a:gd name="T2" fmla="*/ 540 w 540"/>
                  <a:gd name="T3" fmla="*/ 0 h 122"/>
                  <a:gd name="T4" fmla="*/ 447 w 540"/>
                  <a:gd name="T5" fmla="*/ 120 h 122"/>
                  <a:gd name="T6" fmla="*/ 0 w 540"/>
                  <a:gd name="T7" fmla="*/ 122 h 122"/>
                  <a:gd name="T8" fmla="*/ 214 w 540"/>
                  <a:gd name="T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0" h="122">
                    <a:moveTo>
                      <a:pt x="214" y="0"/>
                    </a:moveTo>
                    <a:lnTo>
                      <a:pt x="540" y="0"/>
                    </a:lnTo>
                    <a:lnTo>
                      <a:pt x="447" y="120"/>
                    </a:lnTo>
                    <a:lnTo>
                      <a:pt x="0" y="122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none" lIns="90000" tIns="0" rIns="90000" bIns="0" numCol="1" anchor="ctr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sp>
          <p:nvSpPr>
            <p:cNvPr id="189" name="Freeform 50"/>
            <p:cNvSpPr>
              <a:spLocks/>
            </p:cNvSpPr>
            <p:nvPr/>
          </p:nvSpPr>
          <p:spPr bwMode="auto">
            <a:xfrm>
              <a:off x="2951" y="3447"/>
              <a:ext cx="575" cy="173"/>
            </a:xfrm>
            <a:custGeom>
              <a:avLst/>
              <a:gdLst>
                <a:gd name="T0" fmla="*/ 393 w 613"/>
                <a:gd name="T1" fmla="*/ 0 h 124"/>
                <a:gd name="T2" fmla="*/ 0 w 613"/>
                <a:gd name="T3" fmla="*/ 0 h 124"/>
                <a:gd name="T4" fmla="*/ 40 w 613"/>
                <a:gd name="T5" fmla="*/ 120 h 124"/>
                <a:gd name="T6" fmla="*/ 613 w 613"/>
                <a:gd name="T7" fmla="*/ 124 h 124"/>
                <a:gd name="T8" fmla="*/ 393 w 613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124">
                  <a:moveTo>
                    <a:pt x="393" y="0"/>
                  </a:moveTo>
                  <a:lnTo>
                    <a:pt x="0" y="0"/>
                  </a:lnTo>
                  <a:lnTo>
                    <a:pt x="40" y="120"/>
                  </a:lnTo>
                  <a:lnTo>
                    <a:pt x="613" y="124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0" name="Freeform 51"/>
            <p:cNvSpPr>
              <a:spLocks noChangeAspect="1"/>
            </p:cNvSpPr>
            <p:nvPr/>
          </p:nvSpPr>
          <p:spPr bwMode="auto">
            <a:xfrm>
              <a:off x="2900" y="3286"/>
              <a:ext cx="331" cy="74"/>
            </a:xfrm>
            <a:custGeom>
              <a:avLst/>
              <a:gdLst>
                <a:gd name="T0" fmla="*/ 247 w 354"/>
                <a:gd name="T1" fmla="*/ 0 h 53"/>
                <a:gd name="T2" fmla="*/ 0 w 354"/>
                <a:gd name="T3" fmla="*/ 6 h 53"/>
                <a:gd name="T4" fmla="*/ 14 w 354"/>
                <a:gd name="T5" fmla="*/ 53 h 53"/>
                <a:gd name="T6" fmla="*/ 354 w 354"/>
                <a:gd name="T7" fmla="*/ 53 h 53"/>
                <a:gd name="T8" fmla="*/ 247 w 35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53">
                  <a:moveTo>
                    <a:pt x="247" y="0"/>
                  </a:moveTo>
                  <a:lnTo>
                    <a:pt x="0" y="6"/>
                  </a:lnTo>
                  <a:lnTo>
                    <a:pt x="14" y="53"/>
                  </a:lnTo>
                  <a:lnTo>
                    <a:pt x="354" y="53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1" name="Freeform 52"/>
            <p:cNvSpPr>
              <a:spLocks/>
            </p:cNvSpPr>
            <p:nvPr/>
          </p:nvSpPr>
          <p:spPr bwMode="auto">
            <a:xfrm>
              <a:off x="1118" y="3447"/>
              <a:ext cx="870" cy="179"/>
            </a:xfrm>
            <a:custGeom>
              <a:avLst/>
              <a:gdLst>
                <a:gd name="T0" fmla="*/ 414 w 927"/>
                <a:gd name="T1" fmla="*/ 0 h 127"/>
                <a:gd name="T2" fmla="*/ 927 w 927"/>
                <a:gd name="T3" fmla="*/ 0 h 127"/>
                <a:gd name="T4" fmla="*/ 580 w 927"/>
                <a:gd name="T5" fmla="*/ 127 h 127"/>
                <a:gd name="T6" fmla="*/ 0 w 927"/>
                <a:gd name="T7" fmla="*/ 120 h 127"/>
                <a:gd name="T8" fmla="*/ 0 w 927"/>
                <a:gd name="T9" fmla="*/ 93 h 127"/>
                <a:gd name="T10" fmla="*/ 414 w 927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7" h="127">
                  <a:moveTo>
                    <a:pt x="414" y="0"/>
                  </a:moveTo>
                  <a:lnTo>
                    <a:pt x="927" y="0"/>
                  </a:lnTo>
                  <a:lnTo>
                    <a:pt x="580" y="127"/>
                  </a:lnTo>
                  <a:lnTo>
                    <a:pt x="0" y="120"/>
                  </a:lnTo>
                  <a:lnTo>
                    <a:pt x="0" y="93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2" name="Freeform 53"/>
            <p:cNvSpPr>
              <a:spLocks noChangeAspect="1"/>
            </p:cNvSpPr>
            <p:nvPr/>
          </p:nvSpPr>
          <p:spPr bwMode="auto">
            <a:xfrm>
              <a:off x="1751" y="3295"/>
              <a:ext cx="549" cy="72"/>
            </a:xfrm>
            <a:custGeom>
              <a:avLst/>
              <a:gdLst>
                <a:gd name="T0" fmla="*/ 232 w 585"/>
                <a:gd name="T1" fmla="*/ 0 h 51"/>
                <a:gd name="T2" fmla="*/ 585 w 585"/>
                <a:gd name="T3" fmla="*/ 0 h 51"/>
                <a:gd name="T4" fmla="*/ 435 w 585"/>
                <a:gd name="T5" fmla="*/ 50 h 51"/>
                <a:gd name="T6" fmla="*/ 0 w 585"/>
                <a:gd name="T7" fmla="*/ 51 h 51"/>
                <a:gd name="T8" fmla="*/ 232 w 585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5" h="51">
                  <a:moveTo>
                    <a:pt x="232" y="0"/>
                  </a:moveTo>
                  <a:lnTo>
                    <a:pt x="585" y="0"/>
                  </a:lnTo>
                  <a:lnTo>
                    <a:pt x="435" y="50"/>
                  </a:lnTo>
                  <a:lnTo>
                    <a:pt x="0" y="51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3" name="Freeform 54"/>
            <p:cNvSpPr>
              <a:spLocks/>
            </p:cNvSpPr>
            <p:nvPr/>
          </p:nvSpPr>
          <p:spPr bwMode="auto">
            <a:xfrm>
              <a:off x="3675" y="3453"/>
              <a:ext cx="955" cy="180"/>
            </a:xfrm>
            <a:custGeom>
              <a:avLst/>
              <a:gdLst>
                <a:gd name="T0" fmla="*/ 513 w 1021"/>
                <a:gd name="T1" fmla="*/ 0 h 127"/>
                <a:gd name="T2" fmla="*/ 0 w 1021"/>
                <a:gd name="T3" fmla="*/ 0 h 127"/>
                <a:gd name="T4" fmla="*/ 347 w 1021"/>
                <a:gd name="T5" fmla="*/ 127 h 127"/>
                <a:gd name="T6" fmla="*/ 1021 w 1021"/>
                <a:gd name="T7" fmla="*/ 122 h 127"/>
                <a:gd name="T8" fmla="*/ 513 w 1021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1" h="127">
                  <a:moveTo>
                    <a:pt x="513" y="0"/>
                  </a:moveTo>
                  <a:lnTo>
                    <a:pt x="0" y="0"/>
                  </a:lnTo>
                  <a:lnTo>
                    <a:pt x="347" y="127"/>
                  </a:lnTo>
                  <a:lnTo>
                    <a:pt x="1021" y="122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4" name="Freeform 55"/>
            <p:cNvSpPr>
              <a:spLocks noChangeAspect="1"/>
            </p:cNvSpPr>
            <p:nvPr/>
          </p:nvSpPr>
          <p:spPr bwMode="auto">
            <a:xfrm flipH="1">
              <a:off x="3372" y="3282"/>
              <a:ext cx="548" cy="72"/>
            </a:xfrm>
            <a:custGeom>
              <a:avLst/>
              <a:gdLst>
                <a:gd name="T0" fmla="*/ 232 w 585"/>
                <a:gd name="T1" fmla="*/ 0 h 51"/>
                <a:gd name="T2" fmla="*/ 585 w 585"/>
                <a:gd name="T3" fmla="*/ 0 h 51"/>
                <a:gd name="T4" fmla="*/ 435 w 585"/>
                <a:gd name="T5" fmla="*/ 50 h 51"/>
                <a:gd name="T6" fmla="*/ 0 w 585"/>
                <a:gd name="T7" fmla="*/ 51 h 51"/>
                <a:gd name="T8" fmla="*/ 232 w 585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5" h="51">
                  <a:moveTo>
                    <a:pt x="232" y="0"/>
                  </a:moveTo>
                  <a:lnTo>
                    <a:pt x="585" y="0"/>
                  </a:lnTo>
                  <a:lnTo>
                    <a:pt x="435" y="50"/>
                  </a:lnTo>
                  <a:lnTo>
                    <a:pt x="0" y="51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5" name="Freeform 56"/>
            <p:cNvSpPr>
              <a:spLocks/>
            </p:cNvSpPr>
            <p:nvPr/>
          </p:nvSpPr>
          <p:spPr bwMode="auto">
            <a:xfrm>
              <a:off x="1104" y="3351"/>
              <a:ext cx="690" cy="96"/>
            </a:xfrm>
            <a:custGeom>
              <a:avLst/>
              <a:gdLst>
                <a:gd name="T0" fmla="*/ 10 w 736"/>
                <a:gd name="T1" fmla="*/ 88 h 88"/>
                <a:gd name="T2" fmla="*/ 0 w 736"/>
                <a:gd name="T3" fmla="*/ 33 h 88"/>
                <a:gd name="T4" fmla="*/ 156 w 736"/>
                <a:gd name="T5" fmla="*/ 0 h 88"/>
                <a:gd name="T6" fmla="*/ 736 w 736"/>
                <a:gd name="T7" fmla="*/ 9 h 88"/>
                <a:gd name="T8" fmla="*/ 423 w 736"/>
                <a:gd name="T9" fmla="*/ 88 h 88"/>
                <a:gd name="T10" fmla="*/ 10 w 736"/>
                <a:gd name="T1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6" h="88">
                  <a:moveTo>
                    <a:pt x="10" y="88"/>
                  </a:moveTo>
                  <a:lnTo>
                    <a:pt x="0" y="33"/>
                  </a:lnTo>
                  <a:lnTo>
                    <a:pt x="156" y="0"/>
                  </a:lnTo>
                  <a:lnTo>
                    <a:pt x="736" y="9"/>
                  </a:lnTo>
                  <a:lnTo>
                    <a:pt x="423" y="88"/>
                  </a:lnTo>
                  <a:lnTo>
                    <a:pt x="10" y="8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6" name="Freeform 57"/>
            <p:cNvSpPr>
              <a:spLocks/>
            </p:cNvSpPr>
            <p:nvPr/>
          </p:nvSpPr>
          <p:spPr bwMode="auto">
            <a:xfrm>
              <a:off x="1473" y="3232"/>
              <a:ext cx="588" cy="74"/>
            </a:xfrm>
            <a:custGeom>
              <a:avLst/>
              <a:gdLst>
                <a:gd name="T0" fmla="*/ 0 w 628"/>
                <a:gd name="T1" fmla="*/ 69 h 69"/>
                <a:gd name="T2" fmla="*/ 306 w 628"/>
                <a:gd name="T3" fmla="*/ 3 h 69"/>
                <a:gd name="T4" fmla="*/ 628 w 628"/>
                <a:gd name="T5" fmla="*/ 0 h 69"/>
                <a:gd name="T6" fmla="*/ 508 w 628"/>
                <a:gd name="T7" fmla="*/ 62 h 69"/>
                <a:gd name="T8" fmla="*/ 0 w 628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8" h="69">
                  <a:moveTo>
                    <a:pt x="0" y="69"/>
                  </a:moveTo>
                  <a:lnTo>
                    <a:pt x="306" y="3"/>
                  </a:lnTo>
                  <a:lnTo>
                    <a:pt x="628" y="0"/>
                  </a:lnTo>
                  <a:lnTo>
                    <a:pt x="508" y="62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7" name="Freeform 58"/>
            <p:cNvSpPr>
              <a:spLocks/>
            </p:cNvSpPr>
            <p:nvPr/>
          </p:nvSpPr>
          <p:spPr bwMode="auto">
            <a:xfrm>
              <a:off x="3853" y="3340"/>
              <a:ext cx="785" cy="107"/>
            </a:xfrm>
            <a:custGeom>
              <a:avLst/>
              <a:gdLst>
                <a:gd name="T0" fmla="*/ 837 w 837"/>
                <a:gd name="T1" fmla="*/ 75 h 75"/>
                <a:gd name="T2" fmla="*/ 837 w 837"/>
                <a:gd name="T3" fmla="*/ 42 h 75"/>
                <a:gd name="T4" fmla="*/ 546 w 837"/>
                <a:gd name="T5" fmla="*/ 0 h 75"/>
                <a:gd name="T6" fmla="*/ 0 w 837"/>
                <a:gd name="T7" fmla="*/ 0 h 75"/>
                <a:gd name="T8" fmla="*/ 313 w 837"/>
                <a:gd name="T9" fmla="*/ 73 h 75"/>
                <a:gd name="T10" fmla="*/ 837 w 837"/>
                <a:gd name="T1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7" h="75">
                  <a:moveTo>
                    <a:pt x="837" y="75"/>
                  </a:moveTo>
                  <a:lnTo>
                    <a:pt x="837" y="42"/>
                  </a:lnTo>
                  <a:lnTo>
                    <a:pt x="546" y="0"/>
                  </a:lnTo>
                  <a:lnTo>
                    <a:pt x="0" y="0"/>
                  </a:lnTo>
                  <a:lnTo>
                    <a:pt x="313" y="73"/>
                  </a:lnTo>
                  <a:lnTo>
                    <a:pt x="837" y="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98" name="Freeform 59"/>
            <p:cNvSpPr>
              <a:spLocks/>
            </p:cNvSpPr>
            <p:nvPr/>
          </p:nvSpPr>
          <p:spPr bwMode="auto">
            <a:xfrm>
              <a:off x="3537" y="3225"/>
              <a:ext cx="597" cy="57"/>
            </a:xfrm>
            <a:custGeom>
              <a:avLst/>
              <a:gdLst>
                <a:gd name="T0" fmla="*/ 636 w 636"/>
                <a:gd name="T1" fmla="*/ 40 h 40"/>
                <a:gd name="T2" fmla="*/ 369 w 636"/>
                <a:gd name="T3" fmla="*/ 0 h 40"/>
                <a:gd name="T4" fmla="*/ 0 w 636"/>
                <a:gd name="T5" fmla="*/ 3 h 40"/>
                <a:gd name="T6" fmla="*/ 157 w 636"/>
                <a:gd name="T7" fmla="*/ 37 h 40"/>
                <a:gd name="T8" fmla="*/ 636 w 636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6" h="40">
                  <a:moveTo>
                    <a:pt x="636" y="40"/>
                  </a:moveTo>
                  <a:lnTo>
                    <a:pt x="369" y="0"/>
                  </a:lnTo>
                  <a:lnTo>
                    <a:pt x="0" y="3"/>
                  </a:lnTo>
                  <a:lnTo>
                    <a:pt x="157" y="37"/>
                  </a:lnTo>
                  <a:lnTo>
                    <a:pt x="636" y="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90000" tIns="0" rIns="90000" bIns="0" numCol="1" anchor="ctr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3" name="제목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1. </a:t>
            </a:r>
            <a:r>
              <a:rPr lang="ko-KR" altLang="en-US" dirty="0"/>
              <a:t>조사 목적</a:t>
            </a:r>
          </a:p>
        </p:txBody>
      </p:sp>
      <p:sp>
        <p:nvSpPr>
          <p:cNvPr id="5" name="내용 개체 틀 4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/>
              <a:t>국제대학교 재학생을 대상으로 학교의 교육 및 행정서비스 등 대학생활 전반에 대한 만족도 조사를 </a:t>
            </a:r>
            <a:r>
              <a:rPr lang="ko-KR" altLang="en-US" dirty="0" smtClean="0"/>
              <a:t>통해</a:t>
            </a:r>
            <a:r>
              <a:rPr lang="en-US" altLang="ko-KR" dirty="0" smtClean="0"/>
              <a:t/>
            </a:r>
            <a:br>
              <a:rPr lang="en-US" altLang="ko-KR" dirty="0" smtClean="0"/>
            </a:br>
            <a:r>
              <a:rPr lang="ko-KR" altLang="en-US" dirty="0" smtClean="0"/>
              <a:t>향후 </a:t>
            </a:r>
            <a:r>
              <a:rPr lang="ko-KR" altLang="en-US" dirty="0"/>
              <a:t>보다 나은 대학 교육서비스를 제공하기 위한 기초자료를 수집하는 데 목적이 </a:t>
            </a:r>
            <a:r>
              <a:rPr lang="ko-KR" altLang="en-US" dirty="0" smtClean="0"/>
              <a:t>있음</a:t>
            </a:r>
            <a:r>
              <a:rPr lang="en-US" altLang="ko-KR" dirty="0" smtClean="0"/>
              <a:t>.</a:t>
            </a:r>
            <a:endParaRPr lang="ko-KR" altLang="en-US" dirty="0"/>
          </a:p>
        </p:txBody>
      </p:sp>
      <p:grpSp>
        <p:nvGrpSpPr>
          <p:cNvPr id="2" name="그룹 1"/>
          <p:cNvGrpSpPr/>
          <p:nvPr/>
        </p:nvGrpSpPr>
        <p:grpSpPr>
          <a:xfrm>
            <a:off x="344487" y="5633836"/>
            <a:ext cx="9217025" cy="864000"/>
            <a:chOff x="344487" y="5633836"/>
            <a:chExt cx="9217025" cy="864000"/>
          </a:xfrm>
        </p:grpSpPr>
        <p:grpSp>
          <p:nvGrpSpPr>
            <p:cNvPr id="87" name="그룹 86"/>
            <p:cNvGrpSpPr/>
            <p:nvPr/>
          </p:nvGrpSpPr>
          <p:grpSpPr>
            <a:xfrm>
              <a:off x="344487" y="5633836"/>
              <a:ext cx="9217025" cy="864000"/>
              <a:chOff x="1107832" y="1630238"/>
              <a:chExt cx="7690338" cy="826018"/>
            </a:xfrm>
          </p:grpSpPr>
          <p:sp>
            <p:nvSpPr>
              <p:cNvPr id="88" name="양쪽 대괄호 87"/>
              <p:cNvSpPr/>
              <p:nvPr/>
            </p:nvSpPr>
            <p:spPr>
              <a:xfrm>
                <a:off x="1107832" y="1630238"/>
                <a:ext cx="7690338" cy="728026"/>
              </a:xfrm>
              <a:prstGeom prst="bracketPair">
                <a:avLst>
                  <a:gd name="adj" fmla="val 0"/>
                </a:avLst>
              </a:prstGeom>
              <a:solidFill>
                <a:srgbClr val="EBEFF1"/>
              </a:solidFill>
              <a:ln w="28575">
                <a:solidFill>
                  <a:srgbClr val="E35A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HY울릉도M" panose="02030600000101010101" pitchFamily="18" charset="-127"/>
                  <a:ea typeface="HY울릉도M" panose="02030600000101010101" pitchFamily="18" charset="-127"/>
                </a:endParaRPr>
              </a:p>
            </p:txBody>
          </p:sp>
          <p:pic>
            <p:nvPicPr>
              <p:cNvPr id="90" name="Picture 57"/>
              <p:cNvPicPr>
                <a:picLocks noChangeAspect="1" noChangeArrowheads="1"/>
              </p:cNvPicPr>
              <p:nvPr/>
            </p:nvPicPr>
            <p:blipFill>
              <a:blip r:embed="rId2" cstate="print">
                <a:lum bright="24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50450" r="-420"/>
              <a:stretch>
                <a:fillRect/>
              </a:stretch>
            </p:blipFill>
            <p:spPr bwMode="gray">
              <a:xfrm>
                <a:off x="2524528" y="2358263"/>
                <a:ext cx="4856945" cy="979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1" name="직각 삼각형 90"/>
              <p:cNvSpPr/>
              <p:nvPr/>
            </p:nvSpPr>
            <p:spPr>
              <a:xfrm rot="5400000">
                <a:off x="1124011" y="1614060"/>
                <a:ext cx="134819" cy="167176"/>
              </a:xfrm>
              <a:prstGeom prst="rtTriangle">
                <a:avLst/>
              </a:prstGeom>
              <a:solidFill>
                <a:srgbClr val="E35A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HY울릉도M" panose="02030600000101010101" pitchFamily="18" charset="-127"/>
                  <a:ea typeface="HY울릉도M" panose="02030600000101010101" pitchFamily="18" charset="-127"/>
                </a:endParaRPr>
              </a:p>
            </p:txBody>
          </p:sp>
          <p:sp>
            <p:nvSpPr>
              <p:cNvPr id="92" name="직각 삼각형 91"/>
              <p:cNvSpPr/>
              <p:nvPr/>
            </p:nvSpPr>
            <p:spPr>
              <a:xfrm rot="16200000">
                <a:off x="8647172" y="2207265"/>
                <a:ext cx="134819" cy="167176"/>
              </a:xfrm>
              <a:prstGeom prst="rtTriangle">
                <a:avLst/>
              </a:prstGeom>
              <a:solidFill>
                <a:srgbClr val="E35A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HY울릉도M" panose="02030600000101010101" pitchFamily="18" charset="-127"/>
                  <a:ea typeface="HY울릉도M" panose="02030600000101010101" pitchFamily="18" charset="-127"/>
                </a:endParaRPr>
              </a:p>
            </p:txBody>
          </p:sp>
        </p:grpSp>
        <p:sp>
          <p:nvSpPr>
            <p:cNvPr id="93" name="모서리가 둥근 직사각형 92"/>
            <p:cNvSpPr/>
            <p:nvPr/>
          </p:nvSpPr>
          <p:spPr>
            <a:xfrm>
              <a:off x="4520989" y="5927222"/>
              <a:ext cx="864021" cy="201029"/>
            </a:xfrm>
            <a:prstGeom prst="roundRect">
              <a:avLst>
                <a:gd name="adj" fmla="val 0"/>
              </a:avLst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0000" tIns="36000" rIns="90000" bIns="36000" anchor="ctr">
              <a:scene3d>
                <a:camera prst="orthographicFront"/>
                <a:lightRig rig="threePt" dir="t"/>
              </a:scene3d>
              <a:sp3d contourW="3810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fontAlgn="auto" latinLnBrk="0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08080"/>
                </a:buClr>
                <a:buSzPct val="140000"/>
                <a:buFont typeface="Wingdings" pitchFamily="2" charset="2"/>
                <a:buNone/>
                <a:tabLst>
                  <a:tab pos="5648325" algn="l"/>
                </a:tabLst>
              </a:pPr>
              <a:r>
                <a:rPr lang="ko-KR" altLang="en-US" sz="1600" b="1" kern="0" spc="-110" dirty="0">
                  <a:solidFill>
                    <a:prstClr val="black"/>
                  </a:solidFill>
                  <a:ea typeface="맑은 고딕"/>
                  <a:cs typeface="Arial" pitchFamily="34" charset="0"/>
                </a:rPr>
                <a:t>향후 국제대학교 재학생에게 보다 나은 교육서비스 제공을 위한 기초 자료 마련</a:t>
              </a:r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415039" y="1944590"/>
            <a:ext cx="9095095" cy="1420910"/>
            <a:chOff x="415039" y="1944590"/>
            <a:chExt cx="9095095" cy="1420910"/>
          </a:xfrm>
        </p:grpSpPr>
        <p:sp>
          <p:nvSpPr>
            <p:cNvPr id="131" name="Freeform 29"/>
            <p:cNvSpPr>
              <a:spLocks noEditPoints="1"/>
            </p:cNvSpPr>
            <p:nvPr/>
          </p:nvSpPr>
          <p:spPr bwMode="auto">
            <a:xfrm>
              <a:off x="415039" y="1944591"/>
              <a:ext cx="1633282" cy="1420908"/>
            </a:xfrm>
            <a:custGeom>
              <a:avLst/>
              <a:gdLst>
                <a:gd name="T0" fmla="*/ 490 w 665"/>
                <a:gd name="T1" fmla="*/ 0 h 578"/>
                <a:gd name="T2" fmla="*/ 505 w 665"/>
                <a:gd name="T3" fmla="*/ 9 h 578"/>
                <a:gd name="T4" fmla="*/ 662 w 665"/>
                <a:gd name="T5" fmla="*/ 280 h 578"/>
                <a:gd name="T6" fmla="*/ 661 w 665"/>
                <a:gd name="T7" fmla="*/ 298 h 578"/>
                <a:gd name="T8" fmla="*/ 504 w 665"/>
                <a:gd name="T9" fmla="*/ 570 h 578"/>
                <a:gd name="T10" fmla="*/ 490 w 665"/>
                <a:gd name="T11" fmla="*/ 578 h 578"/>
                <a:gd name="T12" fmla="*/ 175 w 665"/>
                <a:gd name="T13" fmla="*/ 578 h 578"/>
                <a:gd name="T14" fmla="*/ 160 w 665"/>
                <a:gd name="T15" fmla="*/ 569 h 578"/>
                <a:gd name="T16" fmla="*/ 3 w 665"/>
                <a:gd name="T17" fmla="*/ 298 h 578"/>
                <a:gd name="T18" fmla="*/ 4 w 665"/>
                <a:gd name="T19" fmla="*/ 280 h 578"/>
                <a:gd name="T20" fmla="*/ 161 w 665"/>
                <a:gd name="T21" fmla="*/ 8 h 578"/>
                <a:gd name="T22" fmla="*/ 175 w 665"/>
                <a:gd name="T23" fmla="*/ 0 h 578"/>
                <a:gd name="T24" fmla="*/ 490 w 665"/>
                <a:gd name="T25" fmla="*/ 0 h 578"/>
                <a:gd name="T26" fmla="*/ 480 w 665"/>
                <a:gd name="T27" fmla="*/ 34 h 578"/>
                <a:gd name="T28" fmla="*/ 185 w 665"/>
                <a:gd name="T29" fmla="*/ 34 h 578"/>
                <a:gd name="T30" fmla="*/ 38 w 665"/>
                <a:gd name="T31" fmla="*/ 289 h 578"/>
                <a:gd name="T32" fmla="*/ 185 w 665"/>
                <a:gd name="T33" fmla="*/ 544 h 578"/>
                <a:gd name="T34" fmla="*/ 480 w 665"/>
                <a:gd name="T35" fmla="*/ 544 h 578"/>
                <a:gd name="T36" fmla="*/ 627 w 665"/>
                <a:gd name="T37" fmla="*/ 289 h 578"/>
                <a:gd name="T38" fmla="*/ 480 w 665"/>
                <a:gd name="T39" fmla="*/ 34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5" h="578">
                  <a:moveTo>
                    <a:pt x="490" y="0"/>
                  </a:moveTo>
                  <a:cubicBezTo>
                    <a:pt x="496" y="0"/>
                    <a:pt x="502" y="4"/>
                    <a:pt x="505" y="9"/>
                  </a:cubicBezTo>
                  <a:cubicBezTo>
                    <a:pt x="662" y="280"/>
                    <a:pt x="662" y="280"/>
                    <a:pt x="662" y="280"/>
                  </a:cubicBezTo>
                  <a:cubicBezTo>
                    <a:pt x="665" y="286"/>
                    <a:pt x="664" y="293"/>
                    <a:pt x="661" y="298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1" y="575"/>
                    <a:pt x="496" y="578"/>
                    <a:pt x="490" y="578"/>
                  </a:cubicBezTo>
                  <a:cubicBezTo>
                    <a:pt x="175" y="578"/>
                    <a:pt x="175" y="578"/>
                    <a:pt x="175" y="578"/>
                  </a:cubicBezTo>
                  <a:cubicBezTo>
                    <a:pt x="169" y="578"/>
                    <a:pt x="163" y="574"/>
                    <a:pt x="160" y="569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0" y="292"/>
                    <a:pt x="1" y="285"/>
                    <a:pt x="4" y="280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4" y="3"/>
                    <a:pt x="170" y="0"/>
                    <a:pt x="175" y="0"/>
                  </a:cubicBezTo>
                  <a:cubicBezTo>
                    <a:pt x="490" y="0"/>
                    <a:pt x="490" y="0"/>
                    <a:pt x="490" y="0"/>
                  </a:cubicBezTo>
                  <a:close/>
                  <a:moveTo>
                    <a:pt x="480" y="34"/>
                  </a:moveTo>
                  <a:cubicBezTo>
                    <a:pt x="185" y="34"/>
                    <a:pt x="185" y="34"/>
                    <a:pt x="185" y="34"/>
                  </a:cubicBezTo>
                  <a:cubicBezTo>
                    <a:pt x="38" y="289"/>
                    <a:pt x="38" y="289"/>
                    <a:pt x="38" y="289"/>
                  </a:cubicBezTo>
                  <a:cubicBezTo>
                    <a:pt x="185" y="544"/>
                    <a:pt x="185" y="544"/>
                    <a:pt x="185" y="544"/>
                  </a:cubicBezTo>
                  <a:cubicBezTo>
                    <a:pt x="480" y="544"/>
                    <a:pt x="480" y="544"/>
                    <a:pt x="480" y="544"/>
                  </a:cubicBezTo>
                  <a:cubicBezTo>
                    <a:pt x="627" y="289"/>
                    <a:pt x="627" y="289"/>
                    <a:pt x="627" y="289"/>
                  </a:cubicBezTo>
                  <a:cubicBezTo>
                    <a:pt x="480" y="34"/>
                    <a:pt x="480" y="34"/>
                    <a:pt x="480" y="34"/>
                  </a:cubicBezTo>
                  <a:close/>
                </a:path>
              </a:pathLst>
            </a:custGeom>
            <a:solidFill>
              <a:srgbClr val="6BAEE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32" name="Freeform 30"/>
            <p:cNvSpPr>
              <a:spLocks/>
            </p:cNvSpPr>
            <p:nvPr/>
          </p:nvSpPr>
          <p:spPr bwMode="auto">
            <a:xfrm>
              <a:off x="595112" y="2104895"/>
              <a:ext cx="1274660" cy="1098772"/>
            </a:xfrm>
            <a:custGeom>
              <a:avLst/>
              <a:gdLst>
                <a:gd name="T0" fmla="*/ 154 w 616"/>
                <a:gd name="T1" fmla="*/ 0 h 531"/>
                <a:gd name="T2" fmla="*/ 461 w 616"/>
                <a:gd name="T3" fmla="*/ 0 h 531"/>
                <a:gd name="T4" fmla="*/ 616 w 616"/>
                <a:gd name="T5" fmla="*/ 266 h 531"/>
                <a:gd name="T6" fmla="*/ 461 w 616"/>
                <a:gd name="T7" fmla="*/ 531 h 531"/>
                <a:gd name="T8" fmla="*/ 154 w 616"/>
                <a:gd name="T9" fmla="*/ 531 h 531"/>
                <a:gd name="T10" fmla="*/ 0 w 616"/>
                <a:gd name="T11" fmla="*/ 266 h 531"/>
                <a:gd name="T12" fmla="*/ 154 w 616"/>
                <a:gd name="T13" fmla="*/ 0 h 531"/>
                <a:gd name="T14" fmla="*/ 154 w 616"/>
                <a:gd name="T15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6" h="531">
                  <a:moveTo>
                    <a:pt x="154" y="0"/>
                  </a:moveTo>
                  <a:lnTo>
                    <a:pt x="461" y="0"/>
                  </a:lnTo>
                  <a:lnTo>
                    <a:pt x="616" y="266"/>
                  </a:lnTo>
                  <a:lnTo>
                    <a:pt x="461" y="531"/>
                  </a:lnTo>
                  <a:lnTo>
                    <a:pt x="154" y="531"/>
                  </a:lnTo>
                  <a:lnTo>
                    <a:pt x="0" y="266"/>
                  </a:lnTo>
                  <a:lnTo>
                    <a:pt x="154" y="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6BAEE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46" name="Text Box 60"/>
            <p:cNvSpPr txBox="1">
              <a:spLocks noChangeArrowheads="1"/>
            </p:cNvSpPr>
            <p:nvPr/>
          </p:nvSpPr>
          <p:spPr bwMode="auto">
            <a:xfrm>
              <a:off x="656811" y="2515158"/>
              <a:ext cx="1129221" cy="329321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>
              <a:defPPr>
                <a:defRPr lang="ko-KR"/>
              </a:defPPr>
              <a:lvl1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 kumimoji="0" sz="1600" kern="600" spc="-100">
                  <a:gradFill>
                    <a:gsLst>
                      <a:gs pos="100000">
                        <a:prstClr val="white"/>
                      </a:gs>
                      <a:gs pos="100000">
                        <a:srgbClr val="4F81BD">
                          <a:tint val="23500"/>
                          <a:satMod val="160000"/>
                        </a:srgbClr>
                      </a:gs>
                    </a:gsLst>
                    <a:lin ang="5400000" scaled="0"/>
                  </a:gra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dobe 명조 Std M"/>
                </a:defRPr>
              </a:lvl1pPr>
            </a:lstStyle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 smtClean="0"/>
                <a:t>대학 환경</a:t>
              </a:r>
              <a:endParaRPr lang="ko-KR" altLang="en-US" sz="1400" b="1" dirty="0"/>
            </a:p>
          </p:txBody>
        </p:sp>
        <p:sp>
          <p:nvSpPr>
            <p:cNvPr id="134" name="Freeform 115"/>
            <p:cNvSpPr>
              <a:spLocks noEditPoints="1"/>
            </p:cNvSpPr>
            <p:nvPr/>
          </p:nvSpPr>
          <p:spPr bwMode="auto">
            <a:xfrm>
              <a:off x="2280860" y="1944591"/>
              <a:ext cx="1631754" cy="1420908"/>
            </a:xfrm>
            <a:custGeom>
              <a:avLst/>
              <a:gdLst>
                <a:gd name="T0" fmla="*/ 489 w 664"/>
                <a:gd name="T1" fmla="*/ 0 h 578"/>
                <a:gd name="T2" fmla="*/ 504 w 664"/>
                <a:gd name="T3" fmla="*/ 9 h 578"/>
                <a:gd name="T4" fmla="*/ 661 w 664"/>
                <a:gd name="T5" fmla="*/ 280 h 578"/>
                <a:gd name="T6" fmla="*/ 661 w 664"/>
                <a:gd name="T7" fmla="*/ 298 h 578"/>
                <a:gd name="T8" fmla="*/ 504 w 664"/>
                <a:gd name="T9" fmla="*/ 570 h 578"/>
                <a:gd name="T10" fmla="*/ 489 w 664"/>
                <a:gd name="T11" fmla="*/ 578 h 578"/>
                <a:gd name="T12" fmla="*/ 175 w 664"/>
                <a:gd name="T13" fmla="*/ 578 h 578"/>
                <a:gd name="T14" fmla="*/ 159 w 664"/>
                <a:gd name="T15" fmla="*/ 569 h 578"/>
                <a:gd name="T16" fmla="*/ 3 w 664"/>
                <a:gd name="T17" fmla="*/ 298 h 578"/>
                <a:gd name="T18" fmla="*/ 3 w 664"/>
                <a:gd name="T19" fmla="*/ 280 h 578"/>
                <a:gd name="T20" fmla="*/ 160 w 664"/>
                <a:gd name="T21" fmla="*/ 8 h 578"/>
                <a:gd name="T22" fmla="*/ 175 w 664"/>
                <a:gd name="T23" fmla="*/ 0 h 578"/>
                <a:gd name="T24" fmla="*/ 489 w 664"/>
                <a:gd name="T25" fmla="*/ 0 h 578"/>
                <a:gd name="T26" fmla="*/ 479 w 664"/>
                <a:gd name="T27" fmla="*/ 34 h 578"/>
                <a:gd name="T28" fmla="*/ 185 w 664"/>
                <a:gd name="T29" fmla="*/ 34 h 578"/>
                <a:gd name="T30" fmla="*/ 37 w 664"/>
                <a:gd name="T31" fmla="*/ 289 h 578"/>
                <a:gd name="T32" fmla="*/ 185 w 664"/>
                <a:gd name="T33" fmla="*/ 544 h 578"/>
                <a:gd name="T34" fmla="*/ 479 w 664"/>
                <a:gd name="T35" fmla="*/ 544 h 578"/>
                <a:gd name="T36" fmla="*/ 626 w 664"/>
                <a:gd name="T37" fmla="*/ 289 h 578"/>
                <a:gd name="T38" fmla="*/ 479 w 664"/>
                <a:gd name="T39" fmla="*/ 34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4" h="578">
                  <a:moveTo>
                    <a:pt x="489" y="0"/>
                  </a:moveTo>
                  <a:cubicBezTo>
                    <a:pt x="496" y="0"/>
                    <a:pt x="502" y="4"/>
                    <a:pt x="504" y="9"/>
                  </a:cubicBezTo>
                  <a:cubicBezTo>
                    <a:pt x="661" y="280"/>
                    <a:pt x="661" y="280"/>
                    <a:pt x="661" y="280"/>
                  </a:cubicBezTo>
                  <a:cubicBezTo>
                    <a:pt x="664" y="286"/>
                    <a:pt x="664" y="293"/>
                    <a:pt x="661" y="298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1" y="575"/>
                    <a:pt x="495" y="578"/>
                    <a:pt x="489" y="578"/>
                  </a:cubicBezTo>
                  <a:cubicBezTo>
                    <a:pt x="175" y="578"/>
                    <a:pt x="175" y="578"/>
                    <a:pt x="175" y="578"/>
                  </a:cubicBezTo>
                  <a:cubicBezTo>
                    <a:pt x="168" y="578"/>
                    <a:pt x="162" y="574"/>
                    <a:pt x="159" y="569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0" y="292"/>
                    <a:pt x="0" y="285"/>
                    <a:pt x="3" y="28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3" y="3"/>
                    <a:pt x="169" y="0"/>
                    <a:pt x="175" y="0"/>
                  </a:cubicBezTo>
                  <a:cubicBezTo>
                    <a:pt x="489" y="0"/>
                    <a:pt x="489" y="0"/>
                    <a:pt x="489" y="0"/>
                  </a:cubicBezTo>
                  <a:close/>
                  <a:moveTo>
                    <a:pt x="479" y="34"/>
                  </a:moveTo>
                  <a:cubicBezTo>
                    <a:pt x="185" y="34"/>
                    <a:pt x="185" y="34"/>
                    <a:pt x="185" y="34"/>
                  </a:cubicBezTo>
                  <a:cubicBezTo>
                    <a:pt x="37" y="289"/>
                    <a:pt x="37" y="289"/>
                    <a:pt x="37" y="289"/>
                  </a:cubicBezTo>
                  <a:cubicBezTo>
                    <a:pt x="185" y="544"/>
                    <a:pt x="185" y="544"/>
                    <a:pt x="185" y="544"/>
                  </a:cubicBezTo>
                  <a:cubicBezTo>
                    <a:pt x="479" y="544"/>
                    <a:pt x="479" y="544"/>
                    <a:pt x="479" y="544"/>
                  </a:cubicBezTo>
                  <a:cubicBezTo>
                    <a:pt x="626" y="289"/>
                    <a:pt x="626" y="289"/>
                    <a:pt x="626" y="289"/>
                  </a:cubicBezTo>
                  <a:cubicBezTo>
                    <a:pt x="479" y="34"/>
                    <a:pt x="479" y="34"/>
                    <a:pt x="479" y="34"/>
                  </a:cubicBezTo>
                  <a:close/>
                </a:path>
              </a:pathLst>
            </a:custGeom>
            <a:solidFill>
              <a:srgbClr val="1B80D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35" name="Freeform 116"/>
            <p:cNvSpPr>
              <a:spLocks/>
            </p:cNvSpPr>
            <p:nvPr/>
          </p:nvSpPr>
          <p:spPr bwMode="auto">
            <a:xfrm>
              <a:off x="2461205" y="2104893"/>
              <a:ext cx="1272596" cy="1098776"/>
            </a:xfrm>
            <a:custGeom>
              <a:avLst/>
              <a:gdLst>
                <a:gd name="T0" fmla="*/ 153 w 615"/>
                <a:gd name="T1" fmla="*/ 0 h 531"/>
                <a:gd name="T2" fmla="*/ 460 w 615"/>
                <a:gd name="T3" fmla="*/ 0 h 531"/>
                <a:gd name="T4" fmla="*/ 615 w 615"/>
                <a:gd name="T5" fmla="*/ 266 h 531"/>
                <a:gd name="T6" fmla="*/ 460 w 615"/>
                <a:gd name="T7" fmla="*/ 531 h 531"/>
                <a:gd name="T8" fmla="*/ 153 w 615"/>
                <a:gd name="T9" fmla="*/ 531 h 531"/>
                <a:gd name="T10" fmla="*/ 0 w 615"/>
                <a:gd name="T11" fmla="*/ 266 h 531"/>
                <a:gd name="T12" fmla="*/ 153 w 615"/>
                <a:gd name="T13" fmla="*/ 0 h 531"/>
                <a:gd name="T14" fmla="*/ 153 w 615"/>
                <a:gd name="T15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5" h="531">
                  <a:moveTo>
                    <a:pt x="153" y="0"/>
                  </a:moveTo>
                  <a:lnTo>
                    <a:pt x="460" y="0"/>
                  </a:lnTo>
                  <a:lnTo>
                    <a:pt x="615" y="266"/>
                  </a:lnTo>
                  <a:lnTo>
                    <a:pt x="460" y="531"/>
                  </a:lnTo>
                  <a:lnTo>
                    <a:pt x="153" y="531"/>
                  </a:lnTo>
                  <a:lnTo>
                    <a:pt x="0" y="266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1B80D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47" name="Text Box 60"/>
            <p:cNvSpPr txBox="1">
              <a:spLocks noChangeArrowheads="1"/>
            </p:cNvSpPr>
            <p:nvPr/>
          </p:nvSpPr>
          <p:spPr bwMode="auto">
            <a:xfrm>
              <a:off x="2512574" y="2515159"/>
              <a:ext cx="1129222" cy="329321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>
              <a:defPPr>
                <a:defRPr lang="ko-KR"/>
              </a:defPPr>
              <a:lvl1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 kumimoji="0" sz="1600" kern="600" spc="-100">
                  <a:gradFill>
                    <a:gsLst>
                      <a:gs pos="100000">
                        <a:prstClr val="white"/>
                      </a:gs>
                      <a:gs pos="100000">
                        <a:srgbClr val="4F81BD">
                          <a:tint val="23500"/>
                          <a:satMod val="160000"/>
                        </a:srgbClr>
                      </a:gs>
                    </a:gsLst>
                    <a:lin ang="5400000" scaled="0"/>
                  </a:gra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dobe 명조 Std M"/>
                </a:defRPr>
              </a:lvl1pPr>
            </a:lstStyle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 smtClean="0"/>
                <a:t>학교서비스</a:t>
              </a:r>
              <a:endParaRPr lang="ko-KR" altLang="en-US" sz="1400" b="1" dirty="0"/>
            </a:p>
          </p:txBody>
        </p:sp>
        <p:sp>
          <p:nvSpPr>
            <p:cNvPr id="137" name="Freeform 201"/>
            <p:cNvSpPr>
              <a:spLocks noEditPoints="1"/>
            </p:cNvSpPr>
            <p:nvPr/>
          </p:nvSpPr>
          <p:spPr bwMode="auto">
            <a:xfrm>
              <a:off x="4145153" y="1944591"/>
              <a:ext cx="1633282" cy="1420908"/>
            </a:xfrm>
            <a:custGeom>
              <a:avLst/>
              <a:gdLst>
                <a:gd name="T0" fmla="*/ 490 w 665"/>
                <a:gd name="T1" fmla="*/ 0 h 578"/>
                <a:gd name="T2" fmla="*/ 505 w 665"/>
                <a:gd name="T3" fmla="*/ 9 h 578"/>
                <a:gd name="T4" fmla="*/ 662 w 665"/>
                <a:gd name="T5" fmla="*/ 280 h 578"/>
                <a:gd name="T6" fmla="*/ 661 w 665"/>
                <a:gd name="T7" fmla="*/ 298 h 578"/>
                <a:gd name="T8" fmla="*/ 504 w 665"/>
                <a:gd name="T9" fmla="*/ 570 h 578"/>
                <a:gd name="T10" fmla="*/ 490 w 665"/>
                <a:gd name="T11" fmla="*/ 578 h 578"/>
                <a:gd name="T12" fmla="*/ 175 w 665"/>
                <a:gd name="T13" fmla="*/ 578 h 578"/>
                <a:gd name="T14" fmla="*/ 160 w 665"/>
                <a:gd name="T15" fmla="*/ 569 h 578"/>
                <a:gd name="T16" fmla="*/ 4 w 665"/>
                <a:gd name="T17" fmla="*/ 298 h 578"/>
                <a:gd name="T18" fmla="*/ 4 w 665"/>
                <a:gd name="T19" fmla="*/ 280 h 578"/>
                <a:gd name="T20" fmla="*/ 161 w 665"/>
                <a:gd name="T21" fmla="*/ 8 h 578"/>
                <a:gd name="T22" fmla="*/ 175 w 665"/>
                <a:gd name="T23" fmla="*/ 0 h 578"/>
                <a:gd name="T24" fmla="*/ 490 w 665"/>
                <a:gd name="T25" fmla="*/ 0 h 578"/>
                <a:gd name="T26" fmla="*/ 480 w 665"/>
                <a:gd name="T27" fmla="*/ 34 h 578"/>
                <a:gd name="T28" fmla="*/ 185 w 665"/>
                <a:gd name="T29" fmla="*/ 34 h 578"/>
                <a:gd name="T30" fmla="*/ 38 w 665"/>
                <a:gd name="T31" fmla="*/ 289 h 578"/>
                <a:gd name="T32" fmla="*/ 185 w 665"/>
                <a:gd name="T33" fmla="*/ 544 h 578"/>
                <a:gd name="T34" fmla="*/ 480 w 665"/>
                <a:gd name="T35" fmla="*/ 544 h 578"/>
                <a:gd name="T36" fmla="*/ 627 w 665"/>
                <a:gd name="T37" fmla="*/ 289 h 578"/>
                <a:gd name="T38" fmla="*/ 480 w 665"/>
                <a:gd name="T39" fmla="*/ 34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5" h="578">
                  <a:moveTo>
                    <a:pt x="490" y="0"/>
                  </a:moveTo>
                  <a:cubicBezTo>
                    <a:pt x="496" y="0"/>
                    <a:pt x="502" y="4"/>
                    <a:pt x="505" y="9"/>
                  </a:cubicBezTo>
                  <a:cubicBezTo>
                    <a:pt x="662" y="280"/>
                    <a:pt x="662" y="280"/>
                    <a:pt x="662" y="280"/>
                  </a:cubicBezTo>
                  <a:cubicBezTo>
                    <a:pt x="665" y="286"/>
                    <a:pt x="665" y="293"/>
                    <a:pt x="661" y="298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1" y="575"/>
                    <a:pt x="496" y="578"/>
                    <a:pt x="490" y="578"/>
                  </a:cubicBezTo>
                  <a:cubicBezTo>
                    <a:pt x="175" y="578"/>
                    <a:pt x="175" y="578"/>
                    <a:pt x="175" y="578"/>
                  </a:cubicBezTo>
                  <a:cubicBezTo>
                    <a:pt x="169" y="578"/>
                    <a:pt x="163" y="574"/>
                    <a:pt x="160" y="569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0" y="292"/>
                    <a:pt x="1" y="285"/>
                    <a:pt x="4" y="280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4" y="3"/>
                    <a:pt x="170" y="0"/>
                    <a:pt x="175" y="0"/>
                  </a:cubicBezTo>
                  <a:cubicBezTo>
                    <a:pt x="490" y="0"/>
                    <a:pt x="490" y="0"/>
                    <a:pt x="490" y="0"/>
                  </a:cubicBezTo>
                  <a:close/>
                  <a:moveTo>
                    <a:pt x="480" y="34"/>
                  </a:moveTo>
                  <a:cubicBezTo>
                    <a:pt x="185" y="34"/>
                    <a:pt x="185" y="34"/>
                    <a:pt x="185" y="34"/>
                  </a:cubicBezTo>
                  <a:cubicBezTo>
                    <a:pt x="38" y="289"/>
                    <a:pt x="38" y="289"/>
                    <a:pt x="38" y="289"/>
                  </a:cubicBezTo>
                  <a:cubicBezTo>
                    <a:pt x="185" y="544"/>
                    <a:pt x="185" y="544"/>
                    <a:pt x="185" y="544"/>
                  </a:cubicBezTo>
                  <a:cubicBezTo>
                    <a:pt x="480" y="544"/>
                    <a:pt x="480" y="544"/>
                    <a:pt x="480" y="544"/>
                  </a:cubicBezTo>
                  <a:cubicBezTo>
                    <a:pt x="627" y="289"/>
                    <a:pt x="627" y="289"/>
                    <a:pt x="627" y="289"/>
                  </a:cubicBezTo>
                  <a:cubicBezTo>
                    <a:pt x="480" y="34"/>
                    <a:pt x="480" y="34"/>
                    <a:pt x="480" y="34"/>
                  </a:cubicBezTo>
                  <a:close/>
                </a:path>
              </a:pathLst>
            </a:custGeom>
            <a:solidFill>
              <a:srgbClr val="0443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38" name="Freeform 202"/>
            <p:cNvSpPr>
              <a:spLocks/>
            </p:cNvSpPr>
            <p:nvPr/>
          </p:nvSpPr>
          <p:spPr bwMode="auto">
            <a:xfrm>
              <a:off x="4323700" y="2104895"/>
              <a:ext cx="1274660" cy="1098772"/>
            </a:xfrm>
            <a:custGeom>
              <a:avLst/>
              <a:gdLst>
                <a:gd name="T0" fmla="*/ 155 w 616"/>
                <a:gd name="T1" fmla="*/ 0 h 531"/>
                <a:gd name="T2" fmla="*/ 462 w 616"/>
                <a:gd name="T3" fmla="*/ 0 h 531"/>
                <a:gd name="T4" fmla="*/ 616 w 616"/>
                <a:gd name="T5" fmla="*/ 266 h 531"/>
                <a:gd name="T6" fmla="*/ 462 w 616"/>
                <a:gd name="T7" fmla="*/ 531 h 531"/>
                <a:gd name="T8" fmla="*/ 155 w 616"/>
                <a:gd name="T9" fmla="*/ 531 h 531"/>
                <a:gd name="T10" fmla="*/ 0 w 616"/>
                <a:gd name="T11" fmla="*/ 266 h 531"/>
                <a:gd name="T12" fmla="*/ 155 w 616"/>
                <a:gd name="T13" fmla="*/ 0 h 531"/>
                <a:gd name="T14" fmla="*/ 155 w 616"/>
                <a:gd name="T15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6" h="531">
                  <a:moveTo>
                    <a:pt x="155" y="0"/>
                  </a:moveTo>
                  <a:lnTo>
                    <a:pt x="462" y="0"/>
                  </a:lnTo>
                  <a:lnTo>
                    <a:pt x="616" y="266"/>
                  </a:lnTo>
                  <a:lnTo>
                    <a:pt x="462" y="531"/>
                  </a:lnTo>
                  <a:lnTo>
                    <a:pt x="155" y="531"/>
                  </a:lnTo>
                  <a:lnTo>
                    <a:pt x="0" y="266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0443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48" name="Text Box 60"/>
            <p:cNvSpPr txBox="1">
              <a:spLocks noChangeArrowheads="1"/>
            </p:cNvSpPr>
            <p:nvPr/>
          </p:nvSpPr>
          <p:spPr bwMode="auto">
            <a:xfrm>
              <a:off x="4400118" y="2396665"/>
              <a:ext cx="1129221" cy="566309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>
              <a:defPPr>
                <a:defRPr lang="ko-KR"/>
              </a:defPPr>
              <a:lvl1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 kumimoji="0" sz="1600" kern="600" spc="-100">
                  <a:gradFill>
                    <a:gsLst>
                      <a:gs pos="100000">
                        <a:prstClr val="white"/>
                      </a:gs>
                      <a:gs pos="100000">
                        <a:srgbClr val="4F81BD">
                          <a:tint val="23500"/>
                          <a:satMod val="160000"/>
                        </a:srgbClr>
                      </a:gs>
                    </a:gsLst>
                    <a:lin ang="5400000" scaled="0"/>
                  </a:gra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dobe 명조 Std M"/>
                </a:defRPr>
              </a:lvl1pPr>
            </a:lstStyle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 smtClean="0"/>
                <a:t>취업지원 및</a:t>
              </a:r>
              <a:endParaRPr lang="en-US" altLang="ko-KR" sz="1400" b="1" dirty="0" smtClean="0"/>
            </a:p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 err="1" smtClean="0"/>
                <a:t>국제화역량</a:t>
              </a:r>
              <a:endParaRPr lang="ko-KR" altLang="en-US" sz="1400" b="1" dirty="0"/>
            </a:p>
          </p:txBody>
        </p:sp>
        <p:sp>
          <p:nvSpPr>
            <p:cNvPr id="140" name="Freeform 290"/>
            <p:cNvSpPr>
              <a:spLocks noEditPoints="1"/>
            </p:cNvSpPr>
            <p:nvPr/>
          </p:nvSpPr>
          <p:spPr bwMode="auto">
            <a:xfrm>
              <a:off x="6010974" y="1944591"/>
              <a:ext cx="1631754" cy="1420908"/>
            </a:xfrm>
            <a:custGeom>
              <a:avLst/>
              <a:gdLst>
                <a:gd name="T0" fmla="*/ 489 w 664"/>
                <a:gd name="T1" fmla="*/ 0 h 578"/>
                <a:gd name="T2" fmla="*/ 504 w 664"/>
                <a:gd name="T3" fmla="*/ 9 h 578"/>
                <a:gd name="T4" fmla="*/ 661 w 664"/>
                <a:gd name="T5" fmla="*/ 280 h 578"/>
                <a:gd name="T6" fmla="*/ 661 w 664"/>
                <a:gd name="T7" fmla="*/ 298 h 578"/>
                <a:gd name="T8" fmla="*/ 504 w 664"/>
                <a:gd name="T9" fmla="*/ 570 h 578"/>
                <a:gd name="T10" fmla="*/ 489 w 664"/>
                <a:gd name="T11" fmla="*/ 578 h 578"/>
                <a:gd name="T12" fmla="*/ 175 w 664"/>
                <a:gd name="T13" fmla="*/ 578 h 578"/>
                <a:gd name="T14" fmla="*/ 159 w 664"/>
                <a:gd name="T15" fmla="*/ 569 h 578"/>
                <a:gd name="T16" fmla="*/ 3 w 664"/>
                <a:gd name="T17" fmla="*/ 298 h 578"/>
                <a:gd name="T18" fmla="*/ 3 w 664"/>
                <a:gd name="T19" fmla="*/ 280 h 578"/>
                <a:gd name="T20" fmla="*/ 160 w 664"/>
                <a:gd name="T21" fmla="*/ 8 h 578"/>
                <a:gd name="T22" fmla="*/ 175 w 664"/>
                <a:gd name="T23" fmla="*/ 0 h 578"/>
                <a:gd name="T24" fmla="*/ 489 w 664"/>
                <a:gd name="T25" fmla="*/ 0 h 578"/>
                <a:gd name="T26" fmla="*/ 479 w 664"/>
                <a:gd name="T27" fmla="*/ 34 h 578"/>
                <a:gd name="T28" fmla="*/ 185 w 664"/>
                <a:gd name="T29" fmla="*/ 34 h 578"/>
                <a:gd name="T30" fmla="*/ 37 w 664"/>
                <a:gd name="T31" fmla="*/ 289 h 578"/>
                <a:gd name="T32" fmla="*/ 185 w 664"/>
                <a:gd name="T33" fmla="*/ 544 h 578"/>
                <a:gd name="T34" fmla="*/ 479 w 664"/>
                <a:gd name="T35" fmla="*/ 544 h 578"/>
                <a:gd name="T36" fmla="*/ 626 w 664"/>
                <a:gd name="T37" fmla="*/ 289 h 578"/>
                <a:gd name="T38" fmla="*/ 479 w 664"/>
                <a:gd name="T39" fmla="*/ 34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4" h="578">
                  <a:moveTo>
                    <a:pt x="489" y="0"/>
                  </a:moveTo>
                  <a:cubicBezTo>
                    <a:pt x="496" y="0"/>
                    <a:pt x="502" y="4"/>
                    <a:pt x="504" y="9"/>
                  </a:cubicBezTo>
                  <a:cubicBezTo>
                    <a:pt x="661" y="280"/>
                    <a:pt x="661" y="280"/>
                    <a:pt x="661" y="280"/>
                  </a:cubicBezTo>
                  <a:cubicBezTo>
                    <a:pt x="664" y="286"/>
                    <a:pt x="664" y="293"/>
                    <a:pt x="661" y="298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1" y="575"/>
                    <a:pt x="495" y="578"/>
                    <a:pt x="489" y="578"/>
                  </a:cubicBezTo>
                  <a:cubicBezTo>
                    <a:pt x="175" y="578"/>
                    <a:pt x="175" y="578"/>
                    <a:pt x="175" y="578"/>
                  </a:cubicBezTo>
                  <a:cubicBezTo>
                    <a:pt x="168" y="578"/>
                    <a:pt x="162" y="574"/>
                    <a:pt x="159" y="569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0" y="292"/>
                    <a:pt x="0" y="285"/>
                    <a:pt x="3" y="28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3" y="3"/>
                    <a:pt x="169" y="0"/>
                    <a:pt x="175" y="0"/>
                  </a:cubicBezTo>
                  <a:cubicBezTo>
                    <a:pt x="489" y="0"/>
                    <a:pt x="489" y="0"/>
                    <a:pt x="489" y="0"/>
                  </a:cubicBezTo>
                  <a:close/>
                  <a:moveTo>
                    <a:pt x="479" y="34"/>
                  </a:moveTo>
                  <a:cubicBezTo>
                    <a:pt x="185" y="34"/>
                    <a:pt x="185" y="34"/>
                    <a:pt x="185" y="34"/>
                  </a:cubicBezTo>
                  <a:cubicBezTo>
                    <a:pt x="37" y="289"/>
                    <a:pt x="37" y="289"/>
                    <a:pt x="37" y="289"/>
                  </a:cubicBezTo>
                  <a:cubicBezTo>
                    <a:pt x="185" y="544"/>
                    <a:pt x="185" y="544"/>
                    <a:pt x="185" y="544"/>
                  </a:cubicBezTo>
                  <a:cubicBezTo>
                    <a:pt x="479" y="544"/>
                    <a:pt x="479" y="544"/>
                    <a:pt x="479" y="544"/>
                  </a:cubicBezTo>
                  <a:cubicBezTo>
                    <a:pt x="626" y="289"/>
                    <a:pt x="626" y="289"/>
                    <a:pt x="626" y="289"/>
                  </a:cubicBezTo>
                  <a:cubicBezTo>
                    <a:pt x="479" y="34"/>
                    <a:pt x="479" y="34"/>
                    <a:pt x="479" y="34"/>
                  </a:cubicBezTo>
                  <a:close/>
                </a:path>
              </a:pathLst>
            </a:custGeom>
            <a:solidFill>
              <a:srgbClr val="00316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41" name="Freeform 291"/>
            <p:cNvSpPr>
              <a:spLocks/>
            </p:cNvSpPr>
            <p:nvPr/>
          </p:nvSpPr>
          <p:spPr bwMode="auto">
            <a:xfrm>
              <a:off x="6191589" y="2104895"/>
              <a:ext cx="1270524" cy="1098774"/>
            </a:xfrm>
            <a:custGeom>
              <a:avLst/>
              <a:gdLst>
                <a:gd name="T0" fmla="*/ 153 w 614"/>
                <a:gd name="T1" fmla="*/ 0 h 531"/>
                <a:gd name="T2" fmla="*/ 460 w 614"/>
                <a:gd name="T3" fmla="*/ 0 h 531"/>
                <a:gd name="T4" fmla="*/ 614 w 614"/>
                <a:gd name="T5" fmla="*/ 266 h 531"/>
                <a:gd name="T6" fmla="*/ 460 w 614"/>
                <a:gd name="T7" fmla="*/ 531 h 531"/>
                <a:gd name="T8" fmla="*/ 153 w 614"/>
                <a:gd name="T9" fmla="*/ 531 h 531"/>
                <a:gd name="T10" fmla="*/ 0 w 614"/>
                <a:gd name="T11" fmla="*/ 266 h 531"/>
                <a:gd name="T12" fmla="*/ 153 w 614"/>
                <a:gd name="T13" fmla="*/ 0 h 531"/>
                <a:gd name="T14" fmla="*/ 153 w 614"/>
                <a:gd name="T15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4" h="531">
                  <a:moveTo>
                    <a:pt x="153" y="0"/>
                  </a:moveTo>
                  <a:lnTo>
                    <a:pt x="460" y="0"/>
                  </a:lnTo>
                  <a:lnTo>
                    <a:pt x="614" y="266"/>
                  </a:lnTo>
                  <a:lnTo>
                    <a:pt x="460" y="531"/>
                  </a:lnTo>
                  <a:lnTo>
                    <a:pt x="153" y="531"/>
                  </a:lnTo>
                  <a:lnTo>
                    <a:pt x="0" y="266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00316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49" name="Text Box 60"/>
            <p:cNvSpPr txBox="1">
              <a:spLocks noChangeArrowheads="1"/>
            </p:cNvSpPr>
            <p:nvPr/>
          </p:nvSpPr>
          <p:spPr bwMode="auto">
            <a:xfrm>
              <a:off x="6257225" y="2396665"/>
              <a:ext cx="1129222" cy="566309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>
              <a:defPPr>
                <a:defRPr lang="ko-KR"/>
              </a:defPPr>
              <a:lvl1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 kumimoji="0" sz="1600" kern="600" spc="-100">
                  <a:gradFill>
                    <a:gsLst>
                      <a:gs pos="100000">
                        <a:prstClr val="white"/>
                      </a:gs>
                      <a:gs pos="100000">
                        <a:srgbClr val="4F81BD">
                          <a:tint val="23500"/>
                          <a:satMod val="160000"/>
                        </a:srgbClr>
                      </a:gs>
                    </a:gsLst>
                    <a:lin ang="5400000" scaled="0"/>
                  </a:gra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dobe 명조 Std M"/>
                </a:defRPr>
              </a:lvl1pPr>
            </a:lstStyle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 smtClean="0"/>
                <a:t>학생</a:t>
              </a:r>
              <a:endParaRPr lang="en-US" altLang="ko-KR" sz="1400" b="1" dirty="0" smtClean="0"/>
            </a:p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 smtClean="0"/>
                <a:t>장학지원</a:t>
              </a:r>
              <a:endParaRPr lang="ko-KR" altLang="en-US" sz="1400" b="1" dirty="0"/>
            </a:p>
          </p:txBody>
        </p:sp>
        <p:sp>
          <p:nvSpPr>
            <p:cNvPr id="143" name="Freeform 377"/>
            <p:cNvSpPr>
              <a:spLocks noEditPoints="1"/>
            </p:cNvSpPr>
            <p:nvPr/>
          </p:nvSpPr>
          <p:spPr bwMode="auto">
            <a:xfrm>
              <a:off x="7875324" y="1944590"/>
              <a:ext cx="1634810" cy="1420910"/>
            </a:xfrm>
            <a:custGeom>
              <a:avLst/>
              <a:gdLst>
                <a:gd name="T0" fmla="*/ 489 w 665"/>
                <a:gd name="T1" fmla="*/ 0 h 578"/>
                <a:gd name="T2" fmla="*/ 505 w 665"/>
                <a:gd name="T3" fmla="*/ 9 h 578"/>
                <a:gd name="T4" fmla="*/ 661 w 665"/>
                <a:gd name="T5" fmla="*/ 280 h 578"/>
                <a:gd name="T6" fmla="*/ 661 w 665"/>
                <a:gd name="T7" fmla="*/ 298 h 578"/>
                <a:gd name="T8" fmla="*/ 504 w 665"/>
                <a:gd name="T9" fmla="*/ 570 h 578"/>
                <a:gd name="T10" fmla="*/ 489 w 665"/>
                <a:gd name="T11" fmla="*/ 578 h 578"/>
                <a:gd name="T12" fmla="*/ 175 w 665"/>
                <a:gd name="T13" fmla="*/ 578 h 578"/>
                <a:gd name="T14" fmla="*/ 160 w 665"/>
                <a:gd name="T15" fmla="*/ 569 h 578"/>
                <a:gd name="T16" fmla="*/ 3 w 665"/>
                <a:gd name="T17" fmla="*/ 298 h 578"/>
                <a:gd name="T18" fmla="*/ 3 w 665"/>
                <a:gd name="T19" fmla="*/ 280 h 578"/>
                <a:gd name="T20" fmla="*/ 160 w 665"/>
                <a:gd name="T21" fmla="*/ 8 h 578"/>
                <a:gd name="T22" fmla="*/ 175 w 665"/>
                <a:gd name="T23" fmla="*/ 0 h 578"/>
                <a:gd name="T24" fmla="*/ 489 w 665"/>
                <a:gd name="T25" fmla="*/ 0 h 578"/>
                <a:gd name="T26" fmla="*/ 479 w 665"/>
                <a:gd name="T27" fmla="*/ 34 h 578"/>
                <a:gd name="T28" fmla="*/ 185 w 665"/>
                <a:gd name="T29" fmla="*/ 34 h 578"/>
                <a:gd name="T30" fmla="*/ 38 w 665"/>
                <a:gd name="T31" fmla="*/ 289 h 578"/>
                <a:gd name="T32" fmla="*/ 185 w 665"/>
                <a:gd name="T33" fmla="*/ 544 h 578"/>
                <a:gd name="T34" fmla="*/ 479 w 665"/>
                <a:gd name="T35" fmla="*/ 544 h 578"/>
                <a:gd name="T36" fmla="*/ 627 w 665"/>
                <a:gd name="T37" fmla="*/ 289 h 578"/>
                <a:gd name="T38" fmla="*/ 479 w 665"/>
                <a:gd name="T39" fmla="*/ 34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5" h="578">
                  <a:moveTo>
                    <a:pt x="489" y="0"/>
                  </a:moveTo>
                  <a:cubicBezTo>
                    <a:pt x="496" y="0"/>
                    <a:pt x="502" y="4"/>
                    <a:pt x="505" y="9"/>
                  </a:cubicBezTo>
                  <a:cubicBezTo>
                    <a:pt x="661" y="280"/>
                    <a:pt x="661" y="280"/>
                    <a:pt x="661" y="280"/>
                  </a:cubicBezTo>
                  <a:cubicBezTo>
                    <a:pt x="665" y="286"/>
                    <a:pt x="664" y="293"/>
                    <a:pt x="661" y="298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1" y="575"/>
                    <a:pt x="495" y="578"/>
                    <a:pt x="489" y="578"/>
                  </a:cubicBezTo>
                  <a:cubicBezTo>
                    <a:pt x="175" y="578"/>
                    <a:pt x="175" y="578"/>
                    <a:pt x="175" y="578"/>
                  </a:cubicBezTo>
                  <a:cubicBezTo>
                    <a:pt x="168" y="578"/>
                    <a:pt x="162" y="574"/>
                    <a:pt x="160" y="569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0" y="292"/>
                    <a:pt x="0" y="285"/>
                    <a:pt x="3" y="28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4" y="3"/>
                    <a:pt x="169" y="0"/>
                    <a:pt x="175" y="0"/>
                  </a:cubicBezTo>
                  <a:cubicBezTo>
                    <a:pt x="489" y="0"/>
                    <a:pt x="489" y="0"/>
                    <a:pt x="489" y="0"/>
                  </a:cubicBezTo>
                  <a:close/>
                  <a:moveTo>
                    <a:pt x="479" y="34"/>
                  </a:moveTo>
                  <a:cubicBezTo>
                    <a:pt x="185" y="34"/>
                    <a:pt x="185" y="34"/>
                    <a:pt x="185" y="34"/>
                  </a:cubicBezTo>
                  <a:cubicBezTo>
                    <a:pt x="38" y="289"/>
                    <a:pt x="38" y="289"/>
                    <a:pt x="38" y="289"/>
                  </a:cubicBezTo>
                  <a:cubicBezTo>
                    <a:pt x="185" y="544"/>
                    <a:pt x="185" y="544"/>
                    <a:pt x="185" y="544"/>
                  </a:cubicBezTo>
                  <a:cubicBezTo>
                    <a:pt x="479" y="544"/>
                    <a:pt x="479" y="544"/>
                    <a:pt x="479" y="544"/>
                  </a:cubicBezTo>
                  <a:cubicBezTo>
                    <a:pt x="627" y="289"/>
                    <a:pt x="627" y="289"/>
                    <a:pt x="627" y="289"/>
                  </a:cubicBezTo>
                  <a:cubicBezTo>
                    <a:pt x="479" y="34"/>
                    <a:pt x="479" y="34"/>
                    <a:pt x="479" y="34"/>
                  </a:cubicBezTo>
                  <a:close/>
                </a:path>
              </a:pathLst>
            </a:custGeom>
            <a:solidFill>
              <a:srgbClr val="0024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44" name="Freeform 378"/>
            <p:cNvSpPr>
              <a:spLocks/>
            </p:cNvSpPr>
            <p:nvPr/>
          </p:nvSpPr>
          <p:spPr bwMode="auto">
            <a:xfrm>
              <a:off x="8055939" y="2104896"/>
              <a:ext cx="1270526" cy="1098774"/>
            </a:xfrm>
            <a:custGeom>
              <a:avLst/>
              <a:gdLst>
                <a:gd name="T0" fmla="*/ 154 w 614"/>
                <a:gd name="T1" fmla="*/ 0 h 531"/>
                <a:gd name="T2" fmla="*/ 462 w 614"/>
                <a:gd name="T3" fmla="*/ 0 h 531"/>
                <a:gd name="T4" fmla="*/ 614 w 614"/>
                <a:gd name="T5" fmla="*/ 266 h 531"/>
                <a:gd name="T6" fmla="*/ 462 w 614"/>
                <a:gd name="T7" fmla="*/ 531 h 531"/>
                <a:gd name="T8" fmla="*/ 154 w 614"/>
                <a:gd name="T9" fmla="*/ 531 h 531"/>
                <a:gd name="T10" fmla="*/ 0 w 614"/>
                <a:gd name="T11" fmla="*/ 266 h 531"/>
                <a:gd name="T12" fmla="*/ 154 w 614"/>
                <a:gd name="T13" fmla="*/ 0 h 531"/>
                <a:gd name="T14" fmla="*/ 154 w 614"/>
                <a:gd name="T15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4" h="531">
                  <a:moveTo>
                    <a:pt x="154" y="0"/>
                  </a:moveTo>
                  <a:lnTo>
                    <a:pt x="462" y="0"/>
                  </a:lnTo>
                  <a:lnTo>
                    <a:pt x="614" y="266"/>
                  </a:lnTo>
                  <a:lnTo>
                    <a:pt x="462" y="531"/>
                  </a:lnTo>
                  <a:lnTo>
                    <a:pt x="154" y="531"/>
                  </a:lnTo>
                  <a:lnTo>
                    <a:pt x="0" y="266"/>
                  </a:lnTo>
                  <a:lnTo>
                    <a:pt x="154" y="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00244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50" name="Text Box 60"/>
            <p:cNvSpPr txBox="1">
              <a:spLocks noChangeArrowheads="1"/>
            </p:cNvSpPr>
            <p:nvPr/>
          </p:nvSpPr>
          <p:spPr bwMode="auto">
            <a:xfrm>
              <a:off x="8137372" y="2396666"/>
              <a:ext cx="1129223" cy="566309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>
              <a:defPPr>
                <a:defRPr lang="ko-KR"/>
              </a:defPPr>
              <a:lvl1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 kumimoji="0" sz="1600" kern="600" spc="-100">
                  <a:gradFill>
                    <a:gsLst>
                      <a:gs pos="100000">
                        <a:prstClr val="white"/>
                      </a:gs>
                      <a:gs pos="100000">
                        <a:srgbClr val="4F81BD">
                          <a:tint val="23500"/>
                          <a:satMod val="160000"/>
                        </a:srgbClr>
                      </a:gs>
                    </a:gsLst>
                    <a:lin ang="5400000" scaled="0"/>
                  </a:gra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dobe 명조 Std M"/>
                </a:defRPr>
              </a:lvl1pPr>
            </a:lstStyle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 smtClean="0"/>
                <a:t>전반적</a:t>
              </a:r>
              <a:endParaRPr lang="en-US" altLang="ko-KR" sz="1400" b="1" dirty="0" smtClean="0"/>
            </a:p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 smtClean="0"/>
                <a:t>이미지</a:t>
              </a:r>
              <a:endParaRPr lang="ko-KR" altLang="en-US" sz="1400" b="1" dirty="0"/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415039" y="3684490"/>
            <a:ext cx="9095095" cy="1420910"/>
            <a:chOff x="415039" y="3684490"/>
            <a:chExt cx="9095095" cy="1420910"/>
          </a:xfrm>
        </p:grpSpPr>
        <p:sp>
          <p:nvSpPr>
            <p:cNvPr id="157" name="Freeform 29"/>
            <p:cNvSpPr>
              <a:spLocks noEditPoints="1"/>
            </p:cNvSpPr>
            <p:nvPr/>
          </p:nvSpPr>
          <p:spPr bwMode="auto">
            <a:xfrm>
              <a:off x="415039" y="3684491"/>
              <a:ext cx="1633282" cy="1420908"/>
            </a:xfrm>
            <a:custGeom>
              <a:avLst/>
              <a:gdLst>
                <a:gd name="T0" fmla="*/ 490 w 665"/>
                <a:gd name="T1" fmla="*/ 0 h 578"/>
                <a:gd name="T2" fmla="*/ 505 w 665"/>
                <a:gd name="T3" fmla="*/ 9 h 578"/>
                <a:gd name="T4" fmla="*/ 662 w 665"/>
                <a:gd name="T5" fmla="*/ 280 h 578"/>
                <a:gd name="T6" fmla="*/ 661 w 665"/>
                <a:gd name="T7" fmla="*/ 298 h 578"/>
                <a:gd name="T8" fmla="*/ 504 w 665"/>
                <a:gd name="T9" fmla="*/ 570 h 578"/>
                <a:gd name="T10" fmla="*/ 490 w 665"/>
                <a:gd name="T11" fmla="*/ 578 h 578"/>
                <a:gd name="T12" fmla="*/ 175 w 665"/>
                <a:gd name="T13" fmla="*/ 578 h 578"/>
                <a:gd name="T14" fmla="*/ 160 w 665"/>
                <a:gd name="T15" fmla="*/ 569 h 578"/>
                <a:gd name="T16" fmla="*/ 3 w 665"/>
                <a:gd name="T17" fmla="*/ 298 h 578"/>
                <a:gd name="T18" fmla="*/ 4 w 665"/>
                <a:gd name="T19" fmla="*/ 280 h 578"/>
                <a:gd name="T20" fmla="*/ 161 w 665"/>
                <a:gd name="T21" fmla="*/ 8 h 578"/>
                <a:gd name="T22" fmla="*/ 175 w 665"/>
                <a:gd name="T23" fmla="*/ 0 h 578"/>
                <a:gd name="T24" fmla="*/ 490 w 665"/>
                <a:gd name="T25" fmla="*/ 0 h 578"/>
                <a:gd name="T26" fmla="*/ 480 w 665"/>
                <a:gd name="T27" fmla="*/ 34 h 578"/>
                <a:gd name="T28" fmla="*/ 185 w 665"/>
                <a:gd name="T29" fmla="*/ 34 h 578"/>
                <a:gd name="T30" fmla="*/ 38 w 665"/>
                <a:gd name="T31" fmla="*/ 289 h 578"/>
                <a:gd name="T32" fmla="*/ 185 w 665"/>
                <a:gd name="T33" fmla="*/ 544 h 578"/>
                <a:gd name="T34" fmla="*/ 480 w 665"/>
                <a:gd name="T35" fmla="*/ 544 h 578"/>
                <a:gd name="T36" fmla="*/ 627 w 665"/>
                <a:gd name="T37" fmla="*/ 289 h 578"/>
                <a:gd name="T38" fmla="*/ 480 w 665"/>
                <a:gd name="T39" fmla="*/ 34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5" h="578">
                  <a:moveTo>
                    <a:pt x="490" y="0"/>
                  </a:moveTo>
                  <a:cubicBezTo>
                    <a:pt x="496" y="0"/>
                    <a:pt x="502" y="4"/>
                    <a:pt x="505" y="9"/>
                  </a:cubicBezTo>
                  <a:cubicBezTo>
                    <a:pt x="662" y="280"/>
                    <a:pt x="662" y="280"/>
                    <a:pt x="662" y="280"/>
                  </a:cubicBezTo>
                  <a:cubicBezTo>
                    <a:pt x="665" y="286"/>
                    <a:pt x="664" y="293"/>
                    <a:pt x="661" y="298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1" y="575"/>
                    <a:pt x="496" y="578"/>
                    <a:pt x="490" y="578"/>
                  </a:cubicBezTo>
                  <a:cubicBezTo>
                    <a:pt x="175" y="578"/>
                    <a:pt x="175" y="578"/>
                    <a:pt x="175" y="578"/>
                  </a:cubicBezTo>
                  <a:cubicBezTo>
                    <a:pt x="169" y="578"/>
                    <a:pt x="163" y="574"/>
                    <a:pt x="160" y="569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0" y="292"/>
                    <a:pt x="1" y="285"/>
                    <a:pt x="4" y="280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4" y="3"/>
                    <a:pt x="170" y="0"/>
                    <a:pt x="175" y="0"/>
                  </a:cubicBezTo>
                  <a:cubicBezTo>
                    <a:pt x="490" y="0"/>
                    <a:pt x="490" y="0"/>
                    <a:pt x="490" y="0"/>
                  </a:cubicBezTo>
                  <a:close/>
                  <a:moveTo>
                    <a:pt x="480" y="34"/>
                  </a:moveTo>
                  <a:cubicBezTo>
                    <a:pt x="185" y="34"/>
                    <a:pt x="185" y="34"/>
                    <a:pt x="185" y="34"/>
                  </a:cubicBezTo>
                  <a:cubicBezTo>
                    <a:pt x="38" y="289"/>
                    <a:pt x="38" y="289"/>
                    <a:pt x="38" y="289"/>
                  </a:cubicBezTo>
                  <a:cubicBezTo>
                    <a:pt x="185" y="544"/>
                    <a:pt x="185" y="544"/>
                    <a:pt x="185" y="544"/>
                  </a:cubicBezTo>
                  <a:cubicBezTo>
                    <a:pt x="480" y="544"/>
                    <a:pt x="480" y="544"/>
                    <a:pt x="480" y="544"/>
                  </a:cubicBezTo>
                  <a:cubicBezTo>
                    <a:pt x="627" y="289"/>
                    <a:pt x="627" y="289"/>
                    <a:pt x="627" y="289"/>
                  </a:cubicBezTo>
                  <a:cubicBezTo>
                    <a:pt x="480" y="34"/>
                    <a:pt x="480" y="34"/>
                    <a:pt x="480" y="3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58" name="Freeform 30"/>
            <p:cNvSpPr>
              <a:spLocks/>
            </p:cNvSpPr>
            <p:nvPr/>
          </p:nvSpPr>
          <p:spPr bwMode="auto">
            <a:xfrm>
              <a:off x="595112" y="3844795"/>
              <a:ext cx="1274660" cy="1098772"/>
            </a:xfrm>
            <a:custGeom>
              <a:avLst/>
              <a:gdLst>
                <a:gd name="T0" fmla="*/ 154 w 616"/>
                <a:gd name="T1" fmla="*/ 0 h 531"/>
                <a:gd name="T2" fmla="*/ 461 w 616"/>
                <a:gd name="T3" fmla="*/ 0 h 531"/>
                <a:gd name="T4" fmla="*/ 616 w 616"/>
                <a:gd name="T5" fmla="*/ 266 h 531"/>
                <a:gd name="T6" fmla="*/ 461 w 616"/>
                <a:gd name="T7" fmla="*/ 531 h 531"/>
                <a:gd name="T8" fmla="*/ 154 w 616"/>
                <a:gd name="T9" fmla="*/ 531 h 531"/>
                <a:gd name="T10" fmla="*/ 0 w 616"/>
                <a:gd name="T11" fmla="*/ 266 h 531"/>
                <a:gd name="T12" fmla="*/ 154 w 616"/>
                <a:gd name="T13" fmla="*/ 0 h 531"/>
                <a:gd name="T14" fmla="*/ 154 w 616"/>
                <a:gd name="T15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6" h="531">
                  <a:moveTo>
                    <a:pt x="154" y="0"/>
                  </a:moveTo>
                  <a:lnTo>
                    <a:pt x="461" y="0"/>
                  </a:lnTo>
                  <a:lnTo>
                    <a:pt x="616" y="266"/>
                  </a:lnTo>
                  <a:lnTo>
                    <a:pt x="461" y="531"/>
                  </a:lnTo>
                  <a:lnTo>
                    <a:pt x="154" y="531"/>
                  </a:lnTo>
                  <a:lnTo>
                    <a:pt x="0" y="266"/>
                  </a:lnTo>
                  <a:lnTo>
                    <a:pt x="154" y="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59" name="Text Box 60"/>
            <p:cNvSpPr txBox="1">
              <a:spLocks noChangeArrowheads="1"/>
            </p:cNvSpPr>
            <p:nvPr/>
          </p:nvSpPr>
          <p:spPr bwMode="auto">
            <a:xfrm>
              <a:off x="656811" y="4136564"/>
              <a:ext cx="1129221" cy="566309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>
              <a:defPPr>
                <a:defRPr lang="ko-KR"/>
              </a:defPPr>
              <a:lvl1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 kumimoji="0" sz="1600" kern="600" spc="-100">
                  <a:gradFill>
                    <a:gsLst>
                      <a:gs pos="100000">
                        <a:prstClr val="white"/>
                      </a:gs>
                      <a:gs pos="100000">
                        <a:srgbClr val="4F81BD">
                          <a:tint val="23500"/>
                          <a:satMod val="160000"/>
                        </a:srgbClr>
                      </a:gs>
                    </a:gsLst>
                    <a:lin ang="5400000" scaled="0"/>
                  </a:gra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dobe 명조 Std M"/>
                </a:defRPr>
              </a:lvl1pPr>
            </a:lstStyle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/>
                <a:t>학과 전공</a:t>
              </a:r>
              <a:r>
                <a:rPr lang="en-US" altLang="ko-KR" sz="1400" b="1" dirty="0"/>
                <a:t>/</a:t>
              </a:r>
            </a:p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/>
                <a:t>교양 </a:t>
              </a:r>
              <a:r>
                <a:rPr lang="ko-KR" altLang="en-US" sz="1400" b="1" dirty="0" smtClean="0"/>
                <a:t>교과</a:t>
              </a:r>
              <a:endParaRPr lang="ko-KR" altLang="en-US" sz="1400" b="1" dirty="0"/>
            </a:p>
          </p:txBody>
        </p:sp>
        <p:sp>
          <p:nvSpPr>
            <p:cNvPr id="161" name="Freeform 115"/>
            <p:cNvSpPr>
              <a:spLocks noEditPoints="1"/>
            </p:cNvSpPr>
            <p:nvPr/>
          </p:nvSpPr>
          <p:spPr bwMode="auto">
            <a:xfrm>
              <a:off x="2280860" y="3684491"/>
              <a:ext cx="1631754" cy="1420908"/>
            </a:xfrm>
            <a:custGeom>
              <a:avLst/>
              <a:gdLst>
                <a:gd name="T0" fmla="*/ 489 w 664"/>
                <a:gd name="T1" fmla="*/ 0 h 578"/>
                <a:gd name="T2" fmla="*/ 504 w 664"/>
                <a:gd name="T3" fmla="*/ 9 h 578"/>
                <a:gd name="T4" fmla="*/ 661 w 664"/>
                <a:gd name="T5" fmla="*/ 280 h 578"/>
                <a:gd name="T6" fmla="*/ 661 w 664"/>
                <a:gd name="T7" fmla="*/ 298 h 578"/>
                <a:gd name="T8" fmla="*/ 504 w 664"/>
                <a:gd name="T9" fmla="*/ 570 h 578"/>
                <a:gd name="T10" fmla="*/ 489 w 664"/>
                <a:gd name="T11" fmla="*/ 578 h 578"/>
                <a:gd name="T12" fmla="*/ 175 w 664"/>
                <a:gd name="T13" fmla="*/ 578 h 578"/>
                <a:gd name="T14" fmla="*/ 159 w 664"/>
                <a:gd name="T15" fmla="*/ 569 h 578"/>
                <a:gd name="T16" fmla="*/ 3 w 664"/>
                <a:gd name="T17" fmla="*/ 298 h 578"/>
                <a:gd name="T18" fmla="*/ 3 w 664"/>
                <a:gd name="T19" fmla="*/ 280 h 578"/>
                <a:gd name="T20" fmla="*/ 160 w 664"/>
                <a:gd name="T21" fmla="*/ 8 h 578"/>
                <a:gd name="T22" fmla="*/ 175 w 664"/>
                <a:gd name="T23" fmla="*/ 0 h 578"/>
                <a:gd name="T24" fmla="*/ 489 w 664"/>
                <a:gd name="T25" fmla="*/ 0 h 578"/>
                <a:gd name="T26" fmla="*/ 479 w 664"/>
                <a:gd name="T27" fmla="*/ 34 h 578"/>
                <a:gd name="T28" fmla="*/ 185 w 664"/>
                <a:gd name="T29" fmla="*/ 34 h 578"/>
                <a:gd name="T30" fmla="*/ 37 w 664"/>
                <a:gd name="T31" fmla="*/ 289 h 578"/>
                <a:gd name="T32" fmla="*/ 185 w 664"/>
                <a:gd name="T33" fmla="*/ 544 h 578"/>
                <a:gd name="T34" fmla="*/ 479 w 664"/>
                <a:gd name="T35" fmla="*/ 544 h 578"/>
                <a:gd name="T36" fmla="*/ 626 w 664"/>
                <a:gd name="T37" fmla="*/ 289 h 578"/>
                <a:gd name="T38" fmla="*/ 479 w 664"/>
                <a:gd name="T39" fmla="*/ 34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4" h="578">
                  <a:moveTo>
                    <a:pt x="489" y="0"/>
                  </a:moveTo>
                  <a:cubicBezTo>
                    <a:pt x="496" y="0"/>
                    <a:pt x="502" y="4"/>
                    <a:pt x="504" y="9"/>
                  </a:cubicBezTo>
                  <a:cubicBezTo>
                    <a:pt x="661" y="280"/>
                    <a:pt x="661" y="280"/>
                    <a:pt x="661" y="280"/>
                  </a:cubicBezTo>
                  <a:cubicBezTo>
                    <a:pt x="664" y="286"/>
                    <a:pt x="664" y="293"/>
                    <a:pt x="661" y="298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1" y="575"/>
                    <a:pt x="495" y="578"/>
                    <a:pt x="489" y="578"/>
                  </a:cubicBezTo>
                  <a:cubicBezTo>
                    <a:pt x="175" y="578"/>
                    <a:pt x="175" y="578"/>
                    <a:pt x="175" y="578"/>
                  </a:cubicBezTo>
                  <a:cubicBezTo>
                    <a:pt x="168" y="578"/>
                    <a:pt x="162" y="574"/>
                    <a:pt x="159" y="569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0" y="292"/>
                    <a:pt x="0" y="285"/>
                    <a:pt x="3" y="28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3" y="3"/>
                    <a:pt x="169" y="0"/>
                    <a:pt x="175" y="0"/>
                  </a:cubicBezTo>
                  <a:cubicBezTo>
                    <a:pt x="489" y="0"/>
                    <a:pt x="489" y="0"/>
                    <a:pt x="489" y="0"/>
                  </a:cubicBezTo>
                  <a:close/>
                  <a:moveTo>
                    <a:pt x="479" y="34"/>
                  </a:moveTo>
                  <a:cubicBezTo>
                    <a:pt x="185" y="34"/>
                    <a:pt x="185" y="34"/>
                    <a:pt x="185" y="34"/>
                  </a:cubicBezTo>
                  <a:cubicBezTo>
                    <a:pt x="37" y="289"/>
                    <a:pt x="37" y="289"/>
                    <a:pt x="37" y="289"/>
                  </a:cubicBezTo>
                  <a:cubicBezTo>
                    <a:pt x="185" y="544"/>
                    <a:pt x="185" y="544"/>
                    <a:pt x="185" y="544"/>
                  </a:cubicBezTo>
                  <a:cubicBezTo>
                    <a:pt x="479" y="544"/>
                    <a:pt x="479" y="544"/>
                    <a:pt x="479" y="544"/>
                  </a:cubicBezTo>
                  <a:cubicBezTo>
                    <a:pt x="626" y="289"/>
                    <a:pt x="626" y="289"/>
                    <a:pt x="626" y="289"/>
                  </a:cubicBezTo>
                  <a:cubicBezTo>
                    <a:pt x="479" y="34"/>
                    <a:pt x="479" y="34"/>
                    <a:pt x="479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62" name="Freeform 116"/>
            <p:cNvSpPr>
              <a:spLocks/>
            </p:cNvSpPr>
            <p:nvPr/>
          </p:nvSpPr>
          <p:spPr bwMode="auto">
            <a:xfrm>
              <a:off x="2461205" y="3844793"/>
              <a:ext cx="1272596" cy="1098776"/>
            </a:xfrm>
            <a:custGeom>
              <a:avLst/>
              <a:gdLst>
                <a:gd name="T0" fmla="*/ 153 w 615"/>
                <a:gd name="T1" fmla="*/ 0 h 531"/>
                <a:gd name="T2" fmla="*/ 460 w 615"/>
                <a:gd name="T3" fmla="*/ 0 h 531"/>
                <a:gd name="T4" fmla="*/ 615 w 615"/>
                <a:gd name="T5" fmla="*/ 266 h 531"/>
                <a:gd name="T6" fmla="*/ 460 w 615"/>
                <a:gd name="T7" fmla="*/ 531 h 531"/>
                <a:gd name="T8" fmla="*/ 153 w 615"/>
                <a:gd name="T9" fmla="*/ 531 h 531"/>
                <a:gd name="T10" fmla="*/ 0 w 615"/>
                <a:gd name="T11" fmla="*/ 266 h 531"/>
                <a:gd name="T12" fmla="*/ 153 w 615"/>
                <a:gd name="T13" fmla="*/ 0 h 531"/>
                <a:gd name="T14" fmla="*/ 153 w 615"/>
                <a:gd name="T15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5" h="531">
                  <a:moveTo>
                    <a:pt x="153" y="0"/>
                  </a:moveTo>
                  <a:lnTo>
                    <a:pt x="460" y="0"/>
                  </a:lnTo>
                  <a:lnTo>
                    <a:pt x="615" y="266"/>
                  </a:lnTo>
                  <a:lnTo>
                    <a:pt x="460" y="531"/>
                  </a:lnTo>
                  <a:lnTo>
                    <a:pt x="153" y="531"/>
                  </a:lnTo>
                  <a:lnTo>
                    <a:pt x="0" y="266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63" name="Text Box 60"/>
            <p:cNvSpPr txBox="1">
              <a:spLocks noChangeArrowheads="1"/>
            </p:cNvSpPr>
            <p:nvPr/>
          </p:nvSpPr>
          <p:spPr bwMode="auto">
            <a:xfrm>
              <a:off x="2512574" y="4255059"/>
              <a:ext cx="1129222" cy="329321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>
              <a:defPPr>
                <a:defRPr lang="ko-KR"/>
              </a:defPPr>
              <a:lvl1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 kumimoji="0" sz="1600" kern="600" spc="-100">
                  <a:gradFill>
                    <a:gsLst>
                      <a:gs pos="100000">
                        <a:prstClr val="white"/>
                      </a:gs>
                      <a:gs pos="100000">
                        <a:srgbClr val="4F81BD">
                          <a:tint val="23500"/>
                          <a:satMod val="160000"/>
                        </a:srgbClr>
                      </a:gs>
                    </a:gsLst>
                    <a:lin ang="5400000" scaled="0"/>
                  </a:gra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dobe 명조 Std M"/>
                </a:defRPr>
              </a:lvl1pPr>
            </a:lstStyle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/>
                <a:t>인적 </a:t>
              </a:r>
              <a:r>
                <a:rPr lang="ko-KR" altLang="en-US" sz="1400" b="1" dirty="0" smtClean="0"/>
                <a:t>관계</a:t>
              </a:r>
              <a:endParaRPr lang="ko-KR" altLang="en-US" sz="1400" b="1" dirty="0"/>
            </a:p>
          </p:txBody>
        </p:sp>
        <p:sp>
          <p:nvSpPr>
            <p:cNvPr id="165" name="Freeform 201"/>
            <p:cNvSpPr>
              <a:spLocks noEditPoints="1"/>
            </p:cNvSpPr>
            <p:nvPr/>
          </p:nvSpPr>
          <p:spPr bwMode="auto">
            <a:xfrm>
              <a:off x="4145153" y="3684491"/>
              <a:ext cx="1633282" cy="1420908"/>
            </a:xfrm>
            <a:custGeom>
              <a:avLst/>
              <a:gdLst>
                <a:gd name="T0" fmla="*/ 490 w 665"/>
                <a:gd name="T1" fmla="*/ 0 h 578"/>
                <a:gd name="T2" fmla="*/ 505 w 665"/>
                <a:gd name="T3" fmla="*/ 9 h 578"/>
                <a:gd name="T4" fmla="*/ 662 w 665"/>
                <a:gd name="T5" fmla="*/ 280 h 578"/>
                <a:gd name="T6" fmla="*/ 661 w 665"/>
                <a:gd name="T7" fmla="*/ 298 h 578"/>
                <a:gd name="T8" fmla="*/ 504 w 665"/>
                <a:gd name="T9" fmla="*/ 570 h 578"/>
                <a:gd name="T10" fmla="*/ 490 w 665"/>
                <a:gd name="T11" fmla="*/ 578 h 578"/>
                <a:gd name="T12" fmla="*/ 175 w 665"/>
                <a:gd name="T13" fmla="*/ 578 h 578"/>
                <a:gd name="T14" fmla="*/ 160 w 665"/>
                <a:gd name="T15" fmla="*/ 569 h 578"/>
                <a:gd name="T16" fmla="*/ 4 w 665"/>
                <a:gd name="T17" fmla="*/ 298 h 578"/>
                <a:gd name="T18" fmla="*/ 4 w 665"/>
                <a:gd name="T19" fmla="*/ 280 h 578"/>
                <a:gd name="T20" fmla="*/ 161 w 665"/>
                <a:gd name="T21" fmla="*/ 8 h 578"/>
                <a:gd name="T22" fmla="*/ 175 w 665"/>
                <a:gd name="T23" fmla="*/ 0 h 578"/>
                <a:gd name="T24" fmla="*/ 490 w 665"/>
                <a:gd name="T25" fmla="*/ 0 h 578"/>
                <a:gd name="T26" fmla="*/ 480 w 665"/>
                <a:gd name="T27" fmla="*/ 34 h 578"/>
                <a:gd name="T28" fmla="*/ 185 w 665"/>
                <a:gd name="T29" fmla="*/ 34 h 578"/>
                <a:gd name="T30" fmla="*/ 38 w 665"/>
                <a:gd name="T31" fmla="*/ 289 h 578"/>
                <a:gd name="T32" fmla="*/ 185 w 665"/>
                <a:gd name="T33" fmla="*/ 544 h 578"/>
                <a:gd name="T34" fmla="*/ 480 w 665"/>
                <a:gd name="T35" fmla="*/ 544 h 578"/>
                <a:gd name="T36" fmla="*/ 627 w 665"/>
                <a:gd name="T37" fmla="*/ 289 h 578"/>
                <a:gd name="T38" fmla="*/ 480 w 665"/>
                <a:gd name="T39" fmla="*/ 34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5" h="578">
                  <a:moveTo>
                    <a:pt x="490" y="0"/>
                  </a:moveTo>
                  <a:cubicBezTo>
                    <a:pt x="496" y="0"/>
                    <a:pt x="502" y="4"/>
                    <a:pt x="505" y="9"/>
                  </a:cubicBezTo>
                  <a:cubicBezTo>
                    <a:pt x="662" y="280"/>
                    <a:pt x="662" y="280"/>
                    <a:pt x="662" y="280"/>
                  </a:cubicBezTo>
                  <a:cubicBezTo>
                    <a:pt x="665" y="286"/>
                    <a:pt x="665" y="293"/>
                    <a:pt x="661" y="298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1" y="575"/>
                    <a:pt x="496" y="578"/>
                    <a:pt x="490" y="578"/>
                  </a:cubicBezTo>
                  <a:cubicBezTo>
                    <a:pt x="175" y="578"/>
                    <a:pt x="175" y="578"/>
                    <a:pt x="175" y="578"/>
                  </a:cubicBezTo>
                  <a:cubicBezTo>
                    <a:pt x="169" y="578"/>
                    <a:pt x="163" y="574"/>
                    <a:pt x="160" y="569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0" y="292"/>
                    <a:pt x="1" y="285"/>
                    <a:pt x="4" y="280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4" y="3"/>
                    <a:pt x="170" y="0"/>
                    <a:pt x="175" y="0"/>
                  </a:cubicBezTo>
                  <a:cubicBezTo>
                    <a:pt x="490" y="0"/>
                    <a:pt x="490" y="0"/>
                    <a:pt x="490" y="0"/>
                  </a:cubicBezTo>
                  <a:close/>
                  <a:moveTo>
                    <a:pt x="480" y="34"/>
                  </a:moveTo>
                  <a:cubicBezTo>
                    <a:pt x="185" y="34"/>
                    <a:pt x="185" y="34"/>
                    <a:pt x="185" y="34"/>
                  </a:cubicBezTo>
                  <a:cubicBezTo>
                    <a:pt x="38" y="289"/>
                    <a:pt x="38" y="289"/>
                    <a:pt x="38" y="289"/>
                  </a:cubicBezTo>
                  <a:cubicBezTo>
                    <a:pt x="185" y="544"/>
                    <a:pt x="185" y="544"/>
                    <a:pt x="185" y="544"/>
                  </a:cubicBezTo>
                  <a:cubicBezTo>
                    <a:pt x="480" y="544"/>
                    <a:pt x="480" y="544"/>
                    <a:pt x="480" y="544"/>
                  </a:cubicBezTo>
                  <a:cubicBezTo>
                    <a:pt x="627" y="289"/>
                    <a:pt x="627" y="289"/>
                    <a:pt x="627" y="289"/>
                  </a:cubicBezTo>
                  <a:cubicBezTo>
                    <a:pt x="480" y="34"/>
                    <a:pt x="480" y="34"/>
                    <a:pt x="480" y="3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66" name="Freeform 202"/>
            <p:cNvSpPr>
              <a:spLocks/>
            </p:cNvSpPr>
            <p:nvPr/>
          </p:nvSpPr>
          <p:spPr bwMode="auto">
            <a:xfrm>
              <a:off x="4323700" y="3844795"/>
              <a:ext cx="1274660" cy="1098772"/>
            </a:xfrm>
            <a:custGeom>
              <a:avLst/>
              <a:gdLst>
                <a:gd name="T0" fmla="*/ 155 w 616"/>
                <a:gd name="T1" fmla="*/ 0 h 531"/>
                <a:gd name="T2" fmla="*/ 462 w 616"/>
                <a:gd name="T3" fmla="*/ 0 h 531"/>
                <a:gd name="T4" fmla="*/ 616 w 616"/>
                <a:gd name="T5" fmla="*/ 266 h 531"/>
                <a:gd name="T6" fmla="*/ 462 w 616"/>
                <a:gd name="T7" fmla="*/ 531 h 531"/>
                <a:gd name="T8" fmla="*/ 155 w 616"/>
                <a:gd name="T9" fmla="*/ 531 h 531"/>
                <a:gd name="T10" fmla="*/ 0 w 616"/>
                <a:gd name="T11" fmla="*/ 266 h 531"/>
                <a:gd name="T12" fmla="*/ 155 w 616"/>
                <a:gd name="T13" fmla="*/ 0 h 531"/>
                <a:gd name="T14" fmla="*/ 155 w 616"/>
                <a:gd name="T15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6" h="531">
                  <a:moveTo>
                    <a:pt x="155" y="0"/>
                  </a:moveTo>
                  <a:lnTo>
                    <a:pt x="462" y="0"/>
                  </a:lnTo>
                  <a:lnTo>
                    <a:pt x="616" y="266"/>
                  </a:lnTo>
                  <a:lnTo>
                    <a:pt x="462" y="531"/>
                  </a:lnTo>
                  <a:lnTo>
                    <a:pt x="155" y="531"/>
                  </a:lnTo>
                  <a:lnTo>
                    <a:pt x="0" y="266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67" name="Text Box 60"/>
            <p:cNvSpPr txBox="1">
              <a:spLocks noChangeArrowheads="1"/>
            </p:cNvSpPr>
            <p:nvPr/>
          </p:nvSpPr>
          <p:spPr bwMode="auto">
            <a:xfrm>
              <a:off x="4400118" y="4265093"/>
              <a:ext cx="1129221" cy="309252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>
              <a:defPPr>
                <a:defRPr lang="ko-KR"/>
              </a:defPPr>
              <a:lvl1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 kumimoji="0" sz="1600" kern="600" spc="-100">
                  <a:gradFill>
                    <a:gsLst>
                      <a:gs pos="100000">
                        <a:prstClr val="white"/>
                      </a:gs>
                      <a:gs pos="100000">
                        <a:srgbClr val="4F81BD">
                          <a:tint val="23500"/>
                          <a:satMod val="160000"/>
                        </a:srgbClr>
                      </a:gs>
                    </a:gsLst>
                    <a:lin ang="5400000" scaled="0"/>
                  </a:gra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dobe 명조 Std M"/>
                </a:defRPr>
              </a:lvl1pPr>
            </a:lstStyle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/>
                <a:t>전공 진로</a:t>
              </a:r>
            </a:p>
          </p:txBody>
        </p:sp>
        <p:sp>
          <p:nvSpPr>
            <p:cNvPr id="169" name="Freeform 290"/>
            <p:cNvSpPr>
              <a:spLocks noEditPoints="1"/>
            </p:cNvSpPr>
            <p:nvPr/>
          </p:nvSpPr>
          <p:spPr bwMode="auto">
            <a:xfrm>
              <a:off x="6010974" y="3684491"/>
              <a:ext cx="1631754" cy="1420908"/>
            </a:xfrm>
            <a:custGeom>
              <a:avLst/>
              <a:gdLst>
                <a:gd name="T0" fmla="*/ 489 w 664"/>
                <a:gd name="T1" fmla="*/ 0 h 578"/>
                <a:gd name="T2" fmla="*/ 504 w 664"/>
                <a:gd name="T3" fmla="*/ 9 h 578"/>
                <a:gd name="T4" fmla="*/ 661 w 664"/>
                <a:gd name="T5" fmla="*/ 280 h 578"/>
                <a:gd name="T6" fmla="*/ 661 w 664"/>
                <a:gd name="T7" fmla="*/ 298 h 578"/>
                <a:gd name="T8" fmla="*/ 504 w 664"/>
                <a:gd name="T9" fmla="*/ 570 h 578"/>
                <a:gd name="T10" fmla="*/ 489 w 664"/>
                <a:gd name="T11" fmla="*/ 578 h 578"/>
                <a:gd name="T12" fmla="*/ 175 w 664"/>
                <a:gd name="T13" fmla="*/ 578 h 578"/>
                <a:gd name="T14" fmla="*/ 159 w 664"/>
                <a:gd name="T15" fmla="*/ 569 h 578"/>
                <a:gd name="T16" fmla="*/ 3 w 664"/>
                <a:gd name="T17" fmla="*/ 298 h 578"/>
                <a:gd name="T18" fmla="*/ 3 w 664"/>
                <a:gd name="T19" fmla="*/ 280 h 578"/>
                <a:gd name="T20" fmla="*/ 160 w 664"/>
                <a:gd name="T21" fmla="*/ 8 h 578"/>
                <a:gd name="T22" fmla="*/ 175 w 664"/>
                <a:gd name="T23" fmla="*/ 0 h 578"/>
                <a:gd name="T24" fmla="*/ 489 w 664"/>
                <a:gd name="T25" fmla="*/ 0 h 578"/>
                <a:gd name="T26" fmla="*/ 479 w 664"/>
                <a:gd name="T27" fmla="*/ 34 h 578"/>
                <a:gd name="T28" fmla="*/ 185 w 664"/>
                <a:gd name="T29" fmla="*/ 34 h 578"/>
                <a:gd name="T30" fmla="*/ 37 w 664"/>
                <a:gd name="T31" fmla="*/ 289 h 578"/>
                <a:gd name="T32" fmla="*/ 185 w 664"/>
                <a:gd name="T33" fmla="*/ 544 h 578"/>
                <a:gd name="T34" fmla="*/ 479 w 664"/>
                <a:gd name="T35" fmla="*/ 544 h 578"/>
                <a:gd name="T36" fmla="*/ 626 w 664"/>
                <a:gd name="T37" fmla="*/ 289 h 578"/>
                <a:gd name="T38" fmla="*/ 479 w 664"/>
                <a:gd name="T39" fmla="*/ 34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4" h="578">
                  <a:moveTo>
                    <a:pt x="489" y="0"/>
                  </a:moveTo>
                  <a:cubicBezTo>
                    <a:pt x="496" y="0"/>
                    <a:pt x="502" y="4"/>
                    <a:pt x="504" y="9"/>
                  </a:cubicBezTo>
                  <a:cubicBezTo>
                    <a:pt x="661" y="280"/>
                    <a:pt x="661" y="280"/>
                    <a:pt x="661" y="280"/>
                  </a:cubicBezTo>
                  <a:cubicBezTo>
                    <a:pt x="664" y="286"/>
                    <a:pt x="664" y="293"/>
                    <a:pt x="661" y="298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1" y="575"/>
                    <a:pt x="495" y="578"/>
                    <a:pt x="489" y="578"/>
                  </a:cubicBezTo>
                  <a:cubicBezTo>
                    <a:pt x="175" y="578"/>
                    <a:pt x="175" y="578"/>
                    <a:pt x="175" y="578"/>
                  </a:cubicBezTo>
                  <a:cubicBezTo>
                    <a:pt x="168" y="578"/>
                    <a:pt x="162" y="574"/>
                    <a:pt x="159" y="569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0" y="292"/>
                    <a:pt x="0" y="285"/>
                    <a:pt x="3" y="28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3" y="3"/>
                    <a:pt x="169" y="0"/>
                    <a:pt x="175" y="0"/>
                  </a:cubicBezTo>
                  <a:cubicBezTo>
                    <a:pt x="489" y="0"/>
                    <a:pt x="489" y="0"/>
                    <a:pt x="489" y="0"/>
                  </a:cubicBezTo>
                  <a:close/>
                  <a:moveTo>
                    <a:pt x="479" y="34"/>
                  </a:moveTo>
                  <a:cubicBezTo>
                    <a:pt x="185" y="34"/>
                    <a:pt x="185" y="34"/>
                    <a:pt x="185" y="34"/>
                  </a:cubicBezTo>
                  <a:cubicBezTo>
                    <a:pt x="37" y="289"/>
                    <a:pt x="37" y="289"/>
                    <a:pt x="37" y="289"/>
                  </a:cubicBezTo>
                  <a:cubicBezTo>
                    <a:pt x="185" y="544"/>
                    <a:pt x="185" y="544"/>
                    <a:pt x="185" y="544"/>
                  </a:cubicBezTo>
                  <a:cubicBezTo>
                    <a:pt x="479" y="544"/>
                    <a:pt x="479" y="544"/>
                    <a:pt x="479" y="544"/>
                  </a:cubicBezTo>
                  <a:cubicBezTo>
                    <a:pt x="626" y="289"/>
                    <a:pt x="626" y="289"/>
                    <a:pt x="626" y="289"/>
                  </a:cubicBezTo>
                  <a:cubicBezTo>
                    <a:pt x="479" y="34"/>
                    <a:pt x="479" y="34"/>
                    <a:pt x="479" y="3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70" name="Freeform 291"/>
            <p:cNvSpPr>
              <a:spLocks/>
            </p:cNvSpPr>
            <p:nvPr/>
          </p:nvSpPr>
          <p:spPr bwMode="auto">
            <a:xfrm>
              <a:off x="6191589" y="3844795"/>
              <a:ext cx="1270524" cy="1098774"/>
            </a:xfrm>
            <a:custGeom>
              <a:avLst/>
              <a:gdLst>
                <a:gd name="T0" fmla="*/ 153 w 614"/>
                <a:gd name="T1" fmla="*/ 0 h 531"/>
                <a:gd name="T2" fmla="*/ 460 w 614"/>
                <a:gd name="T3" fmla="*/ 0 h 531"/>
                <a:gd name="T4" fmla="*/ 614 w 614"/>
                <a:gd name="T5" fmla="*/ 266 h 531"/>
                <a:gd name="T6" fmla="*/ 460 w 614"/>
                <a:gd name="T7" fmla="*/ 531 h 531"/>
                <a:gd name="T8" fmla="*/ 153 w 614"/>
                <a:gd name="T9" fmla="*/ 531 h 531"/>
                <a:gd name="T10" fmla="*/ 0 w 614"/>
                <a:gd name="T11" fmla="*/ 266 h 531"/>
                <a:gd name="T12" fmla="*/ 153 w 614"/>
                <a:gd name="T13" fmla="*/ 0 h 531"/>
                <a:gd name="T14" fmla="*/ 153 w 614"/>
                <a:gd name="T15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4" h="531">
                  <a:moveTo>
                    <a:pt x="153" y="0"/>
                  </a:moveTo>
                  <a:lnTo>
                    <a:pt x="460" y="0"/>
                  </a:lnTo>
                  <a:lnTo>
                    <a:pt x="614" y="266"/>
                  </a:lnTo>
                  <a:lnTo>
                    <a:pt x="460" y="531"/>
                  </a:lnTo>
                  <a:lnTo>
                    <a:pt x="153" y="531"/>
                  </a:lnTo>
                  <a:lnTo>
                    <a:pt x="0" y="266"/>
                  </a:lnTo>
                  <a:lnTo>
                    <a:pt x="153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71" name="Text Box 60"/>
            <p:cNvSpPr txBox="1">
              <a:spLocks noChangeArrowheads="1"/>
            </p:cNvSpPr>
            <p:nvPr/>
          </p:nvSpPr>
          <p:spPr bwMode="auto">
            <a:xfrm>
              <a:off x="6266103" y="4146600"/>
              <a:ext cx="1129222" cy="54624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>
              <a:defPPr>
                <a:defRPr lang="ko-KR"/>
              </a:defPPr>
              <a:lvl1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 kumimoji="0" sz="1600" kern="600" spc="-100">
                  <a:gradFill>
                    <a:gsLst>
                      <a:gs pos="100000">
                        <a:prstClr val="white"/>
                      </a:gs>
                      <a:gs pos="100000">
                        <a:srgbClr val="4F81BD">
                          <a:tint val="23500"/>
                          <a:satMod val="160000"/>
                        </a:srgbClr>
                      </a:gs>
                    </a:gsLst>
                    <a:lin ang="5400000" scaled="0"/>
                  </a:gra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dobe 명조 Std M"/>
                </a:defRPr>
              </a:lvl1pPr>
            </a:lstStyle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/>
                <a:t>실험실습 환경</a:t>
              </a:r>
            </a:p>
          </p:txBody>
        </p:sp>
        <p:sp>
          <p:nvSpPr>
            <p:cNvPr id="173" name="Freeform 377"/>
            <p:cNvSpPr>
              <a:spLocks noEditPoints="1"/>
            </p:cNvSpPr>
            <p:nvPr/>
          </p:nvSpPr>
          <p:spPr bwMode="auto">
            <a:xfrm>
              <a:off x="7875324" y="3684490"/>
              <a:ext cx="1634810" cy="1420910"/>
            </a:xfrm>
            <a:custGeom>
              <a:avLst/>
              <a:gdLst>
                <a:gd name="T0" fmla="*/ 489 w 665"/>
                <a:gd name="T1" fmla="*/ 0 h 578"/>
                <a:gd name="T2" fmla="*/ 505 w 665"/>
                <a:gd name="T3" fmla="*/ 9 h 578"/>
                <a:gd name="T4" fmla="*/ 661 w 665"/>
                <a:gd name="T5" fmla="*/ 280 h 578"/>
                <a:gd name="T6" fmla="*/ 661 w 665"/>
                <a:gd name="T7" fmla="*/ 298 h 578"/>
                <a:gd name="T8" fmla="*/ 504 w 665"/>
                <a:gd name="T9" fmla="*/ 570 h 578"/>
                <a:gd name="T10" fmla="*/ 489 w 665"/>
                <a:gd name="T11" fmla="*/ 578 h 578"/>
                <a:gd name="T12" fmla="*/ 175 w 665"/>
                <a:gd name="T13" fmla="*/ 578 h 578"/>
                <a:gd name="T14" fmla="*/ 160 w 665"/>
                <a:gd name="T15" fmla="*/ 569 h 578"/>
                <a:gd name="T16" fmla="*/ 3 w 665"/>
                <a:gd name="T17" fmla="*/ 298 h 578"/>
                <a:gd name="T18" fmla="*/ 3 w 665"/>
                <a:gd name="T19" fmla="*/ 280 h 578"/>
                <a:gd name="T20" fmla="*/ 160 w 665"/>
                <a:gd name="T21" fmla="*/ 8 h 578"/>
                <a:gd name="T22" fmla="*/ 175 w 665"/>
                <a:gd name="T23" fmla="*/ 0 h 578"/>
                <a:gd name="T24" fmla="*/ 489 w 665"/>
                <a:gd name="T25" fmla="*/ 0 h 578"/>
                <a:gd name="T26" fmla="*/ 479 w 665"/>
                <a:gd name="T27" fmla="*/ 34 h 578"/>
                <a:gd name="T28" fmla="*/ 185 w 665"/>
                <a:gd name="T29" fmla="*/ 34 h 578"/>
                <a:gd name="T30" fmla="*/ 38 w 665"/>
                <a:gd name="T31" fmla="*/ 289 h 578"/>
                <a:gd name="T32" fmla="*/ 185 w 665"/>
                <a:gd name="T33" fmla="*/ 544 h 578"/>
                <a:gd name="T34" fmla="*/ 479 w 665"/>
                <a:gd name="T35" fmla="*/ 544 h 578"/>
                <a:gd name="T36" fmla="*/ 627 w 665"/>
                <a:gd name="T37" fmla="*/ 289 h 578"/>
                <a:gd name="T38" fmla="*/ 479 w 665"/>
                <a:gd name="T39" fmla="*/ 34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5" h="578">
                  <a:moveTo>
                    <a:pt x="489" y="0"/>
                  </a:moveTo>
                  <a:cubicBezTo>
                    <a:pt x="496" y="0"/>
                    <a:pt x="502" y="4"/>
                    <a:pt x="505" y="9"/>
                  </a:cubicBezTo>
                  <a:cubicBezTo>
                    <a:pt x="661" y="280"/>
                    <a:pt x="661" y="280"/>
                    <a:pt x="661" y="280"/>
                  </a:cubicBezTo>
                  <a:cubicBezTo>
                    <a:pt x="665" y="286"/>
                    <a:pt x="664" y="293"/>
                    <a:pt x="661" y="298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1" y="575"/>
                    <a:pt x="495" y="578"/>
                    <a:pt x="489" y="578"/>
                  </a:cubicBezTo>
                  <a:cubicBezTo>
                    <a:pt x="175" y="578"/>
                    <a:pt x="175" y="578"/>
                    <a:pt x="175" y="578"/>
                  </a:cubicBezTo>
                  <a:cubicBezTo>
                    <a:pt x="168" y="578"/>
                    <a:pt x="162" y="574"/>
                    <a:pt x="160" y="569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0" y="292"/>
                    <a:pt x="0" y="285"/>
                    <a:pt x="3" y="28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4" y="3"/>
                    <a:pt x="169" y="0"/>
                    <a:pt x="175" y="0"/>
                  </a:cubicBezTo>
                  <a:cubicBezTo>
                    <a:pt x="489" y="0"/>
                    <a:pt x="489" y="0"/>
                    <a:pt x="489" y="0"/>
                  </a:cubicBezTo>
                  <a:close/>
                  <a:moveTo>
                    <a:pt x="479" y="34"/>
                  </a:moveTo>
                  <a:cubicBezTo>
                    <a:pt x="185" y="34"/>
                    <a:pt x="185" y="34"/>
                    <a:pt x="185" y="34"/>
                  </a:cubicBezTo>
                  <a:cubicBezTo>
                    <a:pt x="38" y="289"/>
                    <a:pt x="38" y="289"/>
                    <a:pt x="38" y="289"/>
                  </a:cubicBezTo>
                  <a:cubicBezTo>
                    <a:pt x="185" y="544"/>
                    <a:pt x="185" y="544"/>
                    <a:pt x="185" y="544"/>
                  </a:cubicBezTo>
                  <a:cubicBezTo>
                    <a:pt x="479" y="544"/>
                    <a:pt x="479" y="544"/>
                    <a:pt x="479" y="544"/>
                  </a:cubicBezTo>
                  <a:cubicBezTo>
                    <a:pt x="627" y="289"/>
                    <a:pt x="627" y="289"/>
                    <a:pt x="627" y="289"/>
                  </a:cubicBezTo>
                  <a:cubicBezTo>
                    <a:pt x="479" y="34"/>
                    <a:pt x="479" y="34"/>
                    <a:pt x="479" y="34"/>
                  </a:cubicBezTo>
                  <a:close/>
                </a:path>
              </a:pathLst>
            </a:custGeom>
            <a:solidFill>
              <a:srgbClr val="3B4A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74" name="Freeform 378"/>
            <p:cNvSpPr>
              <a:spLocks/>
            </p:cNvSpPr>
            <p:nvPr/>
          </p:nvSpPr>
          <p:spPr bwMode="auto">
            <a:xfrm>
              <a:off x="8055939" y="3844796"/>
              <a:ext cx="1270526" cy="1098774"/>
            </a:xfrm>
            <a:custGeom>
              <a:avLst/>
              <a:gdLst>
                <a:gd name="T0" fmla="*/ 154 w 614"/>
                <a:gd name="T1" fmla="*/ 0 h 531"/>
                <a:gd name="T2" fmla="*/ 462 w 614"/>
                <a:gd name="T3" fmla="*/ 0 h 531"/>
                <a:gd name="T4" fmla="*/ 614 w 614"/>
                <a:gd name="T5" fmla="*/ 266 h 531"/>
                <a:gd name="T6" fmla="*/ 462 w 614"/>
                <a:gd name="T7" fmla="*/ 531 h 531"/>
                <a:gd name="T8" fmla="*/ 154 w 614"/>
                <a:gd name="T9" fmla="*/ 531 h 531"/>
                <a:gd name="T10" fmla="*/ 0 w 614"/>
                <a:gd name="T11" fmla="*/ 266 h 531"/>
                <a:gd name="T12" fmla="*/ 154 w 614"/>
                <a:gd name="T13" fmla="*/ 0 h 531"/>
                <a:gd name="T14" fmla="*/ 154 w 614"/>
                <a:gd name="T15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4" h="531">
                  <a:moveTo>
                    <a:pt x="154" y="0"/>
                  </a:moveTo>
                  <a:lnTo>
                    <a:pt x="462" y="0"/>
                  </a:lnTo>
                  <a:lnTo>
                    <a:pt x="614" y="266"/>
                  </a:lnTo>
                  <a:lnTo>
                    <a:pt x="462" y="531"/>
                  </a:lnTo>
                  <a:lnTo>
                    <a:pt x="154" y="531"/>
                  </a:lnTo>
                  <a:lnTo>
                    <a:pt x="0" y="266"/>
                  </a:lnTo>
                  <a:lnTo>
                    <a:pt x="154" y="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3B4A1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75" name="Text Box 60"/>
            <p:cNvSpPr txBox="1">
              <a:spLocks noChangeArrowheads="1"/>
            </p:cNvSpPr>
            <p:nvPr/>
          </p:nvSpPr>
          <p:spPr bwMode="auto">
            <a:xfrm>
              <a:off x="8137372" y="4265094"/>
              <a:ext cx="1129223" cy="309252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>
              <a:defPPr>
                <a:defRPr lang="ko-KR"/>
              </a:defPPr>
              <a:lvl1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 kumimoji="0" sz="1600" kern="600" spc="-100">
                  <a:gradFill>
                    <a:gsLst>
                      <a:gs pos="100000">
                        <a:prstClr val="white"/>
                      </a:gs>
                      <a:gs pos="100000">
                        <a:srgbClr val="4F81BD">
                          <a:tint val="23500"/>
                          <a:satMod val="160000"/>
                        </a:srgbClr>
                      </a:gs>
                    </a:gsLst>
                    <a:lin ang="5400000" scaled="0"/>
                  </a:gra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dobe 명조 Std M"/>
                </a:defRPr>
              </a:lvl1pPr>
            </a:lstStyle>
            <a:p>
              <a:pPr lvl="0" algn="ctr" latinLnBrk="0">
                <a:lnSpc>
                  <a:spcPct val="110000"/>
                </a:lnSpc>
              </a:pPr>
              <a:r>
                <a:rPr lang="ko-KR" altLang="en-US" sz="1400" b="1" dirty="0"/>
                <a:t>학생 상담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42058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산학협력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산학협력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산업체 현장학습 기회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산업체 현장학습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학과별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특성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고려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산업체 현장실습 취업에 도움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산업체 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인턴십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 획득 용이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45138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산학협력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산학협력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산업체 현장학습 기회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산업체 현장학습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학과별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특성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고려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산업체 현장실습 취업에 도움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산업체 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인턴십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 획득 용이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6079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국제화 역량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국제화 역량 차원 만족도는 </a:t>
            </a:r>
            <a:r>
              <a:rPr lang="en-US" altLang="ko-KR" dirty="0" smtClean="0"/>
              <a:t>53.1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+2.8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외국어 교육</a:t>
            </a:r>
            <a:r>
              <a:rPr lang="en-US" altLang="ko-KR" dirty="0" smtClean="0"/>
              <a:t>/</a:t>
            </a:r>
            <a:r>
              <a:rPr lang="ko-KR" altLang="en-US" dirty="0" smtClean="0"/>
              <a:t>강좌 프로그램 다양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53.7</a:t>
            </a:r>
            <a:r>
              <a:rPr lang="ko-KR" altLang="en-US" dirty="0" smtClean="0"/>
              <a:t>점으로 가장 높게 나타난 반면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en-US" altLang="ko-KR" dirty="0" smtClean="0"/>
              <a:t>‘</a:t>
            </a:r>
            <a:r>
              <a:rPr lang="ko-KR" altLang="en-US" dirty="0" smtClean="0"/>
              <a:t>외국어 교육 정보 획득 용이</a:t>
            </a:r>
            <a:r>
              <a:rPr lang="en-US" altLang="ko-KR" dirty="0" smtClean="0"/>
              <a:t>’</a:t>
            </a:r>
            <a:r>
              <a:rPr lang="ko-KR" altLang="en-US" dirty="0" smtClean="0"/>
              <a:t>는 </a:t>
            </a:r>
            <a:r>
              <a:rPr lang="en-US" altLang="ko-KR" dirty="0" smtClean="0"/>
              <a:t>52.1</a:t>
            </a:r>
            <a:r>
              <a:rPr lang="ko-KR" altLang="en-US" dirty="0" smtClean="0"/>
              <a:t>점으로 가장 낮음</a:t>
            </a:r>
            <a:r>
              <a:rPr lang="en-US" altLang="ko-KR" dirty="0"/>
              <a:t>.</a:t>
            </a:r>
            <a:endParaRPr lang="en-US" altLang="ko-KR" dirty="0" smtClean="0"/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</a:t>
            </a:r>
            <a:r>
              <a:rPr lang="ko-KR" altLang="en-US" dirty="0" smtClean="0"/>
              <a:t> 특히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어학연수 프로그램 다양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(+4.8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가장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3286503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국제화 역량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314325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국제화 역량 만족도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외국어 교육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강좌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프로그램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다양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외국어 교육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어학능력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향상에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어학연수 프로그램 다양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외국어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교육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정보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획득 용이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6663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908506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592806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9129464" y="4096899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23" name="Freeform 101"/>
          <p:cNvSpPr>
            <a:spLocks/>
          </p:cNvSpPr>
          <p:nvPr/>
        </p:nvSpPr>
        <p:spPr bwMode="auto">
          <a:xfrm>
            <a:off x="4160912" y="4064036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2088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국제화 역량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국제화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역량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외국어 교육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강좌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프로그램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외국어 교육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어학능력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향상에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어학연수 프로그램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외국어 교육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획득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용이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5316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국제화 역량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국제화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역량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외국어 교육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강좌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프로그램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외국어 교육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어학능력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향상에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어학연수 프로그램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외국어 교육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획득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용이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3609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장학 지원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장학 지원 차원 만족도는 </a:t>
            </a:r>
            <a:r>
              <a:rPr lang="en-US" altLang="ko-KR" dirty="0" smtClean="0"/>
              <a:t>61.7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 </a:t>
            </a:r>
            <a:r>
              <a:rPr lang="ko-KR" altLang="en-US" dirty="0" smtClean="0"/>
              <a:t>전년 대비 </a:t>
            </a:r>
            <a:r>
              <a:rPr lang="en-US" altLang="ko-KR" dirty="0" smtClean="0"/>
              <a:t>+2.9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다양한 장학금 지원 프로그램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62.3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장학생 선정 기준 적정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61.0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 </a:t>
            </a:r>
            <a:r>
              <a:rPr lang="ko-KR" altLang="en-US" dirty="0" smtClean="0"/>
              <a:t>특히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다양한 장학금 지원 프로그램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(+3.5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가장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964297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장학 지원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161925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장학지원 만족도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다양한 장학금 지원 프로그램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장학금 금액 적정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장학생 선정 기준 적정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장학생 선정 절차 공정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6663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908506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445350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7473280" y="3958575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4088904" y="3903821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86768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장학 지원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장학지원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다양한 장학금 지원 프로그램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장학금 금액 적정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장학생 선정 기준 적정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장학생 선정 절차 공정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6544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장학 지원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장학지원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다양한 장학금 지원 프로그램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장학금 금액 적정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장학생 선정 기준 적정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장학생 선정 절차 공정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8496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전반적 이미지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전반적 이미지 차원 만족도는 </a:t>
            </a:r>
            <a:r>
              <a:rPr lang="en-US" altLang="ko-KR" dirty="0" smtClean="0"/>
              <a:t>54.6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 </a:t>
            </a:r>
            <a:r>
              <a:rPr lang="ko-KR" altLang="en-US" dirty="0" smtClean="0"/>
              <a:t>전년 대비 </a:t>
            </a:r>
            <a:r>
              <a:rPr lang="en-US" altLang="ko-KR" dirty="0" smtClean="0"/>
              <a:t>+1.1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향후 발전가능성</a:t>
            </a:r>
            <a:r>
              <a:rPr lang="en-US" altLang="ko-KR" dirty="0" smtClean="0"/>
              <a:t>’</a:t>
            </a:r>
            <a:r>
              <a:rPr lang="ko-KR" altLang="en-US" dirty="0" smtClean="0"/>
              <a:t>과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진로</a:t>
            </a:r>
            <a:r>
              <a:rPr lang="en-US" altLang="ko-KR" dirty="0" smtClean="0"/>
              <a:t>/</a:t>
            </a:r>
            <a:r>
              <a:rPr lang="ko-KR" altLang="en-US" dirty="0" smtClean="0"/>
              <a:t>취업에 도움을 준다</a:t>
            </a:r>
            <a:r>
              <a:rPr lang="en-US" altLang="ko-KR" dirty="0" smtClean="0"/>
              <a:t>’</a:t>
            </a:r>
            <a:r>
              <a:rPr lang="ko-KR" altLang="en-US" dirty="0" smtClean="0"/>
              <a:t>가 각 </a:t>
            </a:r>
            <a:r>
              <a:rPr lang="en-US" altLang="ko-KR" dirty="0" smtClean="0"/>
              <a:t>56.0</a:t>
            </a:r>
            <a:r>
              <a:rPr lang="ko-KR" altLang="en-US" dirty="0" smtClean="0"/>
              <a:t>점으로 가장 높고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ko-KR" altLang="en-US" dirty="0" smtClean="0"/>
              <a:t>이어서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우수한 인재 양성</a:t>
            </a:r>
            <a:r>
              <a:rPr lang="en-US" altLang="ko-KR" dirty="0" smtClean="0"/>
              <a:t>’(54.7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 &gt; ‘</a:t>
            </a:r>
            <a:r>
              <a:rPr lang="ko-KR" altLang="en-US" dirty="0" smtClean="0"/>
              <a:t>타 전문대학 대비 경쟁력</a:t>
            </a:r>
            <a:r>
              <a:rPr lang="en-US" altLang="ko-KR" dirty="0" smtClean="0"/>
              <a:t>’(54.0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 </a:t>
            </a:r>
            <a:r>
              <a:rPr lang="ko-KR" altLang="en-US" dirty="0" smtClean="0"/>
              <a:t>순임</a:t>
            </a:r>
            <a:r>
              <a:rPr lang="en-US" altLang="ko-KR" dirty="0" smtClean="0"/>
              <a:t>.</a:t>
            </a:r>
            <a:br>
              <a:rPr lang="en-US" altLang="ko-KR" dirty="0" smtClean="0"/>
            </a:br>
            <a:r>
              <a:rPr lang="ko-KR" altLang="en-US" dirty="0" smtClean="0"/>
              <a:t>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자부심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52.6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향후 발전가능성을 제외한 모든 항목이 상승한 가운데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자부심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(+3.1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가장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3608710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전반적 이미지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304800"/>
        </p:xfrm>
        <a:graphic>
          <a:graphicData uri="http://schemas.openxmlformats.org/drawingml/2006/table">
            <a:tbl>
              <a:tblPr/>
              <a:tblGrid>
                <a:gridCol w="13884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3884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전반적 이미지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  <a:endParaRPr kumimoji="1" lang="ko-KR" altLang="en-US" sz="10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자부심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타 전문대학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대비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경쟁력</a:t>
                      </a:r>
                      <a:endParaRPr kumimoji="1" lang="ko-KR" altLang="en-US" sz="10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향후 발전가능성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우수한 인재 양성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진로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취업에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도움을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준다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3886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638542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567930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3624184" y="4086000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6412828" y="4022893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  <p:sp>
        <p:nvSpPr>
          <p:cNvPr id="23" name="Freeform 101"/>
          <p:cNvSpPr>
            <a:spLocks/>
          </p:cNvSpPr>
          <p:nvPr/>
        </p:nvSpPr>
        <p:spPr bwMode="auto">
          <a:xfrm>
            <a:off x="9201472" y="4029386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354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전반적 이미지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2" name="표 11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전반적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이미지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자부심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타 전문대학 대비 경쟁력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향후 발전가능성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우수한 인재 양성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취업에 도움을 준다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27726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2. </a:t>
            </a:r>
            <a:r>
              <a:rPr lang="ko-KR" altLang="en-US" dirty="0" smtClean="0"/>
              <a:t>조사 설계</a:t>
            </a:r>
            <a:endParaRPr lang="ko-KR" altLang="en-US" dirty="0"/>
          </a:p>
        </p:txBody>
      </p:sp>
      <p:pic>
        <p:nvPicPr>
          <p:cNvPr id="123" name="그림 122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" t="11806" r="1528" b="11806"/>
          <a:stretch/>
        </p:blipFill>
        <p:spPr>
          <a:xfrm>
            <a:off x="6642100" y="4152900"/>
            <a:ext cx="2901601" cy="2275900"/>
          </a:xfrm>
          <a:prstGeom prst="rect">
            <a:avLst/>
          </a:prstGeom>
        </p:spPr>
      </p:pic>
      <p:grpSp>
        <p:nvGrpSpPr>
          <p:cNvPr id="13" name="그룹 12"/>
          <p:cNvGrpSpPr/>
          <p:nvPr/>
        </p:nvGrpSpPr>
        <p:grpSpPr>
          <a:xfrm>
            <a:off x="355602" y="2273299"/>
            <a:ext cx="9202546" cy="652240"/>
            <a:chOff x="355602" y="2273299"/>
            <a:chExt cx="9202546" cy="652240"/>
          </a:xfrm>
        </p:grpSpPr>
        <p:sp>
          <p:nvSpPr>
            <p:cNvPr id="135" name="양쪽 모서리가 둥근 사각형 134"/>
            <p:cNvSpPr/>
            <p:nvPr/>
          </p:nvSpPr>
          <p:spPr bwMode="auto">
            <a:xfrm rot="5400000" flipH="1" flipV="1">
              <a:off x="961090" y="1667811"/>
              <a:ext cx="469900" cy="1680875"/>
            </a:xfrm>
            <a:prstGeom prst="round2SameRect">
              <a:avLst>
                <a:gd name="adj1" fmla="val 18081"/>
                <a:gd name="adj2" fmla="val 0"/>
              </a:avLst>
            </a:prstGeom>
            <a:solidFill>
              <a:srgbClr val="DDDDDD"/>
            </a:solidFill>
            <a:ln w="12700" cap="flat" cmpd="sng" algn="ctr">
              <a:noFill/>
              <a:prstDash val="solid"/>
            </a:ln>
            <a:effectLst/>
          </p:spPr>
          <p:txBody>
            <a:bodyPr vert="vert" wrap="none" lIns="0" tIns="0" rIns="0" bIns="0" anchor="ctr"/>
            <a:lstStyle/>
            <a:p>
              <a:pPr algn="ctr" latinLnBrk="0">
                <a:lnSpc>
                  <a:spcPct val="100000"/>
                </a:lnSpc>
                <a:buFont typeface="Wingdings" pitchFamily="2" charset="2"/>
                <a:buNone/>
              </a:pPr>
              <a:r>
                <a:rPr lang="ko-KR" altLang="en-US" sz="1400" b="1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조사 대상</a:t>
              </a:r>
              <a:endParaRPr lang="ko-KR" altLang="en-US" sz="1400" b="1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136" name="AutoShape 5"/>
            <p:cNvSpPr>
              <a:spLocks noChangeArrowheads="1"/>
            </p:cNvSpPr>
            <p:nvPr/>
          </p:nvSpPr>
          <p:spPr bwMode="auto">
            <a:xfrm>
              <a:off x="2027146" y="2273300"/>
              <a:ext cx="7531002" cy="652239"/>
            </a:xfrm>
            <a:prstGeom prst="homePlate">
              <a:avLst>
                <a:gd name="adj" fmla="val 0"/>
              </a:avLst>
            </a:prstGeom>
            <a:solidFill>
              <a:schemeClr val="bg1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wrap="square" lIns="180000" tIns="0" rIns="0" bIns="0" anchor="ctr"/>
            <a:lstStyle/>
            <a:p>
              <a:pPr marL="180975" indent="-180975" fontAlgn="auto" latinLnBrk="0">
                <a:spcBef>
                  <a:spcPts val="300"/>
                </a:spcBef>
                <a:spcAft>
                  <a:spcPts val="0"/>
                </a:spcAft>
                <a:buClr>
                  <a:schemeClr val="bg1">
                    <a:lumMod val="50000"/>
                  </a:schemeClr>
                </a:buClr>
                <a:buFont typeface="Wingdings" pitchFamily="2" charset="2"/>
                <a:buChar char="§"/>
              </a:pPr>
              <a:r>
                <a:rPr lang="ko-KR" altLang="en-US" sz="1300" kern="0" dirty="0">
                  <a:solidFill>
                    <a:prstClr val="black"/>
                  </a:solidFill>
                  <a:latin typeface="Trebuchet MS" panose="020B0603020202020204" pitchFamily="34" charset="0"/>
                </a:rPr>
                <a:t>국제대학교 재학생</a:t>
              </a:r>
            </a:p>
          </p:txBody>
        </p:sp>
      </p:grpSp>
      <p:grpSp>
        <p:nvGrpSpPr>
          <p:cNvPr id="12" name="그룹 11"/>
          <p:cNvGrpSpPr/>
          <p:nvPr/>
        </p:nvGrpSpPr>
        <p:grpSpPr>
          <a:xfrm>
            <a:off x="355602" y="3367670"/>
            <a:ext cx="9202546" cy="652240"/>
            <a:chOff x="355602" y="3367669"/>
            <a:chExt cx="9202546" cy="652240"/>
          </a:xfrm>
        </p:grpSpPr>
        <p:sp>
          <p:nvSpPr>
            <p:cNvPr id="133" name="양쪽 모서리가 둥근 사각형 132"/>
            <p:cNvSpPr/>
            <p:nvPr/>
          </p:nvSpPr>
          <p:spPr bwMode="auto">
            <a:xfrm rot="5400000" flipH="1" flipV="1">
              <a:off x="961090" y="2762181"/>
              <a:ext cx="469900" cy="1680876"/>
            </a:xfrm>
            <a:prstGeom prst="round2SameRect">
              <a:avLst>
                <a:gd name="adj1" fmla="val 18081"/>
                <a:gd name="adj2" fmla="val 0"/>
              </a:avLst>
            </a:prstGeom>
            <a:solidFill>
              <a:srgbClr val="DDDDDD"/>
            </a:solidFill>
            <a:ln w="12700" cap="flat" cmpd="sng" algn="ctr">
              <a:noFill/>
              <a:prstDash val="solid"/>
            </a:ln>
            <a:effectLst/>
          </p:spPr>
          <p:txBody>
            <a:bodyPr vert="vert" wrap="none" lIns="0" tIns="0" rIns="0" bIns="0" anchor="ctr"/>
            <a:lstStyle/>
            <a:p>
              <a:pPr algn="ctr" latinLnBrk="0">
                <a:lnSpc>
                  <a:spcPct val="100000"/>
                </a:lnSpc>
                <a:buFont typeface="Wingdings" pitchFamily="2" charset="2"/>
                <a:buNone/>
              </a:pPr>
              <a:r>
                <a:rPr lang="ko-KR" altLang="en-US" sz="1400" b="1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조사 방법</a:t>
              </a:r>
              <a:endParaRPr lang="ko-KR" altLang="en-US" sz="1400" b="1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134" name="AutoShape 5"/>
            <p:cNvSpPr>
              <a:spLocks noChangeArrowheads="1"/>
            </p:cNvSpPr>
            <p:nvPr/>
          </p:nvSpPr>
          <p:spPr bwMode="auto">
            <a:xfrm>
              <a:off x="2027146" y="3367670"/>
              <a:ext cx="7531002" cy="652239"/>
            </a:xfrm>
            <a:prstGeom prst="homePlate">
              <a:avLst>
                <a:gd name="adj" fmla="val 0"/>
              </a:avLst>
            </a:prstGeom>
            <a:solidFill>
              <a:schemeClr val="bg1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wrap="square" lIns="180000" tIns="0" rIns="0" bIns="0" anchor="ctr"/>
            <a:lstStyle/>
            <a:p>
              <a:pPr marL="180975" indent="-180975" latinLnBrk="0">
                <a:lnSpc>
                  <a:spcPct val="120000"/>
                </a:lnSpc>
                <a:spcBef>
                  <a:spcPts val="300"/>
                </a:spcBef>
                <a:buClr>
                  <a:schemeClr val="bg1">
                    <a:lumMod val="50000"/>
                  </a:schemeClr>
                </a:buClr>
                <a:buFont typeface="Wingdings" pitchFamily="2" charset="2"/>
                <a:buChar char="§"/>
              </a:pPr>
              <a:r>
                <a:rPr lang="ko-KR" altLang="en-US" sz="1300" kern="0" dirty="0">
                  <a:solidFill>
                    <a:prstClr val="black"/>
                  </a:solidFill>
                  <a:latin typeface="Trebuchet MS" panose="020B0603020202020204" pitchFamily="34" charset="0"/>
                </a:rPr>
                <a:t>구조화된 설문지 배포 및 </a:t>
              </a:r>
              <a:r>
                <a:rPr lang="ko-KR" altLang="en-US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회수</a:t>
              </a:r>
              <a:r>
                <a:rPr lang="en-US" altLang="ko-KR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(</a:t>
              </a:r>
              <a:r>
                <a:rPr lang="ko-KR" altLang="en-US" sz="1300" kern="0" dirty="0">
                  <a:solidFill>
                    <a:prstClr val="black"/>
                  </a:solidFill>
                  <a:latin typeface="Trebuchet MS" panose="020B0603020202020204" pitchFamily="34" charset="0"/>
                </a:rPr>
                <a:t>국제대학교 조교 시행</a:t>
              </a:r>
              <a:r>
                <a:rPr lang="en-US" altLang="ko-KR" sz="1300" kern="0" dirty="0">
                  <a:solidFill>
                    <a:prstClr val="black"/>
                  </a:solidFill>
                  <a:latin typeface="Trebuchet MS" panose="020B0603020202020204" pitchFamily="34" charset="0"/>
                </a:rPr>
                <a:t>)</a:t>
              </a: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355602" y="4462041"/>
            <a:ext cx="6115693" cy="652240"/>
            <a:chOff x="355602" y="4462040"/>
            <a:chExt cx="6115693" cy="652240"/>
          </a:xfrm>
        </p:grpSpPr>
        <p:sp>
          <p:nvSpPr>
            <p:cNvPr id="131" name="양쪽 모서리가 둥근 사각형 130"/>
            <p:cNvSpPr/>
            <p:nvPr/>
          </p:nvSpPr>
          <p:spPr bwMode="auto">
            <a:xfrm rot="5400000" flipH="1" flipV="1">
              <a:off x="961090" y="3856552"/>
              <a:ext cx="469900" cy="1680876"/>
            </a:xfrm>
            <a:prstGeom prst="round2SameRect">
              <a:avLst>
                <a:gd name="adj1" fmla="val 18081"/>
                <a:gd name="adj2" fmla="val 0"/>
              </a:avLst>
            </a:prstGeom>
            <a:solidFill>
              <a:srgbClr val="DDDDDD"/>
            </a:solidFill>
            <a:ln w="12700" cap="flat" cmpd="sng" algn="ctr">
              <a:noFill/>
              <a:prstDash val="solid"/>
            </a:ln>
            <a:effectLst/>
          </p:spPr>
          <p:txBody>
            <a:bodyPr vert="vert" wrap="none" lIns="0" tIns="0" rIns="0" bIns="0" anchor="ctr"/>
            <a:lstStyle/>
            <a:p>
              <a:pPr algn="ctr" latinLnBrk="0">
                <a:lnSpc>
                  <a:spcPct val="100000"/>
                </a:lnSpc>
                <a:buFont typeface="Wingdings" pitchFamily="2" charset="2"/>
                <a:buNone/>
              </a:pPr>
              <a:r>
                <a:rPr lang="ko-KR" altLang="en-US" sz="1400" b="1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rPr>
                <a:t>조사 시기</a:t>
              </a:r>
              <a:endParaRPr lang="ko-KR" altLang="en-US" sz="1400" b="1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132" name="AutoShape 5"/>
            <p:cNvSpPr>
              <a:spLocks noChangeArrowheads="1"/>
            </p:cNvSpPr>
            <p:nvPr/>
          </p:nvSpPr>
          <p:spPr bwMode="auto">
            <a:xfrm>
              <a:off x="2027146" y="4462041"/>
              <a:ext cx="4444149" cy="652239"/>
            </a:xfrm>
            <a:prstGeom prst="homePlate">
              <a:avLst>
                <a:gd name="adj" fmla="val 0"/>
              </a:avLst>
            </a:prstGeom>
            <a:solidFill>
              <a:schemeClr val="bg1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wrap="square" lIns="180000" tIns="0" rIns="0" bIns="0" anchor="ctr"/>
            <a:lstStyle/>
            <a:p>
              <a:pPr marL="180975" indent="-180975" latinLnBrk="0">
                <a:lnSpc>
                  <a:spcPct val="120000"/>
                </a:lnSpc>
                <a:spcBef>
                  <a:spcPts val="300"/>
                </a:spcBef>
                <a:buClr>
                  <a:schemeClr val="bg1">
                    <a:lumMod val="50000"/>
                  </a:schemeClr>
                </a:buClr>
                <a:buFont typeface="Wingdings" pitchFamily="2" charset="2"/>
                <a:buChar char="§"/>
              </a:pPr>
              <a:r>
                <a:rPr lang="en-US" altLang="ko-KR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2018</a:t>
              </a:r>
              <a:r>
                <a:rPr lang="ko-KR" altLang="en-US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년 </a:t>
              </a:r>
              <a:r>
                <a:rPr lang="en-US" altLang="ko-KR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11</a:t>
              </a:r>
              <a:r>
                <a:rPr lang="ko-KR" altLang="en-US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월 </a:t>
              </a:r>
              <a:r>
                <a:rPr lang="en-US" altLang="ko-KR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1</a:t>
              </a:r>
              <a:r>
                <a:rPr lang="ko-KR" altLang="en-US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일 </a:t>
              </a:r>
              <a:r>
                <a:rPr lang="en-US" altLang="ko-KR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~ 11</a:t>
              </a:r>
              <a:r>
                <a:rPr lang="ko-KR" altLang="en-US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월 </a:t>
              </a:r>
              <a:r>
                <a:rPr lang="en-US" altLang="ko-KR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9</a:t>
              </a:r>
              <a:r>
                <a:rPr lang="ko-KR" altLang="en-US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일</a:t>
              </a:r>
              <a:endParaRPr lang="ko-KR" altLang="en-US" sz="1300" kern="0" dirty="0">
                <a:solidFill>
                  <a:prstClr val="black"/>
                </a:solidFill>
                <a:latin typeface="Trebuchet MS" panose="020B0603020202020204" pitchFamily="34" charset="0"/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355602" y="5556412"/>
            <a:ext cx="6115693" cy="652240"/>
            <a:chOff x="355602" y="5556412"/>
            <a:chExt cx="6115693" cy="652240"/>
          </a:xfrm>
        </p:grpSpPr>
        <p:sp>
          <p:nvSpPr>
            <p:cNvPr id="129" name="양쪽 모서리가 둥근 사각형 128"/>
            <p:cNvSpPr/>
            <p:nvPr/>
          </p:nvSpPr>
          <p:spPr bwMode="auto">
            <a:xfrm rot="5400000" flipH="1" flipV="1">
              <a:off x="961090" y="4950924"/>
              <a:ext cx="469900" cy="1680876"/>
            </a:xfrm>
            <a:prstGeom prst="round2SameRect">
              <a:avLst>
                <a:gd name="adj1" fmla="val 18081"/>
                <a:gd name="adj2" fmla="val 0"/>
              </a:avLst>
            </a:prstGeom>
            <a:solidFill>
              <a:srgbClr val="DDDDDD"/>
            </a:solidFill>
            <a:ln w="12700" cap="flat" cmpd="sng" algn="ctr">
              <a:noFill/>
              <a:prstDash val="solid"/>
            </a:ln>
            <a:effectLst/>
          </p:spPr>
          <p:txBody>
            <a:bodyPr vert="vert" wrap="none" lIns="0" tIns="0" rIns="0" bIns="0" anchor="ctr"/>
            <a:lstStyle/>
            <a:p>
              <a:pPr algn="ctr" latinLnBrk="0">
                <a:lnSpc>
                  <a:spcPct val="100000"/>
                </a:lnSpc>
                <a:buFont typeface="Wingdings" pitchFamily="2" charset="2"/>
                <a:buNone/>
              </a:pPr>
              <a:r>
                <a:rPr lang="ko-KR" altLang="en-US" sz="1400" b="1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Trebuchet MS" panose="020B0603020202020204" pitchFamily="34" charset="0"/>
                </a:rPr>
                <a:t>표본규모 및 구성</a:t>
              </a:r>
            </a:p>
          </p:txBody>
        </p:sp>
        <p:sp>
          <p:nvSpPr>
            <p:cNvPr id="130" name="AutoShape 5"/>
            <p:cNvSpPr>
              <a:spLocks noChangeArrowheads="1"/>
            </p:cNvSpPr>
            <p:nvPr/>
          </p:nvSpPr>
          <p:spPr bwMode="auto">
            <a:xfrm>
              <a:off x="2027146" y="5556413"/>
              <a:ext cx="4444149" cy="652239"/>
            </a:xfrm>
            <a:prstGeom prst="homePlate">
              <a:avLst>
                <a:gd name="adj" fmla="val 0"/>
              </a:avLst>
            </a:prstGeom>
            <a:solidFill>
              <a:schemeClr val="bg1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</a:ln>
            <a:effectLst/>
          </p:spPr>
          <p:txBody>
            <a:bodyPr wrap="square" lIns="180000" tIns="0" rIns="0" bIns="0" anchor="ctr"/>
            <a:lstStyle/>
            <a:p>
              <a:pPr marL="180975" indent="-180975" latinLnBrk="0">
                <a:lnSpc>
                  <a:spcPct val="120000"/>
                </a:lnSpc>
                <a:spcBef>
                  <a:spcPts val="300"/>
                </a:spcBef>
                <a:buClr>
                  <a:schemeClr val="bg1">
                    <a:lumMod val="50000"/>
                  </a:schemeClr>
                </a:buClr>
                <a:buFont typeface="Wingdings" pitchFamily="2" charset="2"/>
                <a:buChar char="§"/>
              </a:pPr>
              <a:r>
                <a:rPr lang="en-US" altLang="ko-KR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1,456</a:t>
              </a:r>
              <a:r>
                <a:rPr lang="ko-KR" altLang="en-US" sz="1300" kern="0" dirty="0" smtClean="0">
                  <a:solidFill>
                    <a:prstClr val="black"/>
                  </a:solidFill>
                  <a:latin typeface="Trebuchet MS" panose="020B0603020202020204" pitchFamily="34" charset="0"/>
                </a:rPr>
                <a:t>명</a:t>
              </a:r>
              <a:endParaRPr lang="ko-KR" altLang="en-US" sz="1300" kern="0" dirty="0">
                <a:solidFill>
                  <a:prstClr val="black"/>
                </a:solidFill>
                <a:latin typeface="Trebuchet MS" panose="020B0603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8837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전반적 이미지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2" name="표 11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전반적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이미지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자부심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타 전문대학 대비 경쟁력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향후 발전가능성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우수한 인재 양성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취업에 도움을 준다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71.5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96839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전공 인식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전공 인식 차원 만족도는 </a:t>
            </a:r>
            <a:r>
              <a:rPr lang="en-US" altLang="ko-KR" dirty="0" smtClean="0"/>
              <a:t>70.0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 </a:t>
            </a:r>
            <a:r>
              <a:rPr lang="ko-KR" altLang="en-US" dirty="0" smtClean="0"/>
              <a:t>전년 대비 </a:t>
            </a:r>
            <a:r>
              <a:rPr lang="en-US" altLang="ko-KR" dirty="0"/>
              <a:t>-</a:t>
            </a:r>
            <a:r>
              <a:rPr lang="en-US" altLang="ko-KR" dirty="0" smtClean="0"/>
              <a:t>0.7</a:t>
            </a:r>
            <a:r>
              <a:rPr lang="ko-KR" altLang="en-US" dirty="0" smtClean="0"/>
              <a:t>점 하락함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사회에서 필요로 하는 학과</a:t>
            </a:r>
            <a:r>
              <a:rPr lang="en-US" altLang="ko-KR" dirty="0" smtClean="0"/>
              <a:t>’</a:t>
            </a:r>
            <a:r>
              <a:rPr lang="ko-KR" altLang="en-US" dirty="0" smtClean="0"/>
              <a:t>가 </a:t>
            </a:r>
            <a:r>
              <a:rPr lang="en-US" altLang="ko-KR" dirty="0" smtClean="0"/>
              <a:t>71.3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전문성 향상 도움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69.1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전문성 향상 도움을 제외한 모든 항목의 만족도가 전년 대비 하락한 가운데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en-US" altLang="ko-KR" dirty="0" smtClean="0"/>
              <a:t>‘</a:t>
            </a:r>
            <a:r>
              <a:rPr lang="ko-KR" altLang="en-US" dirty="0" smtClean="0"/>
              <a:t>사회에서 필요로 하는 학과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하락폭</a:t>
            </a:r>
            <a:r>
              <a:rPr lang="en-US" altLang="ko-KR" dirty="0" smtClean="0"/>
              <a:t>(-0.4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상대적으로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964297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전공 인식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236786"/>
        </p:xfrm>
        <a:graphic>
          <a:graphicData uri="http://schemas.openxmlformats.org/drawingml/2006/table">
            <a:tbl>
              <a:tblPr/>
              <a:tblGrid>
                <a:gridCol w="20826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082600"/>
                <a:gridCol w="2082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0826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36786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전공 인식 만족도</a:t>
                      </a:r>
                      <a:endParaRPr kumimoji="1" lang="ko-KR" altLang="en-US" sz="10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사회에서 필요로 하는 학과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 도움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전문성 향상 도움</a:t>
                      </a:r>
                      <a:r>
                        <a:rPr kumimoji="1" lang="en-US" altLang="ko-KR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**</a:t>
                      </a:r>
                      <a:endParaRPr kumimoji="1" lang="ko-KR" altLang="en-US" sz="10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09320"/>
            <a:ext cx="3621184" cy="41549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**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전문성 향상 도움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: 2018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년 신규 조사 항목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20829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082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082900"/>
                <a:gridCol w="20829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0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3326272" y="340555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312052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8985448" y="3805056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4808886" y="3765481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22337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전공 인식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105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5547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7606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83675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836751"/>
                <a:gridCol w="1836751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836751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인식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사회에서 필요로 하는 학과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900" b="1" dirty="0" smtClean="0"/>
                        <a:t>전문성 향상 도움</a:t>
                      </a:r>
                      <a:endParaRPr lang="ko-KR" altLang="en-US" sz="900" b="1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60595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전공 인식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105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8346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0405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87275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872755"/>
                <a:gridCol w="187275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87275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인식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사회에서 필요로 하는 학과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900" b="1" dirty="0" smtClean="0"/>
                        <a:t>전문성 향상 도움</a:t>
                      </a:r>
                      <a:endParaRPr lang="ko-KR" altLang="en-US" sz="900" b="1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86.4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2058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전공 교과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전공 교과 차원 만족도는 </a:t>
            </a:r>
            <a:r>
              <a:rPr lang="en-US" altLang="ko-KR" dirty="0" smtClean="0"/>
              <a:t>64.5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+1.2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교수 </a:t>
            </a:r>
            <a:r>
              <a:rPr lang="en-US" altLang="ko-KR" dirty="0" smtClean="0"/>
              <a:t>NCS </a:t>
            </a:r>
            <a:r>
              <a:rPr lang="ko-KR" altLang="en-US" dirty="0" smtClean="0"/>
              <a:t>교과목 교육목표 평가</a:t>
            </a:r>
            <a:r>
              <a:rPr lang="en-US" altLang="ko-KR" dirty="0" smtClean="0"/>
              <a:t>’ </a:t>
            </a:r>
            <a:r>
              <a:rPr lang="ko-KR" altLang="en-US" dirty="0" smtClean="0"/>
              <a:t>및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능력단위 평가 계획서 내용</a:t>
            </a:r>
            <a:r>
              <a:rPr lang="en-US" altLang="ko-KR" dirty="0" smtClean="0"/>
              <a:t>/</a:t>
            </a:r>
            <a:r>
              <a:rPr lang="ko-KR" altLang="en-US" dirty="0" smtClean="0"/>
              <a:t>방법 준수</a:t>
            </a:r>
            <a:r>
              <a:rPr lang="en-US" altLang="ko-KR" dirty="0" smtClean="0"/>
              <a:t>’</a:t>
            </a:r>
            <a:r>
              <a:rPr lang="ko-KR" altLang="en-US" dirty="0" smtClean="0"/>
              <a:t>가 각 </a:t>
            </a:r>
            <a:r>
              <a:rPr lang="en-US" altLang="ko-KR" dirty="0" smtClean="0"/>
              <a:t>64.9</a:t>
            </a:r>
            <a:r>
              <a:rPr lang="ko-KR" altLang="en-US" dirty="0" smtClean="0"/>
              <a:t>점으로 가장 높고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ko-KR" altLang="en-US" dirty="0" smtClean="0"/>
              <a:t>이어서 </a:t>
            </a:r>
            <a:r>
              <a:rPr lang="en-US" altLang="ko-KR" dirty="0" smtClean="0"/>
              <a:t>‘NCS </a:t>
            </a:r>
            <a:r>
              <a:rPr lang="ko-KR" altLang="en-US" dirty="0" smtClean="0"/>
              <a:t>전공교육 직무수행능력 향상 도움</a:t>
            </a:r>
            <a:r>
              <a:rPr lang="en-US" altLang="ko-KR" dirty="0" smtClean="0"/>
              <a:t>’(64.7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 </a:t>
            </a:r>
            <a:r>
              <a:rPr lang="en-US" altLang="ko-KR" dirty="0"/>
              <a:t>&gt;</a:t>
            </a:r>
            <a:r>
              <a:rPr lang="en-US" altLang="ko-KR" dirty="0" smtClean="0"/>
              <a:t> ‘NCS </a:t>
            </a:r>
            <a:r>
              <a:rPr lang="ko-KR" altLang="en-US" dirty="0" smtClean="0"/>
              <a:t>교육과정 취업분야 일치</a:t>
            </a:r>
            <a:r>
              <a:rPr lang="en-US" altLang="ko-KR" dirty="0" smtClean="0"/>
              <a:t>’(64.5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 </a:t>
            </a:r>
            <a:r>
              <a:rPr lang="ko-KR" altLang="en-US" dirty="0" smtClean="0"/>
              <a:t>순임</a:t>
            </a:r>
            <a:r>
              <a:rPr lang="en-US" altLang="ko-KR" dirty="0" smtClean="0"/>
              <a:t>.</a:t>
            </a:r>
            <a:br>
              <a:rPr lang="en-US" altLang="ko-KR" dirty="0" smtClean="0"/>
            </a:br>
            <a:r>
              <a:rPr lang="ko-KR" altLang="en-US" dirty="0" smtClean="0"/>
              <a:t>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평가결과에 대한 피드백 제공</a:t>
            </a:r>
            <a:r>
              <a:rPr lang="en-US" altLang="ko-KR" dirty="0" smtClean="0"/>
              <a:t>’</a:t>
            </a:r>
            <a:r>
              <a:rPr lang="ko-KR" altLang="en-US" dirty="0" smtClean="0"/>
              <a:t>과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능력단위 평가</a:t>
            </a:r>
            <a:r>
              <a:rPr lang="en-US" altLang="ko-KR" dirty="0" smtClean="0"/>
              <a:t>/</a:t>
            </a:r>
            <a:r>
              <a:rPr lang="ko-KR" altLang="en-US" dirty="0" smtClean="0"/>
              <a:t>상담</a:t>
            </a:r>
            <a:r>
              <a:rPr lang="en-US" altLang="ko-KR" dirty="0" smtClean="0"/>
              <a:t>/</a:t>
            </a:r>
            <a:r>
              <a:rPr lang="ko-KR" altLang="en-US" dirty="0" smtClean="0"/>
              <a:t>지도 직무수행능력 향상 도움</a:t>
            </a:r>
            <a:r>
              <a:rPr lang="en-US" altLang="ko-KR" dirty="0" smtClean="0"/>
              <a:t>’</a:t>
            </a:r>
            <a:r>
              <a:rPr lang="ko-KR" altLang="en-US" dirty="0"/>
              <a:t>은</a:t>
            </a:r>
            <a:r>
              <a:rPr lang="ko-KR" altLang="en-US" dirty="0" smtClean="0"/>
              <a:t> 각 </a:t>
            </a:r>
            <a:r>
              <a:rPr lang="en-US" altLang="ko-KR" dirty="0" smtClean="0"/>
              <a:t>64.1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</a:t>
            </a:r>
            <a:r>
              <a:rPr lang="ko-KR" altLang="en-US" dirty="0" smtClean="0"/>
              <a:t> </a:t>
            </a:r>
            <a:r>
              <a:rPr lang="en-US" altLang="ko-KR" dirty="0" smtClean="0"/>
              <a:t>‘NCS </a:t>
            </a:r>
            <a:r>
              <a:rPr lang="ko-KR" altLang="en-US" dirty="0" smtClean="0"/>
              <a:t>전공교육 직무수행능력 향상 도움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(+1.6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상대적으로 크게 나타남</a:t>
            </a:r>
            <a:r>
              <a:rPr lang="en-US" altLang="ko-KR" dirty="0" smtClean="0"/>
              <a:t>.</a:t>
            </a:r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964297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전공 교과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609600"/>
        </p:xfrm>
        <a:graphic>
          <a:graphicData uri="http://schemas.openxmlformats.org/drawingml/2006/table">
            <a:tbl>
              <a:tblPr/>
              <a:tblGrid>
                <a:gridCol w="9256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25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256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25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925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925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9256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925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9256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236786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전공교과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NCS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교육과정 취업분야 일치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NCS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전공교육 직무수행능력 향상 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NCS </a:t>
                      </a:r>
                      <a:r>
                        <a:rPr kumimoji="1" lang="ko-KR" altLang="en-US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교육과정 희망취업 분야 진출 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교수 </a:t>
                      </a:r>
                      <a:r>
                        <a:rPr kumimoji="1" lang="en-US" altLang="ko-KR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NCS </a:t>
                      </a:r>
                      <a:r>
                        <a:rPr kumimoji="1" lang="ko-KR" altLang="en-US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교과목 교육목표 평가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평가결과에 대한 피드백 제공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능력단위 평가 계획서 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내용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방법 준수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능력단위 평가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상담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지도 직무수행능력 향상 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NCS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전공교육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과정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597" cy="417600"/>
        </p:xfrm>
        <a:graphic>
          <a:graphicData uri="http://schemas.openxmlformats.org/drawingml/2006/table">
            <a:tbl>
              <a:tblPr/>
              <a:tblGrid>
                <a:gridCol w="9257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25733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25733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25733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925733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925733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925733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925733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925733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175734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411112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6535126" y="3913697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5601072" y="3892714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  <p:sp>
        <p:nvSpPr>
          <p:cNvPr id="23" name="Freeform 101"/>
          <p:cNvSpPr>
            <a:spLocks/>
          </p:cNvSpPr>
          <p:nvPr/>
        </p:nvSpPr>
        <p:spPr bwMode="auto">
          <a:xfrm>
            <a:off x="8337376" y="3913697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24" name="Freeform 101"/>
          <p:cNvSpPr>
            <a:spLocks/>
          </p:cNvSpPr>
          <p:nvPr/>
        </p:nvSpPr>
        <p:spPr bwMode="auto">
          <a:xfrm>
            <a:off x="7469181" y="3887661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96423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전공 교과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888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48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48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8483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483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8483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84832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84832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84832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84832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전공교과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NCS 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교육과정 취업분야 일치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NCS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전공교육 직무수행능력 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향상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NCS 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교육과정 희망취업 분야 진출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교수 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NCS 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교과목 교육목표 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평가결과에 대한 피드백 제공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능력단위 평가 계획서 내용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방법 준수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능력단위 평가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상담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지도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직무수행능력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향상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NCS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전공교육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과정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2480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전공 교과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484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484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8484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484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8484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8484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848400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848400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848400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전공교과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NCS 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교육과정 취업분야 일치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NCS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전공교육 직무수행능력 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향상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NCS 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교육과정 희망취업 분야 진출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교수 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NCS 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교과목 교육목표 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평가결과에 대한 피드백 제공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능력단위 평가 계획서 내용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방법 준수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능력단위 평가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상담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지도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직무수행능력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향상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NCS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전공교육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과정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701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실습 교육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실습 교육 차원 만족도는 </a:t>
            </a:r>
            <a:r>
              <a:rPr lang="en-US" altLang="ko-KR" dirty="0" smtClean="0"/>
              <a:t>63.9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+1.7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전문성 향상에 도움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65.2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교외현장실습 프로그램 다양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62.3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상승한 가운데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교외현장실습 프로그램 다양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(+2.4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상대적으로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964297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실습 교육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152400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실습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교육 만족도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전문성 향상에 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실험실습 프로그램 다양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 역량을 강화 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교외현장실습 프로그램 다양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621184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 </a:t>
            </a: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6663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908506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412869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9129464" y="3920085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4126728" y="3860629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9889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실습 교육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실습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교육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전문성 향상에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실험실습 프로그램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역량을 강화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교외현장실습 프로그램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1926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실습 교육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실습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교육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전문성 향상에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실험실습 프로그램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역량을 강화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교외현장실습 프로그램 다양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62056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3. </a:t>
            </a:r>
            <a:r>
              <a:rPr lang="ko-KR" altLang="en-US" dirty="0" smtClean="0"/>
              <a:t>조사 내용</a:t>
            </a:r>
            <a:endParaRPr lang="ko-KR" altLang="en-US" dirty="0"/>
          </a:p>
        </p:txBody>
      </p:sp>
      <p:grpSp>
        <p:nvGrpSpPr>
          <p:cNvPr id="10" name="그룹 9"/>
          <p:cNvGrpSpPr/>
          <p:nvPr/>
        </p:nvGrpSpPr>
        <p:grpSpPr>
          <a:xfrm>
            <a:off x="352725" y="957797"/>
            <a:ext cx="9252332" cy="2017177"/>
            <a:chOff x="352725" y="957797"/>
            <a:chExt cx="9252332" cy="2017177"/>
          </a:xfrm>
        </p:grpSpPr>
        <p:sp>
          <p:nvSpPr>
            <p:cNvPr id="12" name="Rectangle 149" descr="좁은 수평선"/>
            <p:cNvSpPr>
              <a:spLocks noChangeArrowheads="1"/>
            </p:cNvSpPr>
            <p:nvPr/>
          </p:nvSpPr>
          <p:spPr bwMode="auto">
            <a:xfrm>
              <a:off x="1661686" y="957797"/>
              <a:ext cx="7899827" cy="2017177"/>
            </a:xfrm>
            <a:prstGeom prst="bracketPair">
              <a:avLst>
                <a:gd name="adj" fmla="val 0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  <a:ex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endParaRPr lang="ko-KR" altLang="en-US" sz="105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0" name="자유형 39"/>
            <p:cNvSpPr/>
            <p:nvPr/>
          </p:nvSpPr>
          <p:spPr>
            <a:xfrm rot="5400000" flipH="1">
              <a:off x="886155" y="478157"/>
              <a:ext cx="612000" cy="1678860"/>
            </a:xfrm>
            <a:custGeom>
              <a:avLst/>
              <a:gdLst>
                <a:gd name="connsiteX0" fmla="*/ 572751 w 572751"/>
                <a:gd name="connsiteY0" fmla="*/ 1025326 h 1025326"/>
                <a:gd name="connsiteX1" fmla="*/ 572751 w 572751"/>
                <a:gd name="connsiteY1" fmla="*/ 632295 h 1025326"/>
                <a:gd name="connsiteX2" fmla="*/ 572751 w 572751"/>
                <a:gd name="connsiteY2" fmla="*/ 354613 h 1025326"/>
                <a:gd name="connsiteX3" fmla="*/ 572751 w 572751"/>
                <a:gd name="connsiteY3" fmla="*/ 0 h 1025326"/>
                <a:gd name="connsiteX4" fmla="*/ 0 w 572751"/>
                <a:gd name="connsiteY4" fmla="*/ 141285 h 1025326"/>
                <a:gd name="connsiteX5" fmla="*/ 0 w 572751"/>
                <a:gd name="connsiteY5" fmla="*/ 422489 h 1025326"/>
                <a:gd name="connsiteX6" fmla="*/ 0 w 572751"/>
                <a:gd name="connsiteY6" fmla="*/ 632295 h 1025326"/>
                <a:gd name="connsiteX7" fmla="*/ 0 w 572751"/>
                <a:gd name="connsiteY7" fmla="*/ 1025326 h 102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2751" h="1025326">
                  <a:moveTo>
                    <a:pt x="572751" y="1025326"/>
                  </a:moveTo>
                  <a:lnTo>
                    <a:pt x="572751" y="632295"/>
                  </a:lnTo>
                  <a:lnTo>
                    <a:pt x="572751" y="354613"/>
                  </a:lnTo>
                  <a:lnTo>
                    <a:pt x="572751" y="0"/>
                  </a:lnTo>
                  <a:lnTo>
                    <a:pt x="0" y="141285"/>
                  </a:lnTo>
                  <a:lnTo>
                    <a:pt x="0" y="422489"/>
                  </a:lnTo>
                  <a:lnTo>
                    <a:pt x="0" y="632295"/>
                  </a:lnTo>
                  <a:lnTo>
                    <a:pt x="0" y="1025326"/>
                  </a:lnTo>
                  <a:close/>
                </a:path>
              </a:pathLst>
            </a:custGeom>
            <a:solidFill>
              <a:srgbClr val="044385"/>
            </a:solidFill>
            <a:ln w="2222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vert270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Aft>
                  <a:spcPts val="200"/>
                </a:spcAft>
                <a:buClr>
                  <a:srgbClr val="EEECE1"/>
                </a:buClr>
                <a:buSzPct val="140000"/>
                <a:tabLst>
                  <a:tab pos="5648325" algn="l"/>
                </a:tabLst>
              </a:pPr>
              <a:r>
                <a:rPr lang="ko-KR" altLang="en-US" sz="1400" b="1" kern="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sym typeface="Monotype Sorts"/>
                </a:rPr>
                <a:t>대학 환경</a:t>
              </a:r>
              <a:endParaRPr lang="ko-KR" altLang="en-US" sz="14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endParaRPr>
            </a:p>
          </p:txBody>
        </p:sp>
        <p:sp>
          <p:nvSpPr>
            <p:cNvPr id="41" name="직사각형 40"/>
            <p:cNvSpPr/>
            <p:nvPr/>
          </p:nvSpPr>
          <p:spPr>
            <a:xfrm>
              <a:off x="3196345" y="993990"/>
              <a:ext cx="3132000" cy="936000"/>
            </a:xfrm>
            <a:prstGeom prst="rect">
              <a:avLst/>
            </a:prstGeom>
            <a:noFill/>
            <a:ln w="12700">
              <a:solidFill>
                <a:schemeClr val="bg1">
                  <a:lumMod val="65000"/>
                  <a:alpha val="0"/>
                </a:schemeClr>
              </a:solidFill>
              <a:prstDash val="solid"/>
            </a:ln>
          </p:spPr>
          <p:txBody>
            <a:bodyPr wrap="square" lIns="72000" tIns="72000" rIns="36000" bIns="0" rtlCol="0" anchor="t">
              <a:noAutofit/>
            </a:bodyPr>
            <a:lstStyle/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학습공간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시설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학생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편의 시설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필요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물품 구비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쾌적하게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관리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학생식당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양질의 식단 </a:t>
              </a: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제공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</p:txBody>
        </p:sp>
        <p:sp>
          <p:nvSpPr>
            <p:cNvPr id="72" name="직사각형 71"/>
            <p:cNvSpPr/>
            <p:nvPr/>
          </p:nvSpPr>
          <p:spPr>
            <a:xfrm>
              <a:off x="6473057" y="993990"/>
              <a:ext cx="3132000" cy="936000"/>
            </a:xfrm>
            <a:prstGeom prst="rect">
              <a:avLst/>
            </a:prstGeom>
            <a:noFill/>
            <a:ln w="12700">
              <a:solidFill>
                <a:schemeClr val="bg1">
                  <a:lumMod val="65000"/>
                  <a:alpha val="0"/>
                </a:schemeClr>
              </a:solidFill>
              <a:prstDash val="solid"/>
            </a:ln>
          </p:spPr>
          <p:txBody>
            <a:bodyPr wrap="square" lIns="72000" tIns="72000" rIns="36000" bIns="0" rtlCol="0" anchor="t">
              <a:noAutofit/>
            </a:bodyPr>
            <a:lstStyle/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학술정보원의 자료 다양성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학술정보원 시설 만족도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컴퓨터 실습실의 교육환경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교내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무선 인터넷 </a:t>
              </a: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환경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</p:txBody>
        </p:sp>
        <p:sp>
          <p:nvSpPr>
            <p:cNvPr id="75" name="직사각형 74"/>
            <p:cNvSpPr/>
            <p:nvPr/>
          </p:nvSpPr>
          <p:spPr>
            <a:xfrm>
              <a:off x="3196345" y="2091004"/>
              <a:ext cx="3132000" cy="792000"/>
            </a:xfrm>
            <a:prstGeom prst="rect">
              <a:avLst/>
            </a:prstGeom>
            <a:noFill/>
            <a:ln w="12700">
              <a:solidFill>
                <a:schemeClr val="bg1">
                  <a:lumMod val="65000"/>
                  <a:alpha val="0"/>
                </a:schemeClr>
              </a:solidFill>
              <a:prstDash val="solid"/>
            </a:ln>
          </p:spPr>
          <p:txBody>
            <a:bodyPr wrap="square" lIns="72000" tIns="72000" rIns="36000" bIns="0" rtlCol="0" anchor="t">
              <a:noAutofit/>
            </a:bodyPr>
            <a:lstStyle/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안내</a:t>
              </a:r>
              <a:r>
                <a:rPr lang="en-US" altLang="ko-KR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/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공지사항 손쉽게 확인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안내</a:t>
              </a:r>
              <a:r>
                <a:rPr lang="en-US" altLang="ko-KR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/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공지 시기 및 시간 적절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안내</a:t>
              </a:r>
              <a:r>
                <a:rPr lang="en-US" altLang="ko-KR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/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공지 내용 명확한 이해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다양한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경로를 통해 안내사항 </a:t>
              </a: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전달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2" cstate="print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84628" y="2437789"/>
              <a:ext cx="475834" cy="475836"/>
            </a:xfrm>
            <a:prstGeom prst="rect">
              <a:avLst/>
            </a:prstGeom>
          </p:spPr>
        </p:pic>
        <p:grpSp>
          <p:nvGrpSpPr>
            <p:cNvPr id="2" name="그룹 1"/>
            <p:cNvGrpSpPr/>
            <p:nvPr/>
          </p:nvGrpSpPr>
          <p:grpSpPr>
            <a:xfrm>
              <a:off x="2187312" y="1100102"/>
              <a:ext cx="900000" cy="528403"/>
              <a:chOff x="544658" y="4954860"/>
              <a:chExt cx="808274" cy="808272"/>
            </a:xfrm>
          </p:grpSpPr>
          <p:sp>
            <p:nvSpPr>
              <p:cNvPr id="62" name="모서리가 둥근 직사각형 61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42" name="직사각형 41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시설공간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cxnSp>
          <p:nvCxnSpPr>
            <p:cNvPr id="9" name="직선 연결선 8"/>
            <p:cNvCxnSpPr/>
            <p:nvPr/>
          </p:nvCxnSpPr>
          <p:spPr>
            <a:xfrm>
              <a:off x="2188338" y="2066689"/>
              <a:ext cx="7308000" cy="0"/>
            </a:xfrm>
            <a:prstGeom prst="line">
              <a:avLst/>
            </a:prstGeom>
            <a:ln w="6350">
              <a:solidFill>
                <a:schemeClr val="bg1">
                  <a:lumMod val="50000"/>
                </a:schemeClr>
              </a:solidFill>
              <a:prstDash val="sys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7" name="그룹 76"/>
            <p:cNvGrpSpPr/>
            <p:nvPr/>
          </p:nvGrpSpPr>
          <p:grpSpPr>
            <a:xfrm>
              <a:off x="2187312" y="2206089"/>
              <a:ext cx="900000" cy="528403"/>
              <a:chOff x="544658" y="4954860"/>
              <a:chExt cx="808274" cy="808272"/>
            </a:xfrm>
          </p:grpSpPr>
          <p:sp>
            <p:nvSpPr>
              <p:cNvPr id="78" name="모서리가 둥근 직사각형 77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79" name="직사각형 78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안내</a:t>
                </a:r>
                <a:r>
                  <a:rPr lang="en-US" altLang="ko-KR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/</a:t>
                </a: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공지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</p:grpSp>
      <p:grpSp>
        <p:nvGrpSpPr>
          <p:cNvPr id="11" name="그룹 10"/>
          <p:cNvGrpSpPr/>
          <p:nvPr/>
        </p:nvGrpSpPr>
        <p:grpSpPr>
          <a:xfrm>
            <a:off x="352725" y="3105591"/>
            <a:ext cx="9208788" cy="3276159"/>
            <a:chOff x="352725" y="3105591"/>
            <a:chExt cx="9208788" cy="3276159"/>
          </a:xfrm>
        </p:grpSpPr>
        <p:sp>
          <p:nvSpPr>
            <p:cNvPr id="81" name="Rectangle 149" descr="좁은 수평선"/>
            <p:cNvSpPr>
              <a:spLocks noChangeArrowheads="1"/>
            </p:cNvSpPr>
            <p:nvPr/>
          </p:nvSpPr>
          <p:spPr bwMode="auto">
            <a:xfrm>
              <a:off x="1661686" y="3105591"/>
              <a:ext cx="7899827" cy="3276159"/>
            </a:xfrm>
            <a:prstGeom prst="bracketPair">
              <a:avLst>
                <a:gd name="adj" fmla="val 0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  <a:ex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endParaRPr lang="ko-KR" altLang="en-US" sz="105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82" name="자유형 81"/>
            <p:cNvSpPr/>
            <p:nvPr/>
          </p:nvSpPr>
          <p:spPr>
            <a:xfrm rot="5400000" flipH="1">
              <a:off x="886155" y="2625950"/>
              <a:ext cx="612000" cy="1678860"/>
            </a:xfrm>
            <a:custGeom>
              <a:avLst/>
              <a:gdLst>
                <a:gd name="connsiteX0" fmla="*/ 572751 w 572751"/>
                <a:gd name="connsiteY0" fmla="*/ 1025326 h 1025326"/>
                <a:gd name="connsiteX1" fmla="*/ 572751 w 572751"/>
                <a:gd name="connsiteY1" fmla="*/ 632295 h 1025326"/>
                <a:gd name="connsiteX2" fmla="*/ 572751 w 572751"/>
                <a:gd name="connsiteY2" fmla="*/ 354613 h 1025326"/>
                <a:gd name="connsiteX3" fmla="*/ 572751 w 572751"/>
                <a:gd name="connsiteY3" fmla="*/ 0 h 1025326"/>
                <a:gd name="connsiteX4" fmla="*/ 0 w 572751"/>
                <a:gd name="connsiteY4" fmla="*/ 141285 h 1025326"/>
                <a:gd name="connsiteX5" fmla="*/ 0 w 572751"/>
                <a:gd name="connsiteY5" fmla="*/ 422489 h 1025326"/>
                <a:gd name="connsiteX6" fmla="*/ 0 w 572751"/>
                <a:gd name="connsiteY6" fmla="*/ 632295 h 1025326"/>
                <a:gd name="connsiteX7" fmla="*/ 0 w 572751"/>
                <a:gd name="connsiteY7" fmla="*/ 1025326 h 102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2751" h="1025326">
                  <a:moveTo>
                    <a:pt x="572751" y="1025326"/>
                  </a:moveTo>
                  <a:lnTo>
                    <a:pt x="572751" y="632295"/>
                  </a:lnTo>
                  <a:lnTo>
                    <a:pt x="572751" y="354613"/>
                  </a:lnTo>
                  <a:lnTo>
                    <a:pt x="572751" y="0"/>
                  </a:lnTo>
                  <a:lnTo>
                    <a:pt x="0" y="141285"/>
                  </a:lnTo>
                  <a:lnTo>
                    <a:pt x="0" y="422489"/>
                  </a:lnTo>
                  <a:lnTo>
                    <a:pt x="0" y="632295"/>
                  </a:lnTo>
                  <a:lnTo>
                    <a:pt x="0" y="1025326"/>
                  </a:lnTo>
                  <a:close/>
                </a:path>
              </a:pathLst>
            </a:custGeom>
            <a:solidFill>
              <a:srgbClr val="044385"/>
            </a:solidFill>
            <a:ln w="2222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vert270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Aft>
                  <a:spcPts val="200"/>
                </a:spcAft>
                <a:buClr>
                  <a:srgbClr val="EEECE1"/>
                </a:buClr>
                <a:buSzPct val="140000"/>
                <a:tabLst>
                  <a:tab pos="5648325" algn="l"/>
                </a:tabLst>
              </a:pPr>
              <a:r>
                <a:rPr lang="ko-KR" altLang="en-US" sz="1400" b="1" kern="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sym typeface="Monotype Sorts"/>
                </a:rPr>
                <a:t>학교 서비스</a:t>
              </a:r>
              <a:endParaRPr lang="ko-KR" altLang="en-US" sz="14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endParaRPr>
            </a:p>
          </p:txBody>
        </p:sp>
        <p:sp>
          <p:nvSpPr>
            <p:cNvPr id="83" name="직사각형 82"/>
            <p:cNvSpPr/>
            <p:nvPr/>
          </p:nvSpPr>
          <p:spPr>
            <a:xfrm>
              <a:off x="3196345" y="3171990"/>
              <a:ext cx="3132000" cy="936000"/>
            </a:xfrm>
            <a:prstGeom prst="rect">
              <a:avLst/>
            </a:prstGeom>
            <a:noFill/>
            <a:ln w="12700">
              <a:solidFill>
                <a:schemeClr val="bg1">
                  <a:lumMod val="65000"/>
                  <a:alpha val="0"/>
                </a:schemeClr>
              </a:solidFill>
              <a:prstDash val="solid"/>
            </a:ln>
          </p:spPr>
          <p:txBody>
            <a:bodyPr wrap="square" lIns="72000" tIns="72000" rIns="36000" bIns="0" rtlCol="0" anchor="t">
              <a:noAutofit/>
            </a:bodyPr>
            <a:lstStyle/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교내행사</a:t>
              </a:r>
              <a:r>
                <a:rPr lang="en-US" altLang="ko-KR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/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학생참여프로그램 다양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학생회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및 동아리 활동 지원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전공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이외에 교양프로그램</a:t>
              </a:r>
              <a:r>
                <a:rPr lang="en-US" altLang="ko-KR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/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강연 </a:t>
              </a: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다양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학생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학습을 위한 지원 다양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학생활동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지원 </a:t>
              </a: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노력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</p:txBody>
        </p:sp>
        <p:sp>
          <p:nvSpPr>
            <p:cNvPr id="85" name="직사각형 84"/>
            <p:cNvSpPr/>
            <p:nvPr/>
          </p:nvSpPr>
          <p:spPr>
            <a:xfrm>
              <a:off x="3196345" y="4321800"/>
              <a:ext cx="3132000" cy="792000"/>
            </a:xfrm>
            <a:prstGeom prst="rect">
              <a:avLst/>
            </a:prstGeom>
            <a:noFill/>
            <a:ln w="12700">
              <a:solidFill>
                <a:schemeClr val="bg1">
                  <a:lumMod val="65000"/>
                  <a:alpha val="0"/>
                </a:schemeClr>
              </a:solidFill>
              <a:prstDash val="solid"/>
            </a:ln>
          </p:spPr>
          <p:txBody>
            <a:bodyPr wrap="square" lIns="72000" tIns="72000" rIns="36000" bIns="0" rtlCol="0" anchor="t">
              <a:noAutofit/>
            </a:bodyPr>
            <a:lstStyle/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비용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적정 수준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비용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효율적 사용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비용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학교발전을 위해 사용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비용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사용내역 </a:t>
              </a: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공개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</p:txBody>
        </p:sp>
        <p:sp>
          <p:nvSpPr>
            <p:cNvPr id="102" name="직사각형 101"/>
            <p:cNvSpPr/>
            <p:nvPr/>
          </p:nvSpPr>
          <p:spPr>
            <a:xfrm>
              <a:off x="3196345" y="5284214"/>
              <a:ext cx="3132000" cy="792000"/>
            </a:xfrm>
            <a:prstGeom prst="rect">
              <a:avLst/>
            </a:prstGeom>
            <a:noFill/>
            <a:ln w="12700">
              <a:solidFill>
                <a:schemeClr val="bg1">
                  <a:lumMod val="65000"/>
                  <a:alpha val="0"/>
                </a:schemeClr>
              </a:solidFill>
              <a:prstDash val="solid"/>
            </a:ln>
          </p:spPr>
          <p:txBody>
            <a:bodyPr wrap="square" lIns="72000" tIns="72000" rIns="36000" bIns="0" rtlCol="0" anchor="t">
              <a:noAutofit/>
            </a:bodyPr>
            <a:lstStyle/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행정서비스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처리 신속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행정서비스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정확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행정업무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직원 학생 입장에서 설명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직원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친절한 업무처리</a:t>
              </a:r>
            </a:p>
            <a:p>
              <a:pPr marL="177800" indent="-177800" defTabSz="971550">
                <a:spcAft>
                  <a:spcPts val="3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학사제도 다양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</p:txBody>
        </p:sp>
        <p:grpSp>
          <p:nvGrpSpPr>
            <p:cNvPr id="87" name="그룹 86"/>
            <p:cNvGrpSpPr/>
            <p:nvPr/>
          </p:nvGrpSpPr>
          <p:grpSpPr>
            <a:xfrm>
              <a:off x="2187312" y="3278102"/>
              <a:ext cx="900000" cy="528403"/>
              <a:chOff x="544658" y="4954860"/>
              <a:chExt cx="808274" cy="808272"/>
            </a:xfrm>
          </p:grpSpPr>
          <p:sp>
            <p:nvSpPr>
              <p:cNvPr id="88" name="모서리가 둥근 직사각형 87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89" name="직사각형 88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학생활동</a:t>
                </a:r>
                <a:endParaRPr lang="en-US" altLang="ko-KR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지원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cxnSp>
          <p:nvCxnSpPr>
            <p:cNvPr id="90" name="직선 연결선 89"/>
            <p:cNvCxnSpPr/>
            <p:nvPr/>
          </p:nvCxnSpPr>
          <p:spPr>
            <a:xfrm>
              <a:off x="2188338" y="4275985"/>
              <a:ext cx="7308000" cy="0"/>
            </a:xfrm>
            <a:prstGeom prst="line">
              <a:avLst/>
            </a:prstGeom>
            <a:ln w="6350">
              <a:solidFill>
                <a:schemeClr val="bg1">
                  <a:lumMod val="50000"/>
                </a:schemeClr>
              </a:solidFill>
              <a:prstDash val="sys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" name="그룹 90"/>
            <p:cNvGrpSpPr/>
            <p:nvPr/>
          </p:nvGrpSpPr>
          <p:grpSpPr>
            <a:xfrm>
              <a:off x="2187312" y="4436885"/>
              <a:ext cx="900000" cy="528403"/>
              <a:chOff x="544658" y="4954860"/>
              <a:chExt cx="808274" cy="808272"/>
            </a:xfrm>
          </p:grpSpPr>
          <p:sp>
            <p:nvSpPr>
              <p:cNvPr id="92" name="모서리가 둥근 직사각형 91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93" name="직사각형 92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비용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grpSp>
          <p:nvGrpSpPr>
            <p:cNvPr id="99" name="그룹 98"/>
            <p:cNvGrpSpPr/>
            <p:nvPr/>
          </p:nvGrpSpPr>
          <p:grpSpPr>
            <a:xfrm>
              <a:off x="2187312" y="5361976"/>
              <a:ext cx="900000" cy="528403"/>
              <a:chOff x="544658" y="4954860"/>
              <a:chExt cx="808274" cy="808272"/>
            </a:xfrm>
          </p:grpSpPr>
          <p:sp>
            <p:nvSpPr>
              <p:cNvPr id="100" name="모서리가 둥근 직사각형 99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01" name="직사각형 100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행정서비스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  <p:cxnSp>
          <p:nvCxnSpPr>
            <p:cNvPr id="103" name="직선 연결선 102"/>
            <p:cNvCxnSpPr/>
            <p:nvPr/>
          </p:nvCxnSpPr>
          <p:spPr>
            <a:xfrm>
              <a:off x="2188338" y="5209435"/>
              <a:ext cx="7308000" cy="0"/>
            </a:xfrm>
            <a:prstGeom prst="line">
              <a:avLst/>
            </a:prstGeom>
            <a:ln w="6350">
              <a:solidFill>
                <a:schemeClr val="bg1">
                  <a:lumMod val="50000"/>
                </a:schemeClr>
              </a:solidFill>
              <a:prstDash val="sys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4" name="그림 103"/>
            <p:cNvPicPr>
              <a:picLocks noChangeAspect="1"/>
            </p:cNvPicPr>
            <p:nvPr/>
          </p:nvPicPr>
          <p:blipFill>
            <a:blip r:embed="rId3" cstate="print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71395" y="5808674"/>
              <a:ext cx="502298" cy="50229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63086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교양 교과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 smtClean="0"/>
              <a:t>1) </a:t>
            </a:r>
            <a:r>
              <a:rPr lang="ko-KR" altLang="en-US" dirty="0" smtClean="0"/>
              <a:t>전체</a:t>
            </a:r>
            <a:endParaRPr lang="ko-KR" altLang="en-US" dirty="0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교양 교과 차원 만족도는 </a:t>
            </a:r>
            <a:r>
              <a:rPr lang="en-US" altLang="ko-KR" dirty="0" smtClean="0"/>
              <a:t>55.9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 </a:t>
            </a:r>
            <a:r>
              <a:rPr lang="ko-KR" altLang="en-US" dirty="0" smtClean="0"/>
              <a:t>전년 대비 </a:t>
            </a:r>
            <a:r>
              <a:rPr lang="en-US" altLang="ko-KR" dirty="0" smtClean="0"/>
              <a:t>+2.3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다양한 교양과목 개설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57.2</a:t>
            </a:r>
            <a:r>
              <a:rPr lang="ko-KR" altLang="en-US" dirty="0" smtClean="0"/>
              <a:t>점으로 가장 높고</a:t>
            </a:r>
            <a:r>
              <a:rPr lang="en-US" altLang="ko-KR" dirty="0" smtClean="0"/>
              <a:t>, </a:t>
            </a:r>
            <a:r>
              <a:rPr lang="ko-KR" altLang="en-US" dirty="0" smtClean="0"/>
              <a:t>이어서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기초소양 및 </a:t>
            </a:r>
            <a:r>
              <a:rPr lang="ko-KR" altLang="en-US" dirty="0"/>
              <a:t>기</a:t>
            </a:r>
            <a:r>
              <a:rPr lang="ko-KR" altLang="en-US" dirty="0" smtClean="0"/>
              <a:t>초학습 능력 형성 도움</a:t>
            </a:r>
            <a:r>
              <a:rPr lang="en-US" altLang="ko-KR" dirty="0" smtClean="0"/>
              <a:t>’(56.2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 &gt; </a:t>
            </a:r>
            <a:br>
              <a:rPr lang="en-US" altLang="ko-KR" dirty="0" smtClean="0"/>
            </a:br>
            <a:r>
              <a:rPr lang="en-US" altLang="ko-KR" dirty="0" smtClean="0"/>
              <a:t>‘</a:t>
            </a:r>
            <a:r>
              <a:rPr lang="ko-KR" altLang="en-US" dirty="0" smtClean="0"/>
              <a:t>직업기초능력 및 전공기초능력 형성 도움</a:t>
            </a:r>
            <a:r>
              <a:rPr lang="en-US" altLang="ko-KR" dirty="0" smtClean="0"/>
              <a:t>’(56.0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 순임</a:t>
            </a:r>
            <a:r>
              <a:rPr lang="en-US" altLang="ko-KR" dirty="0" smtClean="0"/>
              <a:t>.</a:t>
            </a:r>
            <a:br>
              <a:rPr lang="en-US" altLang="ko-KR" dirty="0" smtClean="0"/>
            </a:br>
            <a:r>
              <a:rPr lang="ko-KR" altLang="en-US" dirty="0" smtClean="0"/>
              <a:t>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취업 및 진로설계 도움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54.5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 </a:t>
            </a:r>
            <a:r>
              <a:rPr lang="ko-KR" altLang="en-US" dirty="0" smtClean="0"/>
              <a:t>특히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다양한 교양과목 개설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(+3.6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가장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964297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교양 교과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1175657" y="2625725"/>
          <a:ext cx="8457343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49678" y="5568478"/>
          <a:ext cx="8330994" cy="304800"/>
        </p:xfrm>
        <a:graphic>
          <a:graphicData uri="http://schemas.openxmlformats.org/drawingml/2006/table">
            <a:tbl>
              <a:tblPr/>
              <a:tblGrid>
                <a:gridCol w="138849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8849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388499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8849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88499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38849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36786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교양교과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다양한 교양과목 개설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다양한 학문과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문화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이해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기초소양 및 기초학습 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능력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형성 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직업기초능력 및 전공기초능력 형성 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 및 진로설계 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cxnSp>
        <p:nvCxnSpPr>
          <p:cNvPr id="52" name="직선 연결선 51"/>
          <p:cNvCxnSpPr/>
          <p:nvPr/>
        </p:nvCxnSpPr>
        <p:spPr>
          <a:xfrm>
            <a:off x="2632934" y="3474720"/>
            <a:ext cx="0" cy="2714192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343584" y="6309320"/>
            <a:ext cx="3585918" cy="41549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대비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** 2016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년 항목별 자료 없음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(2017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년 신규 조사 차원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있음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sp>
        <p:nvSpPr>
          <p:cNvPr id="17" name="Freeform 101"/>
          <p:cNvSpPr>
            <a:spLocks/>
          </p:cNvSpPr>
          <p:nvPr/>
        </p:nvSpPr>
        <p:spPr bwMode="auto">
          <a:xfrm>
            <a:off x="9044302" y="4007015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3453954" y="3988453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  <p:cxnSp>
        <p:nvCxnSpPr>
          <p:cNvPr id="27" name="직선 연결선 26"/>
          <p:cNvCxnSpPr/>
          <p:nvPr/>
        </p:nvCxnSpPr>
        <p:spPr>
          <a:xfrm>
            <a:off x="1243780" y="4550310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3886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388600"/>
                <a:gridCol w="1388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88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30" name="직사각형 29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대비 </a:t>
            </a:r>
            <a:r>
              <a:rPr lang="en-US" altLang="ko-KR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31" name="직사각형 30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0579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교양 교과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교양교과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다양한 교양과목 개설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다양한 학문과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문화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이해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기초소양 및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기초학습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능력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형성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직업기초능력 및 전공기초능력 형성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및 진로설계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5954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교양 교과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272600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교양교과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다양한 교양과목 개설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다양한 학문과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문화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이해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기초소양 및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기초학습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능력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형성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직업기초능력 및 전공기초능력 형성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및 진로설계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2569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교수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dirty="0" smtClean="0"/>
              <a:t>교수 차원 만족도는 </a:t>
            </a:r>
            <a:r>
              <a:rPr lang="en-US" altLang="ko-KR" dirty="0" smtClean="0"/>
              <a:t>68.7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+0.3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취업 및 진로 관심</a:t>
            </a:r>
            <a:r>
              <a:rPr lang="en-US" altLang="ko-KR" dirty="0" smtClean="0"/>
              <a:t>/</a:t>
            </a:r>
            <a:r>
              <a:rPr lang="ko-KR" altLang="en-US" dirty="0" smtClean="0"/>
              <a:t>도움</a:t>
            </a:r>
            <a:r>
              <a:rPr lang="en-US" altLang="ko-KR" dirty="0" smtClean="0"/>
              <a:t>’ 69.0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학생과 긴밀한 관계 유지 노력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68.4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취업 및 진로 관심</a:t>
            </a:r>
            <a:r>
              <a:rPr lang="en-US" altLang="ko-KR" dirty="0" smtClean="0"/>
              <a:t>/</a:t>
            </a:r>
            <a:r>
              <a:rPr lang="ko-KR" altLang="en-US" dirty="0" smtClean="0"/>
              <a:t>도움 항목을 제외한 모든 항목이 상승하였으며</a:t>
            </a:r>
            <a:r>
              <a:rPr lang="en-US" altLang="ko-KR" dirty="0" smtClean="0"/>
              <a:t>,</a:t>
            </a:r>
            <a:r>
              <a:rPr lang="ko-KR" altLang="en-US" dirty="0" smtClean="0"/>
              <a:t> </a:t>
            </a:r>
            <a:r>
              <a:rPr lang="en-US" altLang="ko-KR" dirty="0" smtClean="0"/>
              <a:t/>
            </a:r>
            <a:br>
              <a:rPr lang="en-US" altLang="ko-KR" dirty="0" smtClean="0"/>
            </a:br>
            <a:r>
              <a:rPr lang="ko-KR" altLang="en-US" dirty="0" smtClean="0"/>
              <a:t>그 중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교육역량 만족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(+0.6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상대적으로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222553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교수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314325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교수 만족도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교육역량 만족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취업 및 진로 관심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학생의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입장에서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이해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노력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학생과 긴밀한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관계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유지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노력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585918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6663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-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대비 </a:t>
            </a:r>
            <a:r>
              <a:rPr lang="en-US" altLang="ko-KR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908506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336641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9129464" y="3826445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5814029" y="3776557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91333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교수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교수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교육역량 만족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및 진로 관심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학생의 입장에서 이해 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학생과 긴밀한 관계 유지 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9335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교수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교수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교육역량 만족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취업 및 진로 관심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학생의 입장에서 이해 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학생과 긴밀한 관계 유지 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3762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조교 및 교우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dirty="0" smtClean="0"/>
              <a:t>조교 및 교우 차원 만족도는 </a:t>
            </a:r>
            <a:r>
              <a:rPr lang="en-US" altLang="ko-KR" dirty="0" smtClean="0"/>
              <a:t>66.8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+1.4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조교선생님 학생 입장에서 설명 노력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67.5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교우들끼리 단합하는 분위기</a:t>
            </a:r>
            <a:r>
              <a:rPr lang="en-US" altLang="ko-KR" dirty="0" smtClean="0"/>
              <a:t>’</a:t>
            </a:r>
            <a:r>
              <a:rPr lang="ko-KR" altLang="en-US" dirty="0" smtClean="0"/>
              <a:t>는 </a:t>
            </a:r>
            <a:r>
              <a:rPr lang="en-US" altLang="ko-KR" dirty="0" smtClean="0"/>
              <a:t>66.0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</a:t>
            </a:r>
            <a:r>
              <a:rPr lang="ko-KR" altLang="en-US" dirty="0" smtClean="0"/>
              <a:t> 그 중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교우들과 어울릴 수 있는 기회 마련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(+1.9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상대적으로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3383838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조교 및 교우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304800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조교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및 교우 만족도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조교선생님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행정서비스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지원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노력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조교선생님 학생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입장에서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설명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노력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교우들과 어울릴 수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있는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기회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마련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교우들끼리</a:t>
                      </a:r>
                      <a:endParaRPr kumimoji="1" lang="en-US" altLang="ko-KR" sz="1000" b="0" i="0" u="none" strike="noStrike" kern="1200" cap="none" spc="-100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단합하는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분위기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585918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6663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908506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365104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9129464" y="3859817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5821084" y="3837088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17309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/>
              <a:t>[</a:t>
            </a:r>
            <a:r>
              <a:rPr lang="ko-KR" altLang="en-US" dirty="0"/>
              <a:t>조교 및 교우</a:t>
            </a:r>
            <a:r>
              <a:rPr lang="en-US" altLang="ko-KR" dirty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조교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및 교우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조교선생님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행정서비스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조교선생님 학생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입장에서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설명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교우들과 어울릴 수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있는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기회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마련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교우들끼리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단합하는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분위기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84283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/>
              <a:t>[</a:t>
            </a:r>
            <a:r>
              <a:rPr lang="ko-KR" altLang="en-US" dirty="0"/>
              <a:t>조교 및 교우</a:t>
            </a:r>
            <a:r>
              <a:rPr lang="en-US" altLang="ko-KR" dirty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조교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및 교우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조교선생님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행정서비스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지원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조교선생님 학생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입장에서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설명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교우들과 어울릴 수 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있는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기회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마련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교우들끼리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단합하는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분위기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6990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전공 진로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전공 진로 차원 만족도는 </a:t>
            </a:r>
            <a:r>
              <a:rPr lang="en-US" altLang="ko-KR" dirty="0" smtClean="0"/>
              <a:t>65.6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+1.8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전공을 살린 취업 기회</a:t>
            </a:r>
            <a:r>
              <a:rPr lang="en-US" altLang="ko-KR" dirty="0" smtClean="0"/>
              <a:t>’</a:t>
            </a:r>
            <a:r>
              <a:rPr lang="ko-KR" altLang="en-US" dirty="0" smtClean="0"/>
              <a:t>가 </a:t>
            </a:r>
            <a:r>
              <a:rPr lang="en-US" altLang="ko-KR" dirty="0" smtClean="0"/>
              <a:t>67.0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진로 교육과정 활성화</a:t>
            </a:r>
            <a:r>
              <a:rPr lang="en-US" altLang="ko-KR" dirty="0" smtClean="0"/>
              <a:t>’</a:t>
            </a:r>
            <a:r>
              <a:rPr lang="ko-KR" altLang="en-US" dirty="0" smtClean="0"/>
              <a:t>는 </a:t>
            </a:r>
            <a:r>
              <a:rPr lang="en-US" altLang="ko-KR" dirty="0" smtClean="0"/>
              <a:t>64.7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 </a:t>
            </a:r>
            <a:r>
              <a:rPr lang="ko-KR" altLang="en-US" dirty="0" smtClean="0"/>
              <a:t>그 중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진로 </a:t>
            </a:r>
            <a:r>
              <a:rPr lang="ko-KR" altLang="en-US" dirty="0" err="1" smtClean="0"/>
              <a:t>교과외</a:t>
            </a:r>
            <a:r>
              <a:rPr lang="ko-KR" altLang="en-US" dirty="0" smtClean="0"/>
              <a:t> 교육 활성화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(+2.9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상대적으로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964297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전공 진로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152400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전공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진로 만족도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진로 </a:t>
                      </a:r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지도는 진로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결정에 도움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진로 교육과정 활성화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진로 </a:t>
                      </a:r>
                      <a:r>
                        <a:rPr kumimoji="1" lang="ko-KR" altLang="en-US" sz="1000" b="0" i="0" u="none" strike="noStrike" kern="1200" cap="none" spc="-10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교과외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 교육 활성화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전공을 살린 취업 기회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585918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6663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1.8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2.9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908506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391914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5806169" y="3891401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9129464" y="3820889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93987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3. </a:t>
            </a:r>
            <a:r>
              <a:rPr lang="ko-KR" altLang="en-US" dirty="0" smtClean="0"/>
              <a:t>조사 내용</a:t>
            </a:r>
            <a:endParaRPr lang="ko-KR" altLang="en-US" dirty="0"/>
          </a:p>
        </p:txBody>
      </p:sp>
      <p:sp>
        <p:nvSpPr>
          <p:cNvPr id="12" name="Rectangle 149" descr="좁은 수평선"/>
          <p:cNvSpPr>
            <a:spLocks noChangeArrowheads="1"/>
          </p:cNvSpPr>
          <p:nvPr/>
        </p:nvSpPr>
        <p:spPr bwMode="auto">
          <a:xfrm>
            <a:off x="1661686" y="957796"/>
            <a:ext cx="7899827" cy="2952000"/>
          </a:xfrm>
          <a:prstGeom prst="bracketPair">
            <a:avLst>
              <a:gd name="adj" fmla="val 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  <a:ex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pPr algn="ctr"/>
            <a:endParaRPr lang="ko-KR" altLang="en-US" sz="105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0" name="자유형 39"/>
          <p:cNvSpPr/>
          <p:nvPr/>
        </p:nvSpPr>
        <p:spPr>
          <a:xfrm rot="5400000" flipH="1">
            <a:off x="886155" y="478157"/>
            <a:ext cx="612000" cy="1678860"/>
          </a:xfrm>
          <a:custGeom>
            <a:avLst/>
            <a:gdLst>
              <a:gd name="connsiteX0" fmla="*/ 572751 w 572751"/>
              <a:gd name="connsiteY0" fmla="*/ 1025326 h 1025326"/>
              <a:gd name="connsiteX1" fmla="*/ 572751 w 572751"/>
              <a:gd name="connsiteY1" fmla="*/ 632295 h 1025326"/>
              <a:gd name="connsiteX2" fmla="*/ 572751 w 572751"/>
              <a:gd name="connsiteY2" fmla="*/ 354613 h 1025326"/>
              <a:gd name="connsiteX3" fmla="*/ 572751 w 572751"/>
              <a:gd name="connsiteY3" fmla="*/ 0 h 1025326"/>
              <a:gd name="connsiteX4" fmla="*/ 0 w 572751"/>
              <a:gd name="connsiteY4" fmla="*/ 141285 h 1025326"/>
              <a:gd name="connsiteX5" fmla="*/ 0 w 572751"/>
              <a:gd name="connsiteY5" fmla="*/ 422489 h 1025326"/>
              <a:gd name="connsiteX6" fmla="*/ 0 w 572751"/>
              <a:gd name="connsiteY6" fmla="*/ 632295 h 1025326"/>
              <a:gd name="connsiteX7" fmla="*/ 0 w 572751"/>
              <a:gd name="connsiteY7" fmla="*/ 1025326 h 102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2751" h="1025326">
                <a:moveTo>
                  <a:pt x="572751" y="1025326"/>
                </a:moveTo>
                <a:lnTo>
                  <a:pt x="572751" y="632295"/>
                </a:lnTo>
                <a:lnTo>
                  <a:pt x="572751" y="354613"/>
                </a:lnTo>
                <a:lnTo>
                  <a:pt x="572751" y="0"/>
                </a:lnTo>
                <a:lnTo>
                  <a:pt x="0" y="141285"/>
                </a:lnTo>
                <a:lnTo>
                  <a:pt x="0" y="422489"/>
                </a:lnTo>
                <a:lnTo>
                  <a:pt x="0" y="632295"/>
                </a:lnTo>
                <a:lnTo>
                  <a:pt x="0" y="1025326"/>
                </a:lnTo>
                <a:close/>
              </a:path>
            </a:pathLst>
          </a:custGeom>
          <a:solidFill>
            <a:srgbClr val="044385"/>
          </a:solidFill>
          <a:ln w="2222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vert270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200"/>
              </a:spcAft>
              <a:buClr>
                <a:srgbClr val="EEECE1"/>
              </a:buClr>
              <a:buSzPct val="140000"/>
              <a:tabLst>
                <a:tab pos="5648325" algn="l"/>
              </a:tabLst>
            </a:pPr>
            <a:r>
              <a:rPr lang="ko-KR" altLang="en-US" sz="14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rPr>
              <a:t>취업지원 </a:t>
            </a:r>
            <a:r>
              <a:rPr lang="ko-KR" altLang="en-US" sz="1400" b="1" kern="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rPr>
              <a:t>및</a:t>
            </a:r>
            <a:endParaRPr lang="en-US" altLang="ko-KR" sz="1400" b="1" kern="0" dirty="0" smtClean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Monotype Sorts"/>
            </a:endParaRPr>
          </a:p>
          <a:p>
            <a:pPr algn="ctr">
              <a:spcAft>
                <a:spcPts val="200"/>
              </a:spcAft>
              <a:buClr>
                <a:srgbClr val="EEECE1"/>
              </a:buClr>
              <a:buSzPct val="140000"/>
              <a:tabLst>
                <a:tab pos="5648325" algn="l"/>
              </a:tabLst>
            </a:pPr>
            <a:r>
              <a:rPr lang="ko-KR" altLang="en-US" sz="1400" b="1" kern="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rPr>
              <a:t>국제화 </a:t>
            </a:r>
            <a:r>
              <a:rPr lang="ko-KR" altLang="en-US" sz="14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rPr>
              <a:t>역량</a:t>
            </a:r>
          </a:p>
        </p:txBody>
      </p:sp>
      <p:sp>
        <p:nvSpPr>
          <p:cNvPr id="41" name="직사각형 40"/>
          <p:cNvSpPr/>
          <p:nvPr/>
        </p:nvSpPr>
        <p:spPr>
          <a:xfrm>
            <a:off x="3196345" y="993990"/>
            <a:ext cx="3132000" cy="936000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취업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지원 다양한 프로그램 개설</a:t>
            </a:r>
          </a:p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취업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프로그램 취업에 도움</a:t>
            </a:r>
          </a:p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취업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직무 특강 교육 다양</a:t>
            </a:r>
          </a:p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취업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프로그램 운영 </a:t>
            </a: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효율적</a:t>
            </a: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sp>
        <p:nvSpPr>
          <p:cNvPr id="75" name="직사각형 74"/>
          <p:cNvSpPr/>
          <p:nvPr/>
        </p:nvSpPr>
        <p:spPr>
          <a:xfrm>
            <a:off x="3196345" y="1965743"/>
            <a:ext cx="3132000" cy="792000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산업체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현장학습 기회</a:t>
            </a:r>
          </a:p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산업체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현장학습 학과별 특성 고려</a:t>
            </a:r>
          </a:p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산업체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현장실습 취업에 도움</a:t>
            </a:r>
          </a:p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산업체 </a:t>
            </a:r>
            <a:r>
              <a:rPr lang="ko-KR" altLang="en-US" sz="1000" b="1" dirty="0" err="1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인턴십</a:t>
            </a: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정보 획득 </a:t>
            </a: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용이</a:t>
            </a: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187312" y="1100102"/>
            <a:ext cx="900000" cy="528403"/>
            <a:chOff x="544658" y="4954860"/>
            <a:chExt cx="808274" cy="808272"/>
          </a:xfrm>
        </p:grpSpPr>
        <p:sp>
          <p:nvSpPr>
            <p:cNvPr id="62" name="모서리가 둥근 직사각형 61"/>
            <p:cNvSpPr/>
            <p:nvPr/>
          </p:nvSpPr>
          <p:spPr>
            <a:xfrm>
              <a:off x="544658" y="4954860"/>
              <a:ext cx="808274" cy="808272"/>
            </a:xfrm>
            <a:prstGeom prst="roundRect">
              <a:avLst>
                <a:gd name="adj" fmla="val 11723"/>
              </a:avLst>
            </a:prstGeom>
            <a:solidFill>
              <a:schemeClr val="bg1"/>
            </a:solidFill>
            <a:ln w="50800" cap="flat" cmpd="sng" algn="ctr">
              <a:gradFill flip="none" rotWithShape="1">
                <a:gsLst>
                  <a:gs pos="50000">
                    <a:srgbClr val="82AFCE"/>
                  </a:gs>
                  <a:gs pos="51000">
                    <a:srgbClr val="2D83BD"/>
                  </a:gs>
                </a:gsLst>
                <a:lin ang="4200000" scaled="0"/>
                <a:tileRect/>
              </a:gradFill>
              <a:prstDash val="solid"/>
            </a:ln>
            <a:effectLst/>
          </p:spPr>
          <p:txBody>
            <a:bodyPr lIns="36000" rIns="3600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Clr>
                  <a:prstClr val="white">
                    <a:lumMod val="50000"/>
                  </a:prstClr>
                </a:buClr>
                <a:buSzPct val="80000"/>
                <a:defRPr/>
              </a:pPr>
              <a:endParaRPr kumimoji="0" lang="ko-KR" altLang="en-US" sz="1600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2" name="직사각형 41"/>
            <p:cNvSpPr/>
            <p:nvPr/>
          </p:nvSpPr>
          <p:spPr>
            <a:xfrm>
              <a:off x="574641" y="5084594"/>
              <a:ext cx="748308" cy="5488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cene3d>
                <a:camera prst="orthographicFront"/>
                <a:lightRig rig="threePt" dir="t"/>
              </a:scene3d>
              <a:sp3d contourW="3175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취업 </a:t>
              </a:r>
              <a:r>
                <a:rPr lang="ko-KR" altLang="en-US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지원</a:t>
              </a:r>
              <a:endParaRPr lang="en-US" altLang="ko-KR" sz="1100" b="1" kern="0" spc="-100" dirty="0" smtClean="0">
                <a:solidFill>
                  <a:prstClr val="black">
                    <a:lumMod val="95000"/>
                    <a:lumOff val="5000"/>
                  </a:prstClr>
                </a:solidFill>
                <a:ea typeface="맑은 고딕"/>
                <a:cs typeface="Arial" pitchFamily="34" charset="0"/>
              </a:endParaRPr>
            </a:p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프로그램</a:t>
              </a:r>
              <a:endParaRPr lang="ko-KR" altLang="en-US" sz="1100" b="1" kern="0" spc="-100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/>
                <a:cs typeface="Arial" pitchFamily="34" charset="0"/>
              </a:endParaRPr>
            </a:p>
          </p:txBody>
        </p:sp>
      </p:grpSp>
      <p:cxnSp>
        <p:nvCxnSpPr>
          <p:cNvPr id="9" name="직선 연결선 8"/>
          <p:cNvCxnSpPr/>
          <p:nvPr/>
        </p:nvCxnSpPr>
        <p:spPr>
          <a:xfrm>
            <a:off x="2188338" y="1941428"/>
            <a:ext cx="7308000" cy="0"/>
          </a:xfrm>
          <a:prstGeom prst="line">
            <a:avLst/>
          </a:prstGeom>
          <a:ln w="6350">
            <a:solidFill>
              <a:schemeClr val="bg1">
                <a:lumMod val="50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" name="그룹 76"/>
          <p:cNvGrpSpPr/>
          <p:nvPr/>
        </p:nvGrpSpPr>
        <p:grpSpPr>
          <a:xfrm>
            <a:off x="2187312" y="2080828"/>
            <a:ext cx="900000" cy="528403"/>
            <a:chOff x="544658" y="4954860"/>
            <a:chExt cx="808274" cy="808272"/>
          </a:xfrm>
        </p:grpSpPr>
        <p:sp>
          <p:nvSpPr>
            <p:cNvPr id="78" name="모서리가 둥근 직사각형 77"/>
            <p:cNvSpPr/>
            <p:nvPr/>
          </p:nvSpPr>
          <p:spPr>
            <a:xfrm>
              <a:off x="544658" y="4954860"/>
              <a:ext cx="808274" cy="808272"/>
            </a:xfrm>
            <a:prstGeom prst="roundRect">
              <a:avLst>
                <a:gd name="adj" fmla="val 11723"/>
              </a:avLst>
            </a:prstGeom>
            <a:solidFill>
              <a:schemeClr val="bg1"/>
            </a:solidFill>
            <a:ln w="50800" cap="flat" cmpd="sng" algn="ctr">
              <a:gradFill flip="none" rotWithShape="1">
                <a:gsLst>
                  <a:gs pos="50000">
                    <a:srgbClr val="82AFCE"/>
                  </a:gs>
                  <a:gs pos="51000">
                    <a:srgbClr val="2D83BD"/>
                  </a:gs>
                </a:gsLst>
                <a:lin ang="4200000" scaled="0"/>
                <a:tileRect/>
              </a:gradFill>
              <a:prstDash val="solid"/>
            </a:ln>
            <a:effectLst/>
          </p:spPr>
          <p:txBody>
            <a:bodyPr lIns="36000" rIns="3600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Clr>
                  <a:prstClr val="white">
                    <a:lumMod val="50000"/>
                  </a:prstClr>
                </a:buClr>
                <a:buSzPct val="80000"/>
                <a:defRPr/>
              </a:pPr>
              <a:endParaRPr kumimoji="0" lang="ko-KR" altLang="en-US" sz="1600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79" name="직사각형 78"/>
            <p:cNvSpPr/>
            <p:nvPr/>
          </p:nvSpPr>
          <p:spPr>
            <a:xfrm>
              <a:off x="574641" y="5084594"/>
              <a:ext cx="748308" cy="5488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cene3d>
                <a:camera prst="orthographicFront"/>
                <a:lightRig rig="threePt" dir="t"/>
              </a:scene3d>
              <a:sp3d contourW="3175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산학협력</a:t>
              </a:r>
            </a:p>
          </p:txBody>
        </p:sp>
      </p:grpSp>
      <p:sp>
        <p:nvSpPr>
          <p:cNvPr id="33" name="직사각형 32"/>
          <p:cNvSpPr/>
          <p:nvPr/>
        </p:nvSpPr>
        <p:spPr>
          <a:xfrm>
            <a:off x="3196345" y="2955299"/>
            <a:ext cx="3132000" cy="792000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외국어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교육</a:t>
            </a:r>
            <a:r>
              <a:rPr lang="en-US" altLang="ko-KR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/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강좌 프로그램 다양</a:t>
            </a:r>
          </a:p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외국어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교육 어학능력 향상에 도움</a:t>
            </a:r>
          </a:p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어학연수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프로그램 다양</a:t>
            </a:r>
          </a:p>
          <a:p>
            <a:pPr marL="177800" indent="-177800" defTabSz="971550">
              <a:spcAft>
                <a:spcPts val="4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외국어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교육 정보 획득 </a:t>
            </a: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용이</a:t>
            </a: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34" name="그룹 33"/>
          <p:cNvGrpSpPr/>
          <p:nvPr/>
        </p:nvGrpSpPr>
        <p:grpSpPr>
          <a:xfrm>
            <a:off x="2187312" y="3070384"/>
            <a:ext cx="900000" cy="528403"/>
            <a:chOff x="544658" y="4954860"/>
            <a:chExt cx="808274" cy="808272"/>
          </a:xfrm>
        </p:grpSpPr>
        <p:sp>
          <p:nvSpPr>
            <p:cNvPr id="35" name="모서리가 둥근 직사각형 34"/>
            <p:cNvSpPr/>
            <p:nvPr/>
          </p:nvSpPr>
          <p:spPr>
            <a:xfrm>
              <a:off x="544658" y="4954860"/>
              <a:ext cx="808274" cy="808272"/>
            </a:xfrm>
            <a:prstGeom prst="roundRect">
              <a:avLst>
                <a:gd name="adj" fmla="val 11723"/>
              </a:avLst>
            </a:prstGeom>
            <a:solidFill>
              <a:schemeClr val="bg1"/>
            </a:solidFill>
            <a:ln w="50800" cap="flat" cmpd="sng" algn="ctr">
              <a:gradFill flip="none" rotWithShape="1">
                <a:gsLst>
                  <a:gs pos="50000">
                    <a:srgbClr val="82AFCE"/>
                  </a:gs>
                  <a:gs pos="51000">
                    <a:srgbClr val="2D83BD"/>
                  </a:gs>
                </a:gsLst>
                <a:lin ang="4200000" scaled="0"/>
                <a:tileRect/>
              </a:gradFill>
              <a:prstDash val="solid"/>
            </a:ln>
            <a:effectLst/>
          </p:spPr>
          <p:txBody>
            <a:bodyPr lIns="36000" rIns="3600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Clr>
                  <a:prstClr val="white">
                    <a:lumMod val="50000"/>
                  </a:prstClr>
                </a:buClr>
                <a:buSzPct val="80000"/>
                <a:defRPr/>
              </a:pPr>
              <a:endParaRPr kumimoji="0" lang="ko-KR" altLang="en-US" sz="1600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36" name="직사각형 35"/>
            <p:cNvSpPr/>
            <p:nvPr/>
          </p:nvSpPr>
          <p:spPr>
            <a:xfrm>
              <a:off x="574641" y="5084594"/>
              <a:ext cx="748308" cy="5488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cene3d>
                <a:camera prst="orthographicFront"/>
                <a:lightRig rig="threePt" dir="t"/>
              </a:scene3d>
              <a:sp3d contourW="3175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국제화 역량</a:t>
              </a:r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352725" y="4047773"/>
            <a:ext cx="9208788" cy="1008000"/>
            <a:chOff x="352725" y="3964043"/>
            <a:chExt cx="9208788" cy="1008000"/>
          </a:xfrm>
        </p:grpSpPr>
        <p:sp>
          <p:nvSpPr>
            <p:cNvPr id="37" name="Rectangle 149" descr="좁은 수평선"/>
            <p:cNvSpPr>
              <a:spLocks noChangeArrowheads="1"/>
            </p:cNvSpPr>
            <p:nvPr/>
          </p:nvSpPr>
          <p:spPr bwMode="auto">
            <a:xfrm>
              <a:off x="1661686" y="3964043"/>
              <a:ext cx="7899827" cy="1008000"/>
            </a:xfrm>
            <a:prstGeom prst="bracketPair">
              <a:avLst>
                <a:gd name="adj" fmla="val 0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  <a:ex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endParaRPr lang="ko-KR" altLang="en-US" sz="105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38" name="자유형 37"/>
            <p:cNvSpPr/>
            <p:nvPr/>
          </p:nvSpPr>
          <p:spPr>
            <a:xfrm rot="5400000" flipH="1">
              <a:off x="886155" y="3484404"/>
              <a:ext cx="612000" cy="1678860"/>
            </a:xfrm>
            <a:custGeom>
              <a:avLst/>
              <a:gdLst>
                <a:gd name="connsiteX0" fmla="*/ 572751 w 572751"/>
                <a:gd name="connsiteY0" fmla="*/ 1025326 h 1025326"/>
                <a:gd name="connsiteX1" fmla="*/ 572751 w 572751"/>
                <a:gd name="connsiteY1" fmla="*/ 632295 h 1025326"/>
                <a:gd name="connsiteX2" fmla="*/ 572751 w 572751"/>
                <a:gd name="connsiteY2" fmla="*/ 354613 h 1025326"/>
                <a:gd name="connsiteX3" fmla="*/ 572751 w 572751"/>
                <a:gd name="connsiteY3" fmla="*/ 0 h 1025326"/>
                <a:gd name="connsiteX4" fmla="*/ 0 w 572751"/>
                <a:gd name="connsiteY4" fmla="*/ 141285 h 1025326"/>
                <a:gd name="connsiteX5" fmla="*/ 0 w 572751"/>
                <a:gd name="connsiteY5" fmla="*/ 422489 h 1025326"/>
                <a:gd name="connsiteX6" fmla="*/ 0 w 572751"/>
                <a:gd name="connsiteY6" fmla="*/ 632295 h 1025326"/>
                <a:gd name="connsiteX7" fmla="*/ 0 w 572751"/>
                <a:gd name="connsiteY7" fmla="*/ 1025326 h 102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2751" h="1025326">
                  <a:moveTo>
                    <a:pt x="572751" y="1025326"/>
                  </a:moveTo>
                  <a:lnTo>
                    <a:pt x="572751" y="632295"/>
                  </a:lnTo>
                  <a:lnTo>
                    <a:pt x="572751" y="354613"/>
                  </a:lnTo>
                  <a:lnTo>
                    <a:pt x="572751" y="0"/>
                  </a:lnTo>
                  <a:lnTo>
                    <a:pt x="0" y="141285"/>
                  </a:lnTo>
                  <a:lnTo>
                    <a:pt x="0" y="422489"/>
                  </a:lnTo>
                  <a:lnTo>
                    <a:pt x="0" y="632295"/>
                  </a:lnTo>
                  <a:lnTo>
                    <a:pt x="0" y="1025326"/>
                  </a:lnTo>
                  <a:close/>
                </a:path>
              </a:pathLst>
            </a:custGeom>
            <a:solidFill>
              <a:srgbClr val="044385"/>
            </a:solidFill>
            <a:ln w="2222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vert270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Aft>
                  <a:spcPts val="200"/>
                </a:spcAft>
                <a:buClr>
                  <a:srgbClr val="EEECE1"/>
                </a:buClr>
                <a:buSzPct val="140000"/>
                <a:tabLst>
                  <a:tab pos="5648325" algn="l"/>
                </a:tabLst>
              </a:pPr>
              <a:r>
                <a:rPr lang="ko-KR" altLang="en-US" sz="1400" b="1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sym typeface="Monotype Sorts"/>
                </a:rPr>
                <a:t>학생 장학지원</a:t>
              </a:r>
            </a:p>
          </p:txBody>
        </p:sp>
        <p:sp>
          <p:nvSpPr>
            <p:cNvPr id="39" name="직사각형 38"/>
            <p:cNvSpPr/>
            <p:nvPr/>
          </p:nvSpPr>
          <p:spPr>
            <a:xfrm>
              <a:off x="3196345" y="4000237"/>
              <a:ext cx="3132000" cy="936000"/>
            </a:xfrm>
            <a:prstGeom prst="rect">
              <a:avLst/>
            </a:prstGeom>
            <a:noFill/>
            <a:ln w="12700">
              <a:solidFill>
                <a:schemeClr val="bg1">
                  <a:lumMod val="65000"/>
                  <a:alpha val="0"/>
                </a:schemeClr>
              </a:solidFill>
              <a:prstDash val="solid"/>
            </a:ln>
          </p:spPr>
          <p:txBody>
            <a:bodyPr wrap="square" lIns="72000" tIns="72000" rIns="36000" bIns="0" rtlCol="0" anchor="t">
              <a:noAutofit/>
            </a:bodyPr>
            <a:lstStyle/>
            <a:p>
              <a:pPr marL="177800" indent="-177800" defTabSz="971550">
                <a:spcAft>
                  <a:spcPts val="4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다양한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장학금 지원 프로그램</a:t>
              </a:r>
            </a:p>
            <a:p>
              <a:pPr marL="177800" indent="-177800" defTabSz="971550">
                <a:spcAft>
                  <a:spcPts val="4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장학금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금액 적정</a:t>
              </a:r>
            </a:p>
            <a:p>
              <a:pPr marL="177800" indent="-177800" defTabSz="971550">
                <a:spcAft>
                  <a:spcPts val="4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장학생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선정 기준 적정</a:t>
              </a:r>
            </a:p>
            <a:p>
              <a:pPr marL="177800" indent="-177800" defTabSz="971550">
                <a:spcAft>
                  <a:spcPts val="4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장학생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선정 절차 </a:t>
              </a: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공정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</p:txBody>
        </p:sp>
        <p:grpSp>
          <p:nvGrpSpPr>
            <p:cNvPr id="45" name="그룹 44"/>
            <p:cNvGrpSpPr/>
            <p:nvPr/>
          </p:nvGrpSpPr>
          <p:grpSpPr>
            <a:xfrm>
              <a:off x="2187312" y="4106349"/>
              <a:ext cx="900000" cy="528403"/>
              <a:chOff x="544658" y="4954860"/>
              <a:chExt cx="808274" cy="808272"/>
            </a:xfrm>
          </p:grpSpPr>
          <p:sp>
            <p:nvSpPr>
              <p:cNvPr id="46" name="모서리가 둥근 직사각형 45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47" name="직사각형 46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장학 지원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</p:grpSp>
      <p:grpSp>
        <p:nvGrpSpPr>
          <p:cNvPr id="3" name="그룹 2"/>
          <p:cNvGrpSpPr/>
          <p:nvPr/>
        </p:nvGrpSpPr>
        <p:grpSpPr>
          <a:xfrm>
            <a:off x="352725" y="5193750"/>
            <a:ext cx="9208788" cy="1188000"/>
            <a:chOff x="352725" y="5041282"/>
            <a:chExt cx="9208788" cy="1188000"/>
          </a:xfrm>
        </p:grpSpPr>
        <p:sp>
          <p:nvSpPr>
            <p:cNvPr id="56" name="Rectangle 149" descr="좁은 수평선"/>
            <p:cNvSpPr>
              <a:spLocks noChangeArrowheads="1"/>
            </p:cNvSpPr>
            <p:nvPr/>
          </p:nvSpPr>
          <p:spPr bwMode="auto">
            <a:xfrm>
              <a:off x="1661686" y="5041282"/>
              <a:ext cx="7899827" cy="1188000"/>
            </a:xfrm>
            <a:prstGeom prst="bracketPair">
              <a:avLst>
                <a:gd name="adj" fmla="val 0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  <a:ex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endParaRPr lang="ko-KR" altLang="en-US" sz="105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자유형 56"/>
            <p:cNvSpPr/>
            <p:nvPr/>
          </p:nvSpPr>
          <p:spPr>
            <a:xfrm rot="5400000" flipH="1">
              <a:off x="886155" y="4561642"/>
              <a:ext cx="612000" cy="1678860"/>
            </a:xfrm>
            <a:custGeom>
              <a:avLst/>
              <a:gdLst>
                <a:gd name="connsiteX0" fmla="*/ 572751 w 572751"/>
                <a:gd name="connsiteY0" fmla="*/ 1025326 h 1025326"/>
                <a:gd name="connsiteX1" fmla="*/ 572751 w 572751"/>
                <a:gd name="connsiteY1" fmla="*/ 632295 h 1025326"/>
                <a:gd name="connsiteX2" fmla="*/ 572751 w 572751"/>
                <a:gd name="connsiteY2" fmla="*/ 354613 h 1025326"/>
                <a:gd name="connsiteX3" fmla="*/ 572751 w 572751"/>
                <a:gd name="connsiteY3" fmla="*/ 0 h 1025326"/>
                <a:gd name="connsiteX4" fmla="*/ 0 w 572751"/>
                <a:gd name="connsiteY4" fmla="*/ 141285 h 1025326"/>
                <a:gd name="connsiteX5" fmla="*/ 0 w 572751"/>
                <a:gd name="connsiteY5" fmla="*/ 422489 h 1025326"/>
                <a:gd name="connsiteX6" fmla="*/ 0 w 572751"/>
                <a:gd name="connsiteY6" fmla="*/ 632295 h 1025326"/>
                <a:gd name="connsiteX7" fmla="*/ 0 w 572751"/>
                <a:gd name="connsiteY7" fmla="*/ 1025326 h 102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2751" h="1025326">
                  <a:moveTo>
                    <a:pt x="572751" y="1025326"/>
                  </a:moveTo>
                  <a:lnTo>
                    <a:pt x="572751" y="632295"/>
                  </a:lnTo>
                  <a:lnTo>
                    <a:pt x="572751" y="354613"/>
                  </a:lnTo>
                  <a:lnTo>
                    <a:pt x="572751" y="0"/>
                  </a:lnTo>
                  <a:lnTo>
                    <a:pt x="0" y="141285"/>
                  </a:lnTo>
                  <a:lnTo>
                    <a:pt x="0" y="422489"/>
                  </a:lnTo>
                  <a:lnTo>
                    <a:pt x="0" y="632295"/>
                  </a:lnTo>
                  <a:lnTo>
                    <a:pt x="0" y="1025326"/>
                  </a:lnTo>
                  <a:close/>
                </a:path>
              </a:pathLst>
            </a:custGeom>
            <a:solidFill>
              <a:srgbClr val="044385"/>
            </a:solidFill>
            <a:ln w="2222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vert270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Aft>
                  <a:spcPts val="200"/>
                </a:spcAft>
                <a:buClr>
                  <a:srgbClr val="EEECE1"/>
                </a:buClr>
                <a:buSzPct val="140000"/>
                <a:tabLst>
                  <a:tab pos="5648325" algn="l"/>
                </a:tabLst>
              </a:pPr>
              <a:r>
                <a:rPr lang="ko-KR" altLang="en-US" sz="1400" b="1" kern="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sym typeface="Monotype Sorts"/>
                </a:rPr>
                <a:t>전반적 이미지</a:t>
              </a:r>
              <a:endParaRPr lang="ko-KR" altLang="en-US" sz="14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endParaRPr>
            </a:p>
          </p:txBody>
        </p:sp>
        <p:sp>
          <p:nvSpPr>
            <p:cNvPr id="58" name="직사각형 57"/>
            <p:cNvSpPr/>
            <p:nvPr/>
          </p:nvSpPr>
          <p:spPr>
            <a:xfrm>
              <a:off x="3196345" y="5077475"/>
              <a:ext cx="3132000" cy="936000"/>
            </a:xfrm>
            <a:prstGeom prst="rect">
              <a:avLst/>
            </a:prstGeom>
            <a:noFill/>
            <a:ln w="12700">
              <a:solidFill>
                <a:schemeClr val="bg1">
                  <a:lumMod val="65000"/>
                  <a:alpha val="0"/>
                </a:schemeClr>
              </a:solidFill>
              <a:prstDash val="solid"/>
            </a:ln>
          </p:spPr>
          <p:txBody>
            <a:bodyPr wrap="square" lIns="72000" tIns="72000" rIns="36000" bIns="0" rtlCol="0" anchor="t">
              <a:noAutofit/>
            </a:bodyPr>
            <a:lstStyle/>
            <a:p>
              <a:pPr marL="177800" indent="-177800" defTabSz="971550">
                <a:spcAft>
                  <a:spcPts val="4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자부심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  <a:p>
              <a:pPr marL="177800" indent="-177800" defTabSz="971550">
                <a:spcAft>
                  <a:spcPts val="4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타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전문대학 대비 경쟁력</a:t>
              </a:r>
            </a:p>
            <a:p>
              <a:pPr marL="177800" indent="-177800" defTabSz="971550">
                <a:spcAft>
                  <a:spcPts val="4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향후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발전가능성</a:t>
              </a:r>
            </a:p>
            <a:p>
              <a:pPr marL="177800" indent="-177800" defTabSz="971550">
                <a:spcAft>
                  <a:spcPts val="4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우수한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인재 양성</a:t>
              </a:r>
            </a:p>
            <a:p>
              <a:pPr marL="177800" indent="-177800" defTabSz="971550">
                <a:spcAft>
                  <a:spcPts val="4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진로</a:t>
              </a:r>
              <a:r>
                <a:rPr lang="en-US" altLang="ko-KR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/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취업에 도움</a:t>
              </a:r>
            </a:p>
          </p:txBody>
        </p:sp>
        <p:grpSp>
          <p:nvGrpSpPr>
            <p:cNvPr id="59" name="그룹 58"/>
            <p:cNvGrpSpPr/>
            <p:nvPr/>
          </p:nvGrpSpPr>
          <p:grpSpPr>
            <a:xfrm>
              <a:off x="2187312" y="5183587"/>
              <a:ext cx="900000" cy="528403"/>
              <a:chOff x="544658" y="4954860"/>
              <a:chExt cx="808274" cy="808272"/>
            </a:xfrm>
          </p:grpSpPr>
          <p:sp>
            <p:nvSpPr>
              <p:cNvPr id="60" name="모서리가 둥근 직사각형 59"/>
              <p:cNvSpPr/>
              <p:nvPr/>
            </p:nvSpPr>
            <p:spPr>
              <a:xfrm>
                <a:off x="544658" y="495486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61" name="직사각형 60"/>
              <p:cNvSpPr/>
              <p:nvPr/>
            </p:nvSpPr>
            <p:spPr>
              <a:xfrm>
                <a:off x="574641" y="508459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이미지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</p:grpSp>
      <p:cxnSp>
        <p:nvCxnSpPr>
          <p:cNvPr id="63" name="직선 연결선 62"/>
          <p:cNvCxnSpPr/>
          <p:nvPr/>
        </p:nvCxnSpPr>
        <p:spPr>
          <a:xfrm>
            <a:off x="2188338" y="2893406"/>
            <a:ext cx="7308000" cy="0"/>
          </a:xfrm>
          <a:prstGeom prst="line">
            <a:avLst/>
          </a:prstGeom>
          <a:ln w="6350">
            <a:solidFill>
              <a:schemeClr val="bg1">
                <a:lumMod val="50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4" name="그림 63"/>
          <p:cNvPicPr>
            <a:picLocks noChangeAspect="1"/>
          </p:cNvPicPr>
          <p:nvPr/>
        </p:nvPicPr>
        <p:blipFill>
          <a:blip r:embed="rId2" cstate="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9221" y="3346238"/>
            <a:ext cx="446648" cy="446648"/>
          </a:xfrm>
          <a:prstGeom prst="rect">
            <a:avLst/>
          </a:prstGeom>
        </p:spPr>
      </p:pic>
      <p:pic>
        <p:nvPicPr>
          <p:cNvPr id="65" name="그림 64"/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2490" y="4470257"/>
            <a:ext cx="463641" cy="463641"/>
          </a:xfrm>
          <a:prstGeom prst="rect">
            <a:avLst/>
          </a:prstGeom>
        </p:spPr>
      </p:pic>
      <p:pic>
        <p:nvPicPr>
          <p:cNvPr id="66" name="그림 65"/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1704" y="5780559"/>
            <a:ext cx="481680" cy="481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5526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전공 진로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 지도는진로 결정에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 교육과정 활성화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 교과외 교육 활성화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전공을 살린 취업 기회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6008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전공 진로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 지도는진로 결정에 도움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 교육과정 활성화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진로 교과외 교육 활성화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전공을 살린 취업 기회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8582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실험실습 환경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실험실습 환경 차원 만족도는 </a:t>
            </a:r>
            <a:r>
              <a:rPr lang="en-US" altLang="ko-KR" dirty="0" smtClean="0"/>
              <a:t>62.7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+1.1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장비</a:t>
            </a:r>
            <a:r>
              <a:rPr lang="en-US" altLang="ko-KR" dirty="0" smtClean="0"/>
              <a:t>/</a:t>
            </a:r>
            <a:r>
              <a:rPr lang="ko-KR" altLang="en-US" dirty="0" smtClean="0"/>
              <a:t>기자재 적합한 비치</a:t>
            </a:r>
            <a:r>
              <a:rPr lang="en-US" altLang="ko-KR" dirty="0" smtClean="0"/>
              <a:t>’</a:t>
            </a:r>
            <a:r>
              <a:rPr lang="ko-KR" altLang="en-US" dirty="0" smtClean="0"/>
              <a:t>가 </a:t>
            </a:r>
            <a:r>
              <a:rPr lang="en-US" altLang="ko-KR" dirty="0" smtClean="0"/>
              <a:t>63.3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장비</a:t>
            </a:r>
            <a:r>
              <a:rPr lang="en-US" altLang="ko-KR" dirty="0" smtClean="0"/>
              <a:t>/</a:t>
            </a:r>
            <a:r>
              <a:rPr lang="ko-KR" altLang="en-US" dirty="0" smtClean="0"/>
              <a:t>기자재 관리</a:t>
            </a:r>
            <a:r>
              <a:rPr lang="en-US" altLang="ko-KR" dirty="0" smtClean="0"/>
              <a:t>’</a:t>
            </a:r>
            <a:r>
              <a:rPr lang="ko-KR" altLang="en-US" dirty="0"/>
              <a:t>는</a:t>
            </a:r>
            <a:r>
              <a:rPr lang="ko-KR" altLang="en-US" dirty="0" smtClean="0"/>
              <a:t> </a:t>
            </a:r>
            <a:r>
              <a:rPr lang="en-US" altLang="ko-KR" dirty="0" smtClean="0"/>
              <a:t>62.2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모든 항목이 상승하였으며</a:t>
            </a:r>
            <a:r>
              <a:rPr lang="en-US" altLang="ko-KR" dirty="0" smtClean="0"/>
              <a:t>, </a:t>
            </a:r>
            <a:r>
              <a:rPr lang="ko-KR" altLang="en-US" dirty="0" smtClean="0"/>
              <a:t>그 중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장비</a:t>
            </a:r>
            <a:r>
              <a:rPr lang="en-US" altLang="ko-KR" dirty="0" smtClean="0"/>
              <a:t>/</a:t>
            </a:r>
            <a:r>
              <a:rPr lang="ko-KR" altLang="en-US" dirty="0" smtClean="0"/>
              <a:t>기자재 이용 편리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(+1.5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상대적으로 크게 나타남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3608710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실험실습 환경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161925"/>
        </p:xfrm>
        <a:graphic>
          <a:graphicData uri="http://schemas.openxmlformats.org/drawingml/2006/table">
            <a:tbl>
              <a:tblPr/>
              <a:tblGrid>
                <a:gridCol w="166608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08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실험실습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환경 만족도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장비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기자재 적합한 비치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장비</a:t>
                      </a:r>
                      <a:r>
                        <a:rPr kumimoji="1" lang="en-US" altLang="ko-KR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기자재 충분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장비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기자재 관리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장비</a:t>
                      </a:r>
                      <a:r>
                        <a:rPr kumimoji="1" lang="en-US" altLang="ko-KR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/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기자재 이용 편리</a:t>
                      </a: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585918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166632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663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0.5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2908506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437112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7473280" y="3944283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4142993" y="3906279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70369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/>
              <a:t>[</a:t>
            </a:r>
            <a:r>
              <a:rPr lang="ko-KR" altLang="en-US" dirty="0"/>
              <a:t>실험실습 환경</a:t>
            </a:r>
            <a:r>
              <a:rPr lang="en-US" altLang="ko-KR" dirty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실험실습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환경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장비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기자재 적합한 비치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장비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기자재 충분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장비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기자재 관리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장비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기자재 이용 편리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7723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/>
              <a:t>[</a:t>
            </a:r>
            <a:r>
              <a:rPr lang="ko-KR" altLang="en-US" dirty="0"/>
              <a:t>실험실습 환경</a:t>
            </a:r>
            <a:r>
              <a:rPr lang="en-US" altLang="ko-KR" dirty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52712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실험실습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환경 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장비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기자재 적합한 비치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장비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기자재 충분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장비</a:t>
                      </a:r>
                      <a:r>
                        <a:rPr lang="en-US" altLang="ko-KR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기자재 관리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장비</a:t>
                      </a:r>
                      <a:r>
                        <a:rPr lang="en-US" altLang="ko-KR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기자재 이용 편리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7821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학생 상담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전체</a:t>
            </a:r>
            <a:endParaRPr lang="ko-KR" altLang="en-US"/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학생 상담 차원 만족도는 </a:t>
            </a:r>
            <a:r>
              <a:rPr lang="en-US" altLang="ko-KR" dirty="0" smtClean="0"/>
              <a:t>61.9</a:t>
            </a:r>
            <a:r>
              <a:rPr lang="ko-KR" altLang="en-US" dirty="0" smtClean="0"/>
              <a:t>점으로</a:t>
            </a:r>
            <a:r>
              <a:rPr lang="en-US" altLang="ko-KR" dirty="0" smtClean="0"/>
              <a:t>,</a:t>
            </a:r>
            <a:r>
              <a:rPr lang="ko-KR" altLang="en-US" dirty="0" smtClean="0"/>
              <a:t> 전년 대비 </a:t>
            </a:r>
            <a:r>
              <a:rPr lang="en-US" altLang="ko-KR" dirty="0" smtClean="0"/>
              <a:t>+1.0</a:t>
            </a:r>
            <a:r>
              <a:rPr lang="ko-KR" altLang="en-US" dirty="0" smtClean="0"/>
              <a:t>점 상승함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항목별로는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학생 상담 노력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이 </a:t>
            </a:r>
            <a:r>
              <a:rPr lang="en-US" altLang="ko-KR" dirty="0" smtClean="0"/>
              <a:t>63.3</a:t>
            </a:r>
            <a:r>
              <a:rPr lang="ko-KR" altLang="en-US" dirty="0" smtClean="0"/>
              <a:t>점으로 가장 높은 반면</a:t>
            </a:r>
            <a:r>
              <a:rPr lang="en-US" altLang="ko-KR" dirty="0" smtClean="0"/>
              <a:t>, ‘</a:t>
            </a:r>
            <a:r>
              <a:rPr lang="ko-KR" altLang="en-US" dirty="0" smtClean="0"/>
              <a:t>정기적인 학과 지도교수상담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은 </a:t>
            </a:r>
            <a:r>
              <a:rPr lang="en-US" altLang="ko-KR" dirty="0" smtClean="0"/>
              <a:t>60.3</a:t>
            </a:r>
            <a:r>
              <a:rPr lang="ko-KR" altLang="en-US" dirty="0" smtClean="0"/>
              <a:t>점으로 가장 낮음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smtClean="0"/>
              <a:t>전년 대비 만족도는 정기적인 학과 지도교수상담을 제외한 모든 항목이 상승하였으며</a:t>
            </a:r>
            <a:r>
              <a:rPr lang="en-US" altLang="ko-KR" dirty="0" smtClean="0"/>
              <a:t>, </a:t>
            </a:r>
            <a:r>
              <a:rPr lang="ko-KR" altLang="en-US" dirty="0" smtClean="0"/>
              <a:t>특히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학생 상담 노력</a:t>
            </a:r>
            <a:r>
              <a:rPr lang="en-US" altLang="ko-KR" dirty="0" smtClean="0"/>
              <a:t>’</a:t>
            </a:r>
            <a:r>
              <a:rPr lang="ko-KR" altLang="en-US" dirty="0" smtClean="0"/>
              <a:t>의 상승폭</a:t>
            </a:r>
            <a:r>
              <a:rPr lang="en-US" altLang="ko-KR" dirty="0" smtClean="0"/>
              <a:t>(+3.4</a:t>
            </a:r>
            <a:r>
              <a:rPr lang="ko-KR" altLang="en-US" dirty="0" smtClean="0"/>
              <a:t>점</a:t>
            </a:r>
            <a:r>
              <a:rPr lang="en-US" altLang="ko-KR" dirty="0" smtClean="0"/>
              <a:t>)</a:t>
            </a:r>
            <a:r>
              <a:rPr lang="ko-KR" altLang="en-US" dirty="0" smtClean="0"/>
              <a:t>이 가장 큼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9" name="그룹 18"/>
          <p:cNvGrpSpPr/>
          <p:nvPr/>
        </p:nvGrpSpPr>
        <p:grpSpPr>
          <a:xfrm>
            <a:off x="338573" y="2421273"/>
            <a:ext cx="9216000" cy="215565"/>
            <a:chOff x="329780" y="1103179"/>
            <a:chExt cx="19296159" cy="215565"/>
          </a:xfrm>
        </p:grpSpPr>
        <p:sp>
          <p:nvSpPr>
            <p:cNvPr id="20" name="Text Box 5"/>
            <p:cNvSpPr txBox="1">
              <a:spLocks noChangeArrowheads="1"/>
            </p:cNvSpPr>
            <p:nvPr/>
          </p:nvSpPr>
          <p:spPr bwMode="auto">
            <a:xfrm>
              <a:off x="15987694" y="1169890"/>
              <a:ext cx="3638245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100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점 만점</a:t>
              </a:r>
              <a:r>
                <a:rPr lang="en-US" altLang="ko-KR" sz="900" dirty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1" name="직선 연결선 20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직사각형 21"/>
            <p:cNvSpPr/>
            <p:nvPr/>
          </p:nvSpPr>
          <p:spPr bwMode="auto">
            <a:xfrm>
              <a:off x="362732" y="1103179"/>
              <a:ext cx="2964297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학생 상담 만족도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45" name="차트 44"/>
          <p:cNvGraphicFramePr/>
          <p:nvPr>
            <p:extLst/>
          </p:nvPr>
        </p:nvGraphicFramePr>
        <p:xfrm>
          <a:off x="341470" y="2625725"/>
          <a:ext cx="9295469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6" name="Group 3"/>
          <p:cNvGraphicFramePr>
            <a:graphicFrameLocks noGrp="1"/>
          </p:cNvGraphicFramePr>
          <p:nvPr>
            <p:extLst/>
          </p:nvPr>
        </p:nvGraphicFramePr>
        <p:xfrm>
          <a:off x="1250274" y="5568478"/>
          <a:ext cx="8330400" cy="161925"/>
        </p:xfrm>
        <a:graphic>
          <a:graphicData uri="http://schemas.openxmlformats.org/drawingml/2006/table">
            <a:tbl>
              <a:tblPr/>
              <a:tblGrid>
                <a:gridCol w="20826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0826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0826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0826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학생상담 </a:t>
                      </a:r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학생 상담 노력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정기적인 학과 지도교수상담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kumimoji="1" lang="ko-KR" altLang="en-US" sz="1000" b="0" i="0" u="none" strike="noStrike" kern="1200" cap="none" spc="-10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학과 지도교수상담 </a:t>
                      </a:r>
                      <a:r>
                        <a:rPr kumimoji="1" lang="ko-KR" altLang="en-US" sz="1000" b="0" i="0" u="none" strike="noStrike" kern="1200" cap="none" spc="-10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rebuchet MS" pitchFamily="34" charset="0"/>
                          <a:ea typeface="맑은 고딕" pitchFamily="50" charset="-127"/>
                          <a:cs typeface="+mn-cs"/>
                        </a:rPr>
                        <a:t>도움성</a:t>
                      </a:r>
                      <a:endParaRPr kumimoji="1" lang="ko-KR" altLang="en-US" sz="1000" b="0" i="0" u="none" strike="noStrike" kern="1200" cap="none" spc="-10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rebuchet MS" pitchFamily="34" charset="0"/>
                        <a:ea typeface="맑은 고딕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47" name="TextBox 46"/>
          <p:cNvSpPr txBox="1"/>
          <p:nvPr/>
        </p:nvSpPr>
        <p:spPr>
          <a:xfrm>
            <a:off x="343584" y="6381750"/>
            <a:ext cx="3585918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전년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(2018-2017) /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 대비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GAP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세부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-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전체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)</a:t>
            </a:r>
          </a:p>
          <a:p>
            <a:pPr marL="288925" indent="-288925">
              <a:defRPr/>
            </a:pP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※ GAP :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소수점 둘째 자리 반올림으로 인한 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0.1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의 오차가 있을 수 있음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48" name="Group 3"/>
          <p:cNvGraphicFramePr>
            <a:graphicFrameLocks noGrp="1"/>
          </p:cNvGraphicFramePr>
          <p:nvPr>
            <p:extLst/>
          </p:nvPr>
        </p:nvGraphicFramePr>
        <p:xfrm>
          <a:off x="1249679" y="2987952"/>
          <a:ext cx="8331600" cy="417600"/>
        </p:xfrm>
        <a:graphic>
          <a:graphicData uri="http://schemas.openxmlformats.org/drawingml/2006/table">
            <a:tbl>
              <a:tblPr/>
              <a:tblGrid>
                <a:gridCol w="20829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0829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0829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0829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1.0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3.4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0.7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088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-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1.4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▼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1.6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</a:rPr>
                        <a:t>▲</a:t>
                      </a:r>
                      <a:r>
                        <a:rPr lang="en-US" altLang="ko-KR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0.2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49" name="직사각형 48"/>
          <p:cNvSpPr/>
          <p:nvPr/>
        </p:nvSpPr>
        <p:spPr>
          <a:xfrm>
            <a:off x="349250" y="3004332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전년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49250" y="3195921"/>
            <a:ext cx="848810" cy="17640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>
              <a:spcBef>
                <a:spcPct val="0"/>
              </a:spcBef>
            </a:pP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전체 </a:t>
            </a:r>
            <a:r>
              <a:rPr lang="ko-KR" altLang="en-US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대비 </a:t>
            </a:r>
            <a:r>
              <a:rPr lang="en-US" altLang="ko-KR" sz="8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GAP </a:t>
            </a:r>
            <a:r>
              <a:rPr lang="ko-KR" altLang="en-US" sz="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▶</a:t>
            </a:r>
            <a:endParaRPr lang="en-US" altLang="ko-KR" sz="800" b="1" dirty="0">
              <a:solidFill>
                <a:schemeClr val="tx1">
                  <a:lumMod val="75000"/>
                  <a:lumOff val="25000"/>
                </a:schemeClr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cxnSp>
        <p:nvCxnSpPr>
          <p:cNvPr id="52" name="직선 연결선 51"/>
          <p:cNvCxnSpPr/>
          <p:nvPr/>
        </p:nvCxnSpPr>
        <p:spPr>
          <a:xfrm>
            <a:off x="3326518" y="3470912"/>
            <a:ext cx="0" cy="271800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1243780" y="4437112"/>
            <a:ext cx="8316000" cy="0"/>
          </a:xfrm>
          <a:prstGeom prst="line">
            <a:avLst/>
          </a:prstGeom>
          <a:ln w="15875" cmpd="sng">
            <a:solidFill>
              <a:srgbClr val="C00000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01"/>
          <p:cNvSpPr>
            <a:spLocks/>
          </p:cNvSpPr>
          <p:nvPr/>
        </p:nvSpPr>
        <p:spPr bwMode="auto">
          <a:xfrm>
            <a:off x="6897216" y="3984964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Freeform 101"/>
          <p:cNvSpPr>
            <a:spLocks/>
          </p:cNvSpPr>
          <p:nvPr/>
        </p:nvSpPr>
        <p:spPr bwMode="auto">
          <a:xfrm>
            <a:off x="4808886" y="3906279"/>
            <a:ext cx="275373" cy="275373"/>
          </a:xfrm>
          <a:custGeom>
            <a:avLst/>
            <a:gdLst>
              <a:gd name="T0" fmla="*/ 2147483647 w 764"/>
              <a:gd name="T1" fmla="*/ 0 h 726"/>
              <a:gd name="T2" fmla="*/ 2147483647 w 764"/>
              <a:gd name="T3" fmla="*/ 2147483647 h 726"/>
              <a:gd name="T4" fmla="*/ 2147483647 w 764"/>
              <a:gd name="T5" fmla="*/ 2147483647 h 726"/>
              <a:gd name="T6" fmla="*/ 2147483647 w 764"/>
              <a:gd name="T7" fmla="*/ 2147483647 h 726"/>
              <a:gd name="T8" fmla="*/ 2147483647 w 764"/>
              <a:gd name="T9" fmla="*/ 2147483647 h 726"/>
              <a:gd name="T10" fmla="*/ 2147483647 w 764"/>
              <a:gd name="T11" fmla="*/ 2147483647 h 726"/>
              <a:gd name="T12" fmla="*/ 2147483647 w 764"/>
              <a:gd name="T13" fmla="*/ 2147483647 h 726"/>
              <a:gd name="T14" fmla="*/ 2147483647 w 764"/>
              <a:gd name="T15" fmla="*/ 2147483647 h 726"/>
              <a:gd name="T16" fmla="*/ 2147483647 w 764"/>
              <a:gd name="T17" fmla="*/ 2147483647 h 726"/>
              <a:gd name="T18" fmla="*/ 0 w 764"/>
              <a:gd name="T19" fmla="*/ 2147483647 h 726"/>
              <a:gd name="T20" fmla="*/ 2147483647 w 764"/>
              <a:gd name="T21" fmla="*/ 2147483647 h 726"/>
              <a:gd name="T22" fmla="*/ 2147483647 w 764"/>
              <a:gd name="T23" fmla="*/ 2147483647 h 726"/>
              <a:gd name="T24" fmla="*/ 2147483647 w 764"/>
              <a:gd name="T25" fmla="*/ 2147483647 h 726"/>
              <a:gd name="T26" fmla="*/ 2147483647 w 764"/>
              <a:gd name="T27" fmla="*/ 2147483647 h 726"/>
              <a:gd name="T28" fmla="*/ 2147483647 w 764"/>
              <a:gd name="T29" fmla="*/ 0 h 72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764"/>
              <a:gd name="T46" fmla="*/ 0 h 726"/>
              <a:gd name="T47" fmla="*/ 764 w 764"/>
              <a:gd name="T48" fmla="*/ 726 h 72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764" h="726">
                <a:moveTo>
                  <a:pt x="744" y="0"/>
                </a:moveTo>
                <a:cubicBezTo>
                  <a:pt x="764" y="28"/>
                  <a:pt x="764" y="28"/>
                  <a:pt x="764" y="28"/>
                </a:cubicBezTo>
                <a:cubicBezTo>
                  <a:pt x="685" y="87"/>
                  <a:pt x="598" y="178"/>
                  <a:pt x="502" y="301"/>
                </a:cubicBezTo>
                <a:cubicBezTo>
                  <a:pt x="405" y="425"/>
                  <a:pt x="332" y="540"/>
                  <a:pt x="281" y="646"/>
                </a:cubicBezTo>
                <a:cubicBezTo>
                  <a:pt x="240" y="674"/>
                  <a:pt x="240" y="674"/>
                  <a:pt x="240" y="674"/>
                </a:cubicBezTo>
                <a:cubicBezTo>
                  <a:pt x="207" y="698"/>
                  <a:pt x="184" y="715"/>
                  <a:pt x="172" y="726"/>
                </a:cubicBezTo>
                <a:cubicBezTo>
                  <a:pt x="167" y="709"/>
                  <a:pt x="156" y="681"/>
                  <a:pt x="140" y="642"/>
                </a:cubicBezTo>
                <a:cubicBezTo>
                  <a:pt x="125" y="606"/>
                  <a:pt x="125" y="606"/>
                  <a:pt x="125" y="606"/>
                </a:cubicBezTo>
                <a:cubicBezTo>
                  <a:pt x="103" y="554"/>
                  <a:pt x="82" y="516"/>
                  <a:pt x="63" y="492"/>
                </a:cubicBezTo>
                <a:cubicBezTo>
                  <a:pt x="44" y="467"/>
                  <a:pt x="23" y="451"/>
                  <a:pt x="0" y="443"/>
                </a:cubicBezTo>
                <a:cubicBezTo>
                  <a:pt x="39" y="401"/>
                  <a:pt x="76" y="380"/>
                  <a:pt x="109" y="380"/>
                </a:cubicBezTo>
                <a:cubicBezTo>
                  <a:pt x="137" y="380"/>
                  <a:pt x="169" y="419"/>
                  <a:pt x="203" y="495"/>
                </a:cubicBezTo>
                <a:cubicBezTo>
                  <a:pt x="220" y="533"/>
                  <a:pt x="220" y="533"/>
                  <a:pt x="220" y="533"/>
                </a:cubicBezTo>
                <a:cubicBezTo>
                  <a:pt x="282" y="429"/>
                  <a:pt x="362" y="327"/>
                  <a:pt x="459" y="228"/>
                </a:cubicBezTo>
                <a:cubicBezTo>
                  <a:pt x="556" y="129"/>
                  <a:pt x="652" y="53"/>
                  <a:pt x="744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62416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학생 상담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2) </a:t>
            </a:r>
            <a:r>
              <a:rPr lang="ko-KR" altLang="en-US" dirty="0"/>
              <a:t>계열 및 학과별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9600" cy="518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9089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9089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9089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9089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612000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학생상담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 상담 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정기적인 학과 지도교수상담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학과 지도교수상담 </a:t>
                      </a:r>
                      <a:r>
                        <a:rPr lang="ko-KR" altLang="en-US" sz="900" b="1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도움성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1,456</a:t>
                      </a:r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2400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열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예체능계열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(306)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인문사회계열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자연계열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(188)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공학계열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52400">
                <a:tc rowSpan="25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과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간호과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건축과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경호보안과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군사학과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모델과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78.7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보건의료행정과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뷰티디자인과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산업디자인과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세무회계과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56.2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안경광학과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엔터테인먼트과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(75)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자동차기계과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(138)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0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전기과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1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컴퓨터정보통신과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(100)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2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패션디자인과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3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endParaRPr lang="ko-KR" altLang="en-US" sz="8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(84)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4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호텔외식조리과</a:t>
                      </a:r>
                      <a:endParaRPr lang="ko-KR" altLang="en-US" sz="900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65.4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67.5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5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사회복지학과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6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아동보육학과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(14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47.6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7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유아교육학과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8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정보통신공학과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98.9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96.7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100.0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29"/>
                  </a:ext>
                </a:extLst>
              </a:tr>
              <a:tr h="15240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호텔관광경영학과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(5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7800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학생 상담</a:t>
            </a:r>
            <a:r>
              <a:rPr lang="en-US" altLang="ko-KR" dirty="0" smtClean="0"/>
              <a:t>]</a:t>
            </a:r>
            <a:endParaRPr lang="ko-KR" altLang="en-US" dirty="0"/>
          </a:p>
        </p:txBody>
      </p:sp>
      <p:sp>
        <p:nvSpPr>
          <p:cNvPr id="14" name="텍스트 개체 틀 1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lvl="0"/>
            <a:r>
              <a:rPr lang="en-US" altLang="ko-KR" dirty="0"/>
              <a:t>3) </a:t>
            </a:r>
            <a:r>
              <a:rPr lang="ko-KR" altLang="en-US" dirty="0"/>
              <a:t>응답자 </a:t>
            </a:r>
            <a:r>
              <a:rPr lang="ko-KR" altLang="en-US" dirty="0" err="1"/>
              <a:t>특성별</a:t>
            </a:r>
            <a:endParaRPr lang="ko-KR" alt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7816917" y="1037658"/>
            <a:ext cx="1737656" cy="138499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 lIns="0" tIns="0" rIns="0" bIns="0" anchor="b" anchorCtr="0">
            <a:spAutoFit/>
          </a:bodyPr>
          <a:lstStyle/>
          <a:p>
            <a:pPr algn="r">
              <a:defRPr/>
            </a:pPr>
            <a:r>
              <a:rPr lang="en-US" altLang="ko-KR" sz="900" dirty="0">
                <a:latin typeface="Trebuchet MS" panose="020B0603020202020204" pitchFamily="34" charset="0"/>
              </a:rPr>
              <a:t>(Base=</a:t>
            </a:r>
            <a:r>
              <a:rPr lang="ko-KR" altLang="en-US" sz="900" dirty="0">
                <a:latin typeface="Trebuchet MS" panose="020B0603020202020204" pitchFamily="34" charset="0"/>
              </a:rPr>
              <a:t>전체</a:t>
            </a:r>
            <a:r>
              <a:rPr lang="en-US" altLang="ko-KR" sz="900" dirty="0">
                <a:latin typeface="Trebuchet MS" panose="020B0603020202020204" pitchFamily="34" charset="0"/>
              </a:rPr>
              <a:t>, </a:t>
            </a:r>
            <a:r>
              <a:rPr lang="en-US" altLang="ko-KR" sz="900" dirty="0" smtClean="0">
                <a:latin typeface="Trebuchet MS" panose="020B0603020202020204" pitchFamily="34" charset="0"/>
              </a:rPr>
              <a:t>n=1,456, </a:t>
            </a:r>
            <a:r>
              <a:rPr lang="en-US" altLang="ko-KR" sz="900" dirty="0">
                <a:latin typeface="Trebuchet MS" panose="020B0603020202020204" pitchFamily="34" charset="0"/>
              </a:rPr>
              <a:t>100</a:t>
            </a:r>
            <a:r>
              <a:rPr lang="ko-KR" altLang="en-US" sz="900" dirty="0">
                <a:latin typeface="Trebuchet MS" panose="020B0603020202020204" pitchFamily="34" charset="0"/>
              </a:rPr>
              <a:t>점 만점</a:t>
            </a:r>
            <a:r>
              <a:rPr lang="en-US" altLang="ko-KR" sz="900" dirty="0">
                <a:latin typeface="Trebuchet MS" panose="020B0603020202020204" pitchFamily="34" charset="0"/>
              </a:rPr>
              <a:t>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43584" y="6381750"/>
            <a:ext cx="167032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Base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가 작아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(n&lt;30)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해석에 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유의</a:t>
            </a:r>
            <a:endParaRPr lang="en-US" altLang="ko-KR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graphicFrame>
        <p:nvGraphicFramePr>
          <p:cNvPr id="11" name="표 10"/>
          <p:cNvGraphicFramePr>
            <a:graphicFrameLocks noGrp="1"/>
          </p:cNvGraphicFramePr>
          <p:nvPr>
            <p:extLst/>
          </p:nvPr>
        </p:nvGraphicFramePr>
        <p:xfrm>
          <a:off x="344100" y="1196966"/>
          <a:ext cx="9216000" cy="51839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080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9080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9080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9080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90800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684953">
                <a:tc gridSpan="2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2018</a:t>
                      </a: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+mn-ea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사례수</a:t>
                      </a:r>
                      <a:r>
                        <a:rPr lang="en-US" altLang="ko-KR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학생상담 </a:t>
                      </a: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만족도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학생 상담 노력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정기적인 학과 지도교수상담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0" hangingPunct="1">
                        <a:lnSpc>
                          <a:spcPct val="90000"/>
                        </a:lnSpc>
                      </a:pPr>
                      <a:r>
                        <a:rPr lang="ko-KR" altLang="en-US" sz="900" b="1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학과 지도교수상담 </a:t>
                      </a:r>
                      <a:r>
                        <a:rPr lang="ko-KR" altLang="en-US" sz="900" b="1" u="none" strike="noStrike" kern="1200" spc="-100" baseline="0" dirty="0" err="1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도움성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7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567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spc="-100" baseline="0" dirty="0" smtClean="0"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전체</a:t>
                      </a:r>
                      <a:endParaRPr lang="ko-KR" altLang="en-US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(1,456)</a:t>
                      </a:r>
                      <a:endParaRPr lang="en-US" altLang="ko-KR" sz="900" b="1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1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3ED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8354">
                <a:tc rowSpan="3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연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err="1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령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20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이하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(931)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21~22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(316)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세 이상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(209)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18354">
                <a:tc rowSpan="4">
                  <a:txBody>
                    <a:bodyPr/>
                    <a:lstStyle/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년</a:t>
                      </a:r>
                      <a:endParaRPr lang="en-US" altLang="ko-KR" sz="900" b="1" u="none" strike="noStrike" kern="1200" spc="-100" baseline="0" dirty="0" smtClean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auto" latinLnBrk="0" hangingPunct="1"/>
                      <a:r>
                        <a:rPr lang="ko-KR" altLang="en-US" sz="900" b="1" u="none" strike="noStrike" kern="1200" spc="-100" baseline="0" dirty="0" smtClean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별</a:t>
                      </a:r>
                      <a:endParaRPr lang="ko-KR" altLang="en-US" sz="900" b="1" u="none" strike="noStrike" kern="1200" spc="-100" baseline="0" dirty="0">
                        <a:solidFill>
                          <a:schemeClr val="dk1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lang="ko-KR" altLang="en-US" sz="900" u="none" strike="noStrike" kern="1200" spc="-100" baseline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(673)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63.3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(691)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58.4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3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(65)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62.8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59.4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6183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en-US" altLang="ko-KR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4</a:t>
                      </a:r>
                      <a:r>
                        <a:rPr lang="ko-KR" altLang="en-US" sz="900" u="none" strike="noStrike" kern="1200" spc="-100" baseline="0" dirty="0">
                          <a:solidFill>
                            <a:schemeClr val="dk1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  <a:cs typeface="+mn-cs"/>
                        </a:rPr>
                        <a:t>학년</a:t>
                      </a:r>
                    </a:p>
                  </a:txBody>
                  <a:tcPr marL="72000" marR="0" marT="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(27</a:t>
                      </a:r>
                      <a:r>
                        <a:rPr lang="en-US" altLang="ko-KR" sz="900" b="0" i="0" u="none" strike="noStrike" spc="-100" baseline="0" dirty="0" smtClean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)*</a:t>
                      </a:r>
                      <a:endParaRPr lang="en-US" altLang="ko-KR" sz="900" b="0" i="0" u="none" strike="noStrike" spc="-100" baseline="0" dirty="0">
                        <a:solidFill>
                          <a:srgbClr val="000000"/>
                        </a:solidFill>
                        <a:effectLst/>
                        <a:latin typeface="Trebuchet MS" panose="020B0603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77.4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82.1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spc="-100" baseline="0" dirty="0">
                          <a:solidFill>
                            <a:srgbClr val="000000"/>
                          </a:solidFill>
                          <a:effectLst/>
                          <a:latin typeface="Trebuchet MS" panose="020B0603020202020204" pitchFamily="34" charset="0"/>
                          <a:ea typeface="맑은 고딕" panose="020B0503020000020004" pitchFamily="50" charset="-127"/>
                        </a:rPr>
                        <a:t>75.0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03638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학생 상담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/>
              <a:t>4) </a:t>
            </a:r>
            <a:r>
              <a:rPr lang="ko-KR" altLang="en-US" dirty="0"/>
              <a:t>학생상담실 및 취업 상담</a:t>
            </a:r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학생상담실 및 취업 상담 이용 경험은 </a:t>
            </a:r>
            <a:r>
              <a:rPr lang="en-US" altLang="ko-KR" dirty="0" smtClean="0"/>
              <a:t>29.3%, </a:t>
            </a:r>
            <a:r>
              <a:rPr lang="ko-KR" altLang="en-US" dirty="0" err="1" smtClean="0"/>
              <a:t>비이용은</a:t>
            </a:r>
            <a:r>
              <a:rPr lang="ko-KR" altLang="en-US" dirty="0" smtClean="0"/>
              <a:t> </a:t>
            </a:r>
            <a:r>
              <a:rPr lang="en-US" altLang="ko-KR" dirty="0" smtClean="0"/>
              <a:t>69.5%</a:t>
            </a:r>
            <a:r>
              <a:rPr lang="ko-KR" altLang="en-US" dirty="0" smtClean="0"/>
              <a:t>로 나타남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err="1" smtClean="0"/>
              <a:t>비이용</a:t>
            </a:r>
            <a:r>
              <a:rPr lang="ko-KR" altLang="en-US" dirty="0" smtClean="0"/>
              <a:t> 이유로는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상담할 필요성을 못 느껴서</a:t>
            </a:r>
            <a:r>
              <a:rPr lang="en-US" altLang="ko-KR" dirty="0" smtClean="0"/>
              <a:t>’</a:t>
            </a:r>
            <a:r>
              <a:rPr lang="ko-KR" altLang="en-US" dirty="0" smtClean="0"/>
              <a:t>가 </a:t>
            </a:r>
            <a:r>
              <a:rPr lang="en-US" altLang="ko-KR" dirty="0" smtClean="0"/>
              <a:t>41.0%</a:t>
            </a:r>
            <a:r>
              <a:rPr lang="ko-KR" altLang="en-US" dirty="0" smtClean="0"/>
              <a:t>로 가장 많았으며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ko-KR" altLang="en-US" dirty="0" smtClean="0"/>
              <a:t>이어서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상담실이 있는지 몰라서</a:t>
            </a:r>
            <a:r>
              <a:rPr lang="en-US" altLang="ko-KR" dirty="0" smtClean="0"/>
              <a:t>’(30.0%), ‘</a:t>
            </a:r>
            <a:r>
              <a:rPr lang="ko-KR" altLang="en-US" dirty="0" smtClean="0"/>
              <a:t>상담해도 도움이 안 될 것 같아서</a:t>
            </a:r>
            <a:r>
              <a:rPr lang="en-US" altLang="ko-KR" dirty="0" smtClean="0"/>
              <a:t>’(14.7%), ‘</a:t>
            </a:r>
            <a:r>
              <a:rPr lang="ko-KR" altLang="en-US" dirty="0" smtClean="0"/>
              <a:t>상담할 용기가 안 생겨서</a:t>
            </a:r>
            <a:r>
              <a:rPr lang="en-US" altLang="ko-KR" dirty="0" smtClean="0"/>
              <a:t>’(12.8%) </a:t>
            </a:r>
            <a:r>
              <a:rPr lang="ko-KR" altLang="en-US" dirty="0" smtClean="0"/>
              <a:t>순임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8" name="그룹 17"/>
          <p:cNvGrpSpPr/>
          <p:nvPr/>
        </p:nvGrpSpPr>
        <p:grpSpPr>
          <a:xfrm>
            <a:off x="338573" y="2421273"/>
            <a:ext cx="4500000" cy="215565"/>
            <a:chOff x="329780" y="1103179"/>
            <a:chExt cx="19296159" cy="215565"/>
          </a:xfrm>
        </p:grpSpPr>
        <p:sp>
          <p:nvSpPr>
            <p:cNvPr id="23" name="Text Box 5"/>
            <p:cNvSpPr txBox="1">
              <a:spLocks noChangeArrowheads="1"/>
            </p:cNvSpPr>
            <p:nvPr/>
          </p:nvSpPr>
          <p:spPr bwMode="auto">
            <a:xfrm>
              <a:off x="14298793" y="1169890"/>
              <a:ext cx="5327146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%)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4" name="직선 연결선 23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직사각형 24"/>
            <p:cNvSpPr/>
            <p:nvPr/>
          </p:nvSpPr>
          <p:spPr bwMode="auto">
            <a:xfrm>
              <a:off x="362730" y="1103179"/>
              <a:ext cx="13824414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>
                  <a:solidFill>
                    <a:schemeClr val="tx1"/>
                  </a:solidFill>
                  <a:latin typeface="Trebuchet MS" panose="020B0603020202020204" pitchFamily="34" charset="0"/>
                </a:rPr>
                <a:t>학생상담실 및 취업 상담 이용 경험		</a:t>
              </a: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5059844" y="2421273"/>
            <a:ext cx="4500000" cy="215565"/>
            <a:chOff x="329780" y="1103179"/>
            <a:chExt cx="19296159" cy="215565"/>
          </a:xfrm>
        </p:grpSpPr>
        <p:sp>
          <p:nvSpPr>
            <p:cNvPr id="29" name="Text Box 5"/>
            <p:cNvSpPr txBox="1">
              <a:spLocks noChangeArrowheads="1"/>
            </p:cNvSpPr>
            <p:nvPr/>
          </p:nvSpPr>
          <p:spPr bwMode="auto">
            <a:xfrm>
              <a:off x="12167935" y="1169890"/>
              <a:ext cx="7458004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=</a:t>
              </a:r>
              <a:r>
                <a:rPr lang="ko-KR" altLang="en-US" sz="900" dirty="0" err="1" smtClean="0">
                  <a:latin typeface="Trebuchet MS" panose="020B0603020202020204" pitchFamily="34" charset="0"/>
                </a:rPr>
                <a:t>비이용</a:t>
              </a:r>
              <a:r>
                <a:rPr lang="ko-KR" altLang="en-US" sz="900" dirty="0" smtClean="0">
                  <a:latin typeface="Trebuchet MS" panose="020B0603020202020204" pitchFamily="34" charset="0"/>
                </a:rPr>
                <a:t> 응답자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, n=1,012,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%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30" name="직선 연결선 29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직사각형 30"/>
            <p:cNvSpPr/>
            <p:nvPr/>
          </p:nvSpPr>
          <p:spPr bwMode="auto">
            <a:xfrm>
              <a:off x="362734" y="1103179"/>
              <a:ext cx="4551788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err="1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비이용</a:t>
              </a: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 이유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33" name="차트 32"/>
          <p:cNvGraphicFramePr>
            <a:graphicFrameLocks/>
          </p:cNvGraphicFramePr>
          <p:nvPr>
            <p:extLst/>
          </p:nvPr>
        </p:nvGraphicFramePr>
        <p:xfrm>
          <a:off x="1104640" y="3268092"/>
          <a:ext cx="3145513" cy="25739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 Box 20"/>
          <p:cNvSpPr txBox="1">
            <a:spLocks noChangeArrowheads="1"/>
          </p:cNvSpPr>
          <p:nvPr/>
        </p:nvSpPr>
        <p:spPr bwMode="auto">
          <a:xfrm>
            <a:off x="3204609" y="4466206"/>
            <a:ext cx="384721" cy="5078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ko-KR" altLang="en-US" sz="1100" dirty="0" smtClean="0"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예</a:t>
            </a:r>
            <a:endParaRPr lang="en-US" altLang="ko-KR" sz="1100" dirty="0" smtClean="0">
              <a:solidFill>
                <a:schemeClr val="bg1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en-US" altLang="ko-KR" sz="1100" dirty="0" smtClean="0"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(</a:t>
            </a:r>
            <a:r>
              <a:rPr lang="ko-KR" altLang="en-US" sz="1100" dirty="0" smtClean="0"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있음</a:t>
            </a:r>
            <a:r>
              <a:rPr lang="en-US" altLang="ko-KR" sz="1100" dirty="0" smtClean="0"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)</a:t>
            </a:r>
          </a:p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en-US" altLang="ko-KR" sz="1100" dirty="0" smtClean="0"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29.3</a:t>
            </a:r>
          </a:p>
        </p:txBody>
      </p:sp>
      <p:sp>
        <p:nvSpPr>
          <p:cNvPr id="35" name="Text Box 20"/>
          <p:cNvSpPr txBox="1">
            <a:spLocks noChangeArrowheads="1"/>
          </p:cNvSpPr>
          <p:nvPr/>
        </p:nvSpPr>
        <p:spPr bwMode="auto">
          <a:xfrm>
            <a:off x="1537258" y="4152608"/>
            <a:ext cx="423193" cy="5078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ko-KR" altLang="en-US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아니오</a:t>
            </a:r>
            <a:endParaRPr lang="en-US" altLang="ko-KR" sz="1100" dirty="0" smtClean="0">
              <a:latin typeface="Trebuchet MS" panose="020B0603020202020204" pitchFamily="34" charset="0"/>
              <a:ea typeface="맑은 고딕" panose="020B0503020000020004" pitchFamily="50" charset="-127"/>
            </a:endParaRPr>
          </a:p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en-US" altLang="ko-KR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(</a:t>
            </a:r>
            <a:r>
              <a:rPr lang="ko-KR" altLang="en-US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없음</a:t>
            </a:r>
            <a:r>
              <a:rPr lang="en-US" altLang="ko-KR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)</a:t>
            </a:r>
          </a:p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en-US" altLang="ko-KR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69.5</a:t>
            </a:r>
          </a:p>
        </p:txBody>
      </p:sp>
      <p:sp>
        <p:nvSpPr>
          <p:cNvPr id="36" name="Text Box 20"/>
          <p:cNvSpPr txBox="1">
            <a:spLocks noChangeArrowheads="1"/>
          </p:cNvSpPr>
          <p:nvPr/>
        </p:nvSpPr>
        <p:spPr bwMode="auto">
          <a:xfrm>
            <a:off x="3608399" y="3659035"/>
            <a:ext cx="779059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ko-KR" altLang="en-US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모름</a:t>
            </a:r>
            <a:r>
              <a:rPr lang="en-US" altLang="ko-KR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/</a:t>
            </a:r>
            <a:r>
              <a:rPr lang="ko-KR" altLang="en-US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무응답</a:t>
            </a:r>
            <a:endParaRPr lang="en-US" altLang="ko-KR" sz="1100" dirty="0" smtClean="0">
              <a:latin typeface="Trebuchet MS" panose="020B0603020202020204" pitchFamily="34" charset="0"/>
              <a:ea typeface="맑은 고딕" panose="020B0503020000020004" pitchFamily="50" charset="-127"/>
            </a:endParaRPr>
          </a:p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en-US" altLang="ko-KR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1.2</a:t>
            </a:r>
          </a:p>
        </p:txBody>
      </p:sp>
      <p:sp>
        <p:nvSpPr>
          <p:cNvPr id="56" name="자유형 55"/>
          <p:cNvSpPr/>
          <p:nvPr/>
        </p:nvSpPr>
        <p:spPr>
          <a:xfrm>
            <a:off x="2692400" y="2559050"/>
            <a:ext cx="2343150" cy="787400"/>
          </a:xfrm>
          <a:custGeom>
            <a:avLst/>
            <a:gdLst>
              <a:gd name="connsiteX0" fmla="*/ 2343150 w 2343150"/>
              <a:gd name="connsiteY0" fmla="*/ 0 h 787400"/>
              <a:gd name="connsiteX1" fmla="*/ 2222500 w 2343150"/>
              <a:gd name="connsiteY1" fmla="*/ 0 h 787400"/>
              <a:gd name="connsiteX2" fmla="*/ 2222500 w 2343150"/>
              <a:gd name="connsiteY2" fmla="*/ 609600 h 787400"/>
              <a:gd name="connsiteX3" fmla="*/ 0 w 2343150"/>
              <a:gd name="connsiteY3" fmla="*/ 609600 h 787400"/>
              <a:gd name="connsiteX4" fmla="*/ 0 w 2343150"/>
              <a:gd name="connsiteY4" fmla="*/ 787400 h 78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43150" h="787400">
                <a:moveTo>
                  <a:pt x="2343150" y="0"/>
                </a:moveTo>
                <a:lnTo>
                  <a:pt x="2222500" y="0"/>
                </a:lnTo>
                <a:lnTo>
                  <a:pt x="2222500" y="609600"/>
                </a:lnTo>
                <a:lnTo>
                  <a:pt x="0" y="609600"/>
                </a:lnTo>
                <a:lnTo>
                  <a:pt x="0" y="787400"/>
                </a:lnTo>
              </a:path>
            </a:pathLst>
          </a:custGeom>
          <a:noFill/>
          <a:ln w="19050">
            <a:solidFill>
              <a:srgbClr val="C00000"/>
            </a:solidFill>
            <a:headEnd type="triangl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aphicFrame>
        <p:nvGraphicFramePr>
          <p:cNvPr id="57" name="차트 56"/>
          <p:cNvGraphicFramePr/>
          <p:nvPr>
            <p:extLst/>
          </p:nvPr>
        </p:nvGraphicFramePr>
        <p:xfrm>
          <a:off x="5093268" y="2625725"/>
          <a:ext cx="4516782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8" name="Group 3"/>
          <p:cNvGraphicFramePr>
            <a:graphicFrameLocks noGrp="1"/>
          </p:cNvGraphicFramePr>
          <p:nvPr>
            <p:extLst/>
          </p:nvPr>
        </p:nvGraphicFramePr>
        <p:xfrm>
          <a:off x="5087491" y="5568478"/>
          <a:ext cx="4474025" cy="649605"/>
        </p:xfrm>
        <a:graphic>
          <a:graphicData uri="http://schemas.openxmlformats.org/drawingml/2006/table">
            <a:tbl>
              <a:tblPr/>
              <a:tblGrid>
                <a:gridCol w="89480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480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480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94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94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상담할</a:t>
                      </a:r>
                      <a:endParaRPr lang="en-US" altLang="ko-KR" sz="10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필요성을</a:t>
                      </a:r>
                      <a:endParaRPr lang="en-US" altLang="ko-KR" sz="10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못 느껴서</a:t>
                      </a:r>
                      <a:endParaRPr lang="ko-KR" alt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상담실이</a:t>
                      </a:r>
                      <a:endParaRPr lang="en-US" altLang="ko-KR" sz="10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있는지 몰라서</a:t>
                      </a:r>
                      <a:endParaRPr lang="ko-KR" alt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상담해도</a:t>
                      </a:r>
                      <a:endParaRPr lang="en-US" altLang="ko-KR" sz="10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도움이</a:t>
                      </a:r>
                      <a:endParaRPr lang="en-US" altLang="ko-KR" sz="10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 될 것</a:t>
                      </a:r>
                      <a:endParaRPr lang="en-US" altLang="ko-KR" sz="10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같아서</a:t>
                      </a:r>
                      <a:endParaRPr lang="en-US" altLang="ko-KR" sz="10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상담할</a:t>
                      </a:r>
                      <a:endParaRPr lang="en-US" altLang="ko-KR" sz="10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용기가</a:t>
                      </a:r>
                      <a:endParaRPr lang="en-US" altLang="ko-KR" sz="1050" b="0" i="0" u="none" strike="noStrike" dirty="0" smtClean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 생겨서</a:t>
                      </a:r>
                      <a:endParaRPr lang="ko-KR" alt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모름</a:t>
                      </a:r>
                      <a:r>
                        <a:rPr lang="en-US" altLang="ko-KR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무응답</a:t>
                      </a:r>
                      <a:endParaRPr lang="ko-KR" alt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21" name="차트 20"/>
          <p:cNvGraphicFramePr>
            <a:graphicFrameLocks/>
          </p:cNvGraphicFramePr>
          <p:nvPr>
            <p:extLst/>
          </p:nvPr>
        </p:nvGraphicFramePr>
        <p:xfrm>
          <a:off x="1277766" y="3228883"/>
          <a:ext cx="3073506" cy="27122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419660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차트 32"/>
          <p:cNvGraphicFramePr>
            <a:graphicFrameLocks/>
          </p:cNvGraphicFramePr>
          <p:nvPr>
            <p:extLst/>
          </p:nvPr>
        </p:nvGraphicFramePr>
        <p:xfrm>
          <a:off x="1104640" y="3268092"/>
          <a:ext cx="3145513" cy="25739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 smtClean="0"/>
              <a:t>차원 만족도 </a:t>
            </a:r>
            <a:r>
              <a:rPr lang="en-US" altLang="ko-KR" dirty="0" smtClean="0"/>
              <a:t>[</a:t>
            </a:r>
            <a:r>
              <a:rPr lang="ko-KR" altLang="en-US" dirty="0" smtClean="0"/>
              <a:t>학생 상담</a:t>
            </a:r>
            <a:r>
              <a:rPr lang="en-US" altLang="ko-KR" dirty="0" smtClean="0"/>
              <a:t>]</a:t>
            </a:r>
            <a:endParaRPr lang="en-US" altLang="ko-KR" dirty="0"/>
          </a:p>
        </p:txBody>
      </p:sp>
      <p:sp>
        <p:nvSpPr>
          <p:cNvPr id="9" name="텍스트 개체 틀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/>
              <a:t>5) </a:t>
            </a:r>
            <a:r>
              <a:rPr lang="ko-KR" altLang="en-US" dirty="0"/>
              <a:t>학생이력관리 시스템</a:t>
            </a:r>
          </a:p>
        </p:txBody>
      </p:sp>
      <p:sp>
        <p:nvSpPr>
          <p:cNvPr id="13" name="내용 개체 틀 1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lvl="0"/>
            <a:r>
              <a:rPr lang="ko-KR" altLang="en-US" dirty="0" smtClean="0"/>
              <a:t>학생이력관리 시스템 이용 경험은 </a:t>
            </a:r>
            <a:r>
              <a:rPr lang="en-US" altLang="ko-KR" dirty="0" smtClean="0"/>
              <a:t>30.8%, </a:t>
            </a:r>
            <a:r>
              <a:rPr lang="ko-KR" altLang="en-US" dirty="0" err="1" smtClean="0"/>
              <a:t>비이용은</a:t>
            </a:r>
            <a:r>
              <a:rPr lang="ko-KR" altLang="en-US" dirty="0" smtClean="0"/>
              <a:t> </a:t>
            </a:r>
            <a:r>
              <a:rPr lang="en-US" altLang="ko-KR" dirty="0" smtClean="0"/>
              <a:t>66.2%</a:t>
            </a:r>
            <a:r>
              <a:rPr lang="ko-KR" altLang="en-US" dirty="0" smtClean="0"/>
              <a:t>로 나타남</a:t>
            </a:r>
            <a:r>
              <a:rPr lang="en-US" altLang="ko-KR" dirty="0" smtClean="0"/>
              <a:t>.</a:t>
            </a:r>
          </a:p>
          <a:p>
            <a:pPr lvl="0"/>
            <a:r>
              <a:rPr lang="ko-KR" altLang="en-US" dirty="0" err="1" smtClean="0"/>
              <a:t>비이용</a:t>
            </a:r>
            <a:r>
              <a:rPr lang="ko-KR" altLang="en-US" dirty="0" smtClean="0"/>
              <a:t> 이유로는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시스템이 있는지 몰라서</a:t>
            </a:r>
            <a:r>
              <a:rPr lang="en-US" altLang="ko-KR" dirty="0" smtClean="0"/>
              <a:t>’</a:t>
            </a:r>
            <a:r>
              <a:rPr lang="ko-KR" altLang="en-US" dirty="0" smtClean="0"/>
              <a:t>가 </a:t>
            </a:r>
            <a:r>
              <a:rPr lang="en-US" altLang="ko-KR" dirty="0" smtClean="0"/>
              <a:t>44.0%</a:t>
            </a:r>
            <a:r>
              <a:rPr lang="ko-KR" altLang="en-US" dirty="0" smtClean="0"/>
              <a:t>로 가장 많았고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ko-KR" altLang="en-US" dirty="0" smtClean="0"/>
              <a:t>이어서 </a:t>
            </a:r>
            <a:r>
              <a:rPr lang="en-US" altLang="ko-KR" dirty="0" smtClean="0"/>
              <a:t>‘</a:t>
            </a:r>
            <a:r>
              <a:rPr lang="ko-KR" altLang="en-US" dirty="0" smtClean="0"/>
              <a:t>사용할 필요성을 못 느껴서</a:t>
            </a:r>
            <a:r>
              <a:rPr lang="en-US" altLang="ko-KR" dirty="0" smtClean="0"/>
              <a:t>’(23.0%), ‘</a:t>
            </a:r>
            <a:r>
              <a:rPr lang="ko-KR" altLang="en-US" dirty="0" smtClean="0"/>
              <a:t>귀찮아서</a:t>
            </a:r>
            <a:r>
              <a:rPr lang="en-US" altLang="ko-KR" dirty="0" smtClean="0"/>
              <a:t>’(20.2%), ‘</a:t>
            </a:r>
            <a:r>
              <a:rPr lang="ko-KR" altLang="en-US" dirty="0" smtClean="0"/>
              <a:t>사용하기가 어려워서</a:t>
            </a:r>
            <a:r>
              <a:rPr lang="en-US" altLang="ko-KR" dirty="0" smtClean="0"/>
              <a:t>’(11.7%) </a:t>
            </a:r>
            <a:r>
              <a:rPr lang="ko-KR" altLang="en-US" dirty="0" smtClean="0"/>
              <a:t>순임</a:t>
            </a:r>
            <a:r>
              <a:rPr lang="en-US" altLang="ko-KR" dirty="0" smtClean="0"/>
              <a:t>.</a:t>
            </a:r>
            <a:endParaRPr lang="en-US" altLang="ko-KR" dirty="0"/>
          </a:p>
        </p:txBody>
      </p:sp>
      <p:grpSp>
        <p:nvGrpSpPr>
          <p:cNvPr id="18" name="그룹 17"/>
          <p:cNvGrpSpPr/>
          <p:nvPr/>
        </p:nvGrpSpPr>
        <p:grpSpPr>
          <a:xfrm>
            <a:off x="338573" y="2421273"/>
            <a:ext cx="4500000" cy="215565"/>
            <a:chOff x="329780" y="1103179"/>
            <a:chExt cx="19296159" cy="215565"/>
          </a:xfrm>
        </p:grpSpPr>
        <p:sp>
          <p:nvSpPr>
            <p:cNvPr id="23" name="Text Box 5"/>
            <p:cNvSpPr txBox="1">
              <a:spLocks noChangeArrowheads="1"/>
            </p:cNvSpPr>
            <p:nvPr/>
          </p:nvSpPr>
          <p:spPr bwMode="auto">
            <a:xfrm>
              <a:off x="14298793" y="1169890"/>
              <a:ext cx="5327146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(Base=</a:t>
              </a:r>
              <a:r>
                <a:rPr lang="ko-KR" altLang="en-US" sz="900" dirty="0">
                  <a:latin typeface="Trebuchet MS" panose="020B0603020202020204" pitchFamily="34" charset="0"/>
                </a:rPr>
                <a:t>전체</a:t>
              </a:r>
              <a:r>
                <a:rPr lang="en-US" altLang="ko-KR" sz="900" dirty="0">
                  <a:latin typeface="Trebuchet MS" panose="020B0603020202020204" pitchFamily="34" charset="0"/>
                </a:rPr>
                <a:t>, 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n=1,456, %)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24" name="직선 연결선 23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직사각형 24"/>
            <p:cNvSpPr/>
            <p:nvPr/>
          </p:nvSpPr>
          <p:spPr bwMode="auto">
            <a:xfrm>
              <a:off x="362729" y="1103179"/>
              <a:ext cx="10229490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>
                  <a:solidFill>
                    <a:schemeClr val="tx1"/>
                  </a:solidFill>
                  <a:latin typeface="Trebuchet MS" panose="020B0603020202020204" pitchFamily="34" charset="0"/>
                </a:rPr>
                <a:t>학생이력관리 시스템 이용 경험</a:t>
              </a: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5059844" y="2421273"/>
            <a:ext cx="4500000" cy="215565"/>
            <a:chOff x="329780" y="1103179"/>
            <a:chExt cx="19296159" cy="215565"/>
          </a:xfrm>
        </p:grpSpPr>
        <p:sp>
          <p:nvSpPr>
            <p:cNvPr id="29" name="Text Box 5"/>
            <p:cNvSpPr txBox="1">
              <a:spLocks noChangeArrowheads="1"/>
            </p:cNvSpPr>
            <p:nvPr/>
          </p:nvSpPr>
          <p:spPr bwMode="auto">
            <a:xfrm>
              <a:off x="12607857" y="1169890"/>
              <a:ext cx="7018082" cy="138499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 lIns="0" tIns="0" rIns="0" bIns="0" anchor="b" anchorCtr="0">
              <a:spAutoFit/>
            </a:bodyPr>
            <a:lstStyle/>
            <a:p>
              <a:pPr algn="r">
                <a:defRPr/>
              </a:pPr>
              <a:r>
                <a:rPr lang="en-US" altLang="ko-KR" sz="900" dirty="0">
                  <a:latin typeface="Trebuchet MS" panose="020B0603020202020204" pitchFamily="34" charset="0"/>
                </a:rPr>
                <a:t>(Base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=</a:t>
              </a:r>
              <a:r>
                <a:rPr lang="ko-KR" altLang="en-US" sz="900" dirty="0" err="1" smtClean="0">
                  <a:latin typeface="Trebuchet MS" panose="020B0603020202020204" pitchFamily="34" charset="0"/>
                </a:rPr>
                <a:t>비이용</a:t>
              </a:r>
              <a:r>
                <a:rPr lang="ko-KR" altLang="en-US" sz="900" dirty="0" smtClean="0">
                  <a:latin typeface="Trebuchet MS" panose="020B0603020202020204" pitchFamily="34" charset="0"/>
                </a:rPr>
                <a:t> 응답자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, n=964, </a:t>
              </a:r>
              <a:r>
                <a:rPr lang="en-US" altLang="ko-KR" sz="900" dirty="0">
                  <a:latin typeface="Trebuchet MS" panose="020B0603020202020204" pitchFamily="34" charset="0"/>
                </a:rPr>
                <a:t>%</a:t>
              </a:r>
              <a:r>
                <a:rPr lang="en-US" altLang="ko-KR" sz="900" dirty="0" smtClean="0">
                  <a:latin typeface="Trebuchet MS" panose="020B0603020202020204" pitchFamily="34" charset="0"/>
                </a:rPr>
                <a:t>)</a:t>
              </a:r>
              <a:endParaRPr lang="en-US" altLang="ko-KR" sz="900" dirty="0"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cxnSp>
          <p:nvCxnSpPr>
            <p:cNvPr id="30" name="직선 연결선 29"/>
            <p:cNvCxnSpPr/>
            <p:nvPr/>
          </p:nvCxnSpPr>
          <p:spPr>
            <a:xfrm>
              <a:off x="329780" y="1317156"/>
              <a:ext cx="19296159" cy="1588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직사각형 30"/>
            <p:cNvSpPr/>
            <p:nvPr/>
          </p:nvSpPr>
          <p:spPr bwMode="auto">
            <a:xfrm>
              <a:off x="362734" y="1103179"/>
              <a:ext cx="4551788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42888" indent="-242888">
                <a:buClr>
                  <a:srgbClr val="00713B"/>
                </a:buClr>
                <a:buSzPct val="110000"/>
                <a:buFont typeface="Wingdings" panose="05000000000000000000" pitchFamily="2" charset="2"/>
                <a:buChar char="&amp;"/>
                <a:defRPr/>
              </a:pPr>
              <a:r>
                <a:rPr lang="ko-KR" altLang="en-US" sz="1200" b="1" i="1" dirty="0" err="1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비이용</a:t>
              </a:r>
              <a:r>
                <a:rPr lang="ko-KR" altLang="en-US" sz="1200" b="1" i="1" dirty="0" smtClean="0">
                  <a:solidFill>
                    <a:schemeClr val="tx1"/>
                  </a:solidFill>
                  <a:latin typeface="Trebuchet MS" panose="020B0603020202020204" pitchFamily="34" charset="0"/>
                </a:rPr>
                <a:t> 이유</a:t>
              </a:r>
              <a:endParaRPr lang="ko-KR" altLang="en-US" sz="1200" b="1" i="1" dirty="0">
                <a:solidFill>
                  <a:schemeClr val="tx1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34" name="Text Box 20"/>
          <p:cNvSpPr txBox="1">
            <a:spLocks noChangeArrowheads="1"/>
          </p:cNvSpPr>
          <p:nvPr/>
        </p:nvSpPr>
        <p:spPr bwMode="auto">
          <a:xfrm>
            <a:off x="3167031" y="4589879"/>
            <a:ext cx="384721" cy="5078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ko-KR" altLang="en-US" sz="1100" dirty="0" smtClean="0"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예</a:t>
            </a:r>
            <a:endParaRPr lang="en-US" altLang="ko-KR" sz="1100" dirty="0" smtClean="0">
              <a:solidFill>
                <a:schemeClr val="bg1"/>
              </a:solidFill>
              <a:latin typeface="Trebuchet MS" panose="020B0603020202020204" pitchFamily="34" charset="0"/>
              <a:ea typeface="맑은 고딕" panose="020B0503020000020004" pitchFamily="50" charset="-127"/>
            </a:endParaRPr>
          </a:p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en-US" altLang="ko-KR" sz="1100" dirty="0" smtClean="0"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(</a:t>
            </a:r>
            <a:r>
              <a:rPr lang="ko-KR" altLang="en-US" sz="1100" dirty="0" smtClean="0"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있음</a:t>
            </a:r>
            <a:r>
              <a:rPr lang="en-US" altLang="ko-KR" sz="1100" dirty="0" smtClean="0"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)</a:t>
            </a:r>
          </a:p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en-US" altLang="ko-KR" sz="1100" dirty="0" smtClean="0">
                <a:solidFill>
                  <a:schemeClr val="bg1"/>
                </a:solidFill>
                <a:latin typeface="Trebuchet MS" panose="020B0603020202020204" pitchFamily="34" charset="0"/>
                <a:ea typeface="맑은 고딕" panose="020B0503020000020004" pitchFamily="50" charset="-127"/>
              </a:rPr>
              <a:t>30.8</a:t>
            </a:r>
          </a:p>
        </p:txBody>
      </p:sp>
      <p:sp>
        <p:nvSpPr>
          <p:cNvPr id="35" name="Text Box 20"/>
          <p:cNvSpPr txBox="1">
            <a:spLocks noChangeArrowheads="1"/>
          </p:cNvSpPr>
          <p:nvPr/>
        </p:nvSpPr>
        <p:spPr bwMode="auto">
          <a:xfrm>
            <a:off x="1572205" y="4146880"/>
            <a:ext cx="423193" cy="5078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ko-KR" altLang="en-US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아니오</a:t>
            </a:r>
            <a:endParaRPr lang="en-US" altLang="ko-KR" sz="1100" dirty="0" smtClean="0">
              <a:latin typeface="Trebuchet MS" panose="020B0603020202020204" pitchFamily="34" charset="0"/>
              <a:ea typeface="맑은 고딕" panose="020B0503020000020004" pitchFamily="50" charset="-127"/>
            </a:endParaRPr>
          </a:p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en-US" altLang="ko-KR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(</a:t>
            </a:r>
            <a:r>
              <a:rPr lang="ko-KR" altLang="en-US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없음</a:t>
            </a:r>
            <a:r>
              <a:rPr lang="en-US" altLang="ko-KR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)</a:t>
            </a:r>
          </a:p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en-US" altLang="ko-KR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66.2</a:t>
            </a:r>
          </a:p>
        </p:txBody>
      </p:sp>
      <p:sp>
        <p:nvSpPr>
          <p:cNvPr id="36" name="Text Box 20"/>
          <p:cNvSpPr txBox="1">
            <a:spLocks noChangeArrowheads="1"/>
          </p:cNvSpPr>
          <p:nvPr/>
        </p:nvSpPr>
        <p:spPr bwMode="auto">
          <a:xfrm>
            <a:off x="3608399" y="3659035"/>
            <a:ext cx="779059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ko-KR" altLang="en-US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모름</a:t>
            </a:r>
            <a:r>
              <a:rPr lang="en-US" altLang="ko-KR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/</a:t>
            </a:r>
            <a:r>
              <a:rPr lang="ko-KR" altLang="en-US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무응답</a:t>
            </a:r>
            <a:endParaRPr lang="en-US" altLang="ko-KR" sz="1100" dirty="0" smtClean="0">
              <a:latin typeface="Trebuchet MS" panose="020B0603020202020204" pitchFamily="34" charset="0"/>
              <a:ea typeface="맑은 고딕" panose="020B0503020000020004" pitchFamily="50" charset="-127"/>
            </a:endParaRPr>
          </a:p>
          <a:p>
            <a:pPr algn="ctr" latinLnBrk="1">
              <a:lnSpc>
                <a:spcPct val="100000"/>
              </a:lnSpc>
              <a:spcBef>
                <a:spcPct val="0"/>
              </a:spcBef>
              <a:buSzTx/>
            </a:pPr>
            <a:r>
              <a:rPr lang="en-US" altLang="ko-KR" sz="1100" dirty="0">
                <a:latin typeface="Trebuchet MS" panose="020B0603020202020204" pitchFamily="34" charset="0"/>
                <a:ea typeface="맑은 고딕" panose="020B0503020000020004" pitchFamily="50" charset="-127"/>
              </a:rPr>
              <a:t>3</a:t>
            </a:r>
            <a:r>
              <a:rPr lang="en-US" altLang="ko-KR" sz="1100" dirty="0" smtClean="0">
                <a:latin typeface="Trebuchet MS" panose="020B0603020202020204" pitchFamily="34" charset="0"/>
                <a:ea typeface="맑은 고딕" panose="020B0503020000020004" pitchFamily="50" charset="-127"/>
              </a:rPr>
              <a:t>.0</a:t>
            </a:r>
          </a:p>
        </p:txBody>
      </p:sp>
      <p:sp>
        <p:nvSpPr>
          <p:cNvPr id="56" name="자유형 55"/>
          <p:cNvSpPr/>
          <p:nvPr/>
        </p:nvSpPr>
        <p:spPr>
          <a:xfrm>
            <a:off x="2692400" y="2559050"/>
            <a:ext cx="2343150" cy="787400"/>
          </a:xfrm>
          <a:custGeom>
            <a:avLst/>
            <a:gdLst>
              <a:gd name="connsiteX0" fmla="*/ 2343150 w 2343150"/>
              <a:gd name="connsiteY0" fmla="*/ 0 h 787400"/>
              <a:gd name="connsiteX1" fmla="*/ 2222500 w 2343150"/>
              <a:gd name="connsiteY1" fmla="*/ 0 h 787400"/>
              <a:gd name="connsiteX2" fmla="*/ 2222500 w 2343150"/>
              <a:gd name="connsiteY2" fmla="*/ 609600 h 787400"/>
              <a:gd name="connsiteX3" fmla="*/ 0 w 2343150"/>
              <a:gd name="connsiteY3" fmla="*/ 609600 h 787400"/>
              <a:gd name="connsiteX4" fmla="*/ 0 w 2343150"/>
              <a:gd name="connsiteY4" fmla="*/ 787400 h 78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43150" h="787400">
                <a:moveTo>
                  <a:pt x="2343150" y="0"/>
                </a:moveTo>
                <a:lnTo>
                  <a:pt x="2222500" y="0"/>
                </a:lnTo>
                <a:lnTo>
                  <a:pt x="2222500" y="609600"/>
                </a:lnTo>
                <a:lnTo>
                  <a:pt x="0" y="609600"/>
                </a:lnTo>
                <a:lnTo>
                  <a:pt x="0" y="787400"/>
                </a:lnTo>
              </a:path>
            </a:pathLst>
          </a:custGeom>
          <a:noFill/>
          <a:ln w="19050">
            <a:solidFill>
              <a:srgbClr val="C00000"/>
            </a:solidFill>
            <a:headEnd type="triangl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aphicFrame>
        <p:nvGraphicFramePr>
          <p:cNvPr id="20" name="차트 19"/>
          <p:cNvGraphicFramePr/>
          <p:nvPr>
            <p:extLst/>
          </p:nvPr>
        </p:nvGraphicFramePr>
        <p:xfrm>
          <a:off x="5093268" y="2625725"/>
          <a:ext cx="4516782" cy="2941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Group 3"/>
          <p:cNvGraphicFramePr>
            <a:graphicFrameLocks noGrp="1"/>
          </p:cNvGraphicFramePr>
          <p:nvPr>
            <p:extLst/>
          </p:nvPr>
        </p:nvGraphicFramePr>
        <p:xfrm>
          <a:off x="5087491" y="5568478"/>
          <a:ext cx="4474025" cy="502920"/>
        </p:xfrm>
        <a:graphic>
          <a:graphicData uri="http://schemas.openxmlformats.org/drawingml/2006/table">
            <a:tbl>
              <a:tblPr/>
              <a:tblGrid>
                <a:gridCol w="89480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9480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89480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9480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9480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>
                        <a:defRPr sz="1100" b="0" i="0" u="none" strike="noStrike" kern="1200" baseline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defRPr>
                      </a:pPr>
                      <a:r>
                        <a:rPr lang="ko-KR" altLang="en-US" sz="1100" b="0" i="0" u="none" strike="noStrike" kern="12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시스템이</a:t>
                      </a:r>
                      <a:endParaRPr lang="en-US" altLang="ko-KR" sz="1100" b="0" i="0" u="none" strike="noStrike" kern="1200" baseline="0" dirty="0" smtClean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  <a:cs typeface="Arial" pitchFamily="34" charset="0"/>
                      </a:endParaRPr>
                    </a:p>
                    <a:p>
                      <a:pPr marL="0" algn="ctr" defTabSz="914400" rtl="0" eaLnBrk="1" fontAlgn="auto" latinLnBrk="1" hangingPunct="1">
                        <a:defRPr sz="1100" b="0" i="0" u="none" strike="noStrike" kern="1200" baseline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defRPr>
                      </a:pPr>
                      <a:r>
                        <a:rPr lang="ko-KR" altLang="en-US" sz="1100" b="0" i="0" u="none" strike="noStrike" kern="12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있는지</a:t>
                      </a:r>
                      <a:endParaRPr lang="en-US" altLang="ko-KR" sz="1100" b="0" i="0" u="none" strike="noStrike" kern="1200" baseline="0" dirty="0" smtClean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  <a:cs typeface="Arial" pitchFamily="34" charset="0"/>
                      </a:endParaRPr>
                    </a:p>
                    <a:p>
                      <a:pPr marL="0" algn="ctr" defTabSz="914400" rtl="0" eaLnBrk="1" fontAlgn="auto" latinLnBrk="1" hangingPunct="1">
                        <a:defRPr sz="1100" b="0" i="0" u="none" strike="noStrike" kern="1200" baseline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defRPr>
                      </a:pPr>
                      <a:r>
                        <a:rPr lang="ko-KR" altLang="en-US" sz="1100" b="0" i="0" u="none" strike="noStrike" kern="12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몰라서</a:t>
                      </a:r>
                      <a:endParaRPr lang="ko-KR" altLang="en-US" sz="1100" b="0" i="0" u="none" strike="noStrike" kern="12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>
                        <a:defRPr sz="1100" b="0" i="0" u="none" strike="noStrike" kern="1200" baseline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defRPr>
                      </a:pPr>
                      <a:r>
                        <a:rPr lang="ko-KR" altLang="en-US" sz="1100" b="0" i="0" u="none" strike="noStrike" kern="12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사용할</a:t>
                      </a:r>
                      <a:endParaRPr lang="en-US" altLang="ko-KR" sz="1100" b="0" i="0" u="none" strike="noStrike" kern="1200" baseline="0" dirty="0" smtClean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  <a:cs typeface="Arial" pitchFamily="34" charset="0"/>
                      </a:endParaRPr>
                    </a:p>
                    <a:p>
                      <a:pPr marL="0" algn="ctr" defTabSz="914400" rtl="0" eaLnBrk="1" fontAlgn="auto" latinLnBrk="1" hangingPunct="1">
                        <a:defRPr sz="1100" b="0" i="0" u="none" strike="noStrike" kern="1200" baseline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defRPr>
                      </a:pPr>
                      <a:r>
                        <a:rPr lang="ko-KR" altLang="en-US" sz="1100" b="0" i="0" u="none" strike="noStrike" kern="12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필요성을</a:t>
                      </a:r>
                      <a:endParaRPr lang="en-US" altLang="ko-KR" sz="1100" b="0" i="0" u="none" strike="noStrike" kern="1200" baseline="0" dirty="0" smtClean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  <a:cs typeface="Arial" pitchFamily="34" charset="0"/>
                      </a:endParaRPr>
                    </a:p>
                    <a:p>
                      <a:pPr marL="0" algn="ctr" defTabSz="914400" rtl="0" eaLnBrk="1" fontAlgn="auto" latinLnBrk="1" hangingPunct="1">
                        <a:defRPr sz="1100" b="0" i="0" u="none" strike="noStrike" kern="1200" baseline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defRPr>
                      </a:pPr>
                      <a:r>
                        <a:rPr lang="ko-KR" altLang="en-US" sz="1100" b="0" i="0" u="none" strike="noStrike" kern="12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못 </a:t>
                      </a:r>
                      <a:r>
                        <a:rPr lang="ko-KR" altLang="en-US" sz="1100" b="0" i="0" u="none" strike="noStrike" kern="1200" baseline="0" dirty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느껴서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>
                        <a:defRPr sz="1100" b="0" i="0" u="none" strike="noStrike" kern="1200" baseline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defRPr>
                      </a:pPr>
                      <a:r>
                        <a:rPr lang="ko-KR" altLang="en-US" sz="1100" b="0" i="0" u="none" strike="noStrike" kern="12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귀찮아서</a:t>
                      </a:r>
                      <a:endParaRPr lang="ko-KR" altLang="en-US" sz="1100" b="0" i="0" u="none" strike="noStrike" kern="12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>
                        <a:defRPr sz="1100" b="0" i="0" u="none" strike="noStrike" kern="1200" baseline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defRPr>
                      </a:pPr>
                      <a:r>
                        <a:rPr lang="ko-KR" altLang="en-US" sz="1100" b="0" i="0" u="none" strike="noStrike" kern="12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사용하기가</a:t>
                      </a:r>
                      <a:endParaRPr lang="en-US" altLang="ko-KR" sz="1100" b="0" i="0" u="none" strike="noStrike" kern="1200" baseline="0" dirty="0" smtClean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  <a:cs typeface="Arial" pitchFamily="34" charset="0"/>
                      </a:endParaRPr>
                    </a:p>
                    <a:p>
                      <a:pPr marL="0" algn="ctr" defTabSz="914400" rtl="0" eaLnBrk="1" fontAlgn="auto" latinLnBrk="1" hangingPunct="1">
                        <a:defRPr sz="1100" b="0" i="0" u="none" strike="noStrike" kern="1200" baseline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defRPr>
                      </a:pPr>
                      <a:r>
                        <a:rPr lang="ko-KR" altLang="en-US" sz="1100" b="0" i="0" u="none" strike="noStrike" kern="1200" baseline="0" dirty="0" smtClean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어려워서</a:t>
                      </a:r>
                      <a:endParaRPr lang="ko-KR" altLang="en-US" sz="1100" b="0" i="0" u="none" strike="noStrike" kern="1200" baseline="0" dirty="0">
                        <a:solidFill>
                          <a:schemeClr val="tx1"/>
                        </a:solidFill>
                        <a:latin typeface="Trebuchet MS" pitchFamily="34" charset="0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auto" latinLnBrk="1" hangingPunct="1">
                        <a:defRPr sz="1100" b="0" i="0" u="none" strike="noStrike" kern="1200" baseline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defRPr>
                      </a:pPr>
                      <a:r>
                        <a:rPr lang="ko-KR" altLang="en-US" sz="1100" b="0" i="0" u="none" strike="noStrike" kern="1200" baseline="0" dirty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모름</a:t>
                      </a:r>
                      <a:r>
                        <a:rPr lang="en-US" altLang="ko-KR" sz="1100" b="0" i="0" u="none" strike="noStrike" kern="1200" baseline="0" dirty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/ </a:t>
                      </a:r>
                      <a:r>
                        <a:rPr lang="ko-KR" altLang="en-US" sz="1100" b="0" i="0" u="none" strike="noStrike" kern="1200" baseline="0" dirty="0">
                          <a:solidFill>
                            <a:schemeClr val="tx1"/>
                          </a:solidFill>
                          <a:latin typeface="Trebuchet MS" pitchFamily="34" charset="0"/>
                          <a:ea typeface="맑은 고딕" pitchFamily="50" charset="-127"/>
                          <a:cs typeface="Arial" pitchFamily="34" charset="0"/>
                        </a:rPr>
                        <a:t>무응답</a:t>
                      </a:r>
                    </a:p>
                  </a:txBody>
                  <a:tcPr marL="0" marR="0" marT="0" marB="0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22" name="차트 21"/>
          <p:cNvGraphicFramePr>
            <a:graphicFrameLocks/>
          </p:cNvGraphicFramePr>
          <p:nvPr>
            <p:extLst/>
          </p:nvPr>
        </p:nvGraphicFramePr>
        <p:xfrm>
          <a:off x="1159089" y="3344510"/>
          <a:ext cx="3145513" cy="25739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651223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3. </a:t>
            </a:r>
            <a:r>
              <a:rPr lang="ko-KR" altLang="en-US" dirty="0" smtClean="0"/>
              <a:t>조사 내용</a:t>
            </a:r>
            <a:endParaRPr lang="ko-KR" altLang="en-US" dirty="0"/>
          </a:p>
        </p:txBody>
      </p:sp>
      <p:sp>
        <p:nvSpPr>
          <p:cNvPr id="12" name="Rectangle 149" descr="좁은 수평선"/>
          <p:cNvSpPr>
            <a:spLocks noChangeArrowheads="1"/>
          </p:cNvSpPr>
          <p:nvPr/>
        </p:nvSpPr>
        <p:spPr bwMode="auto">
          <a:xfrm>
            <a:off x="1661686" y="957796"/>
            <a:ext cx="7899827" cy="2425484"/>
          </a:xfrm>
          <a:prstGeom prst="bracketPair">
            <a:avLst>
              <a:gd name="adj" fmla="val 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  <a:ex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pPr algn="ctr"/>
            <a:endParaRPr lang="ko-KR" altLang="en-US" sz="105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0" name="자유형 39"/>
          <p:cNvSpPr/>
          <p:nvPr/>
        </p:nvSpPr>
        <p:spPr>
          <a:xfrm rot="5400000" flipH="1">
            <a:off x="886155" y="478157"/>
            <a:ext cx="612000" cy="1678860"/>
          </a:xfrm>
          <a:custGeom>
            <a:avLst/>
            <a:gdLst>
              <a:gd name="connsiteX0" fmla="*/ 572751 w 572751"/>
              <a:gd name="connsiteY0" fmla="*/ 1025326 h 1025326"/>
              <a:gd name="connsiteX1" fmla="*/ 572751 w 572751"/>
              <a:gd name="connsiteY1" fmla="*/ 632295 h 1025326"/>
              <a:gd name="connsiteX2" fmla="*/ 572751 w 572751"/>
              <a:gd name="connsiteY2" fmla="*/ 354613 h 1025326"/>
              <a:gd name="connsiteX3" fmla="*/ 572751 w 572751"/>
              <a:gd name="connsiteY3" fmla="*/ 0 h 1025326"/>
              <a:gd name="connsiteX4" fmla="*/ 0 w 572751"/>
              <a:gd name="connsiteY4" fmla="*/ 141285 h 1025326"/>
              <a:gd name="connsiteX5" fmla="*/ 0 w 572751"/>
              <a:gd name="connsiteY5" fmla="*/ 422489 h 1025326"/>
              <a:gd name="connsiteX6" fmla="*/ 0 w 572751"/>
              <a:gd name="connsiteY6" fmla="*/ 632295 h 1025326"/>
              <a:gd name="connsiteX7" fmla="*/ 0 w 572751"/>
              <a:gd name="connsiteY7" fmla="*/ 1025326 h 102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2751" h="1025326">
                <a:moveTo>
                  <a:pt x="572751" y="1025326"/>
                </a:moveTo>
                <a:lnTo>
                  <a:pt x="572751" y="632295"/>
                </a:lnTo>
                <a:lnTo>
                  <a:pt x="572751" y="354613"/>
                </a:lnTo>
                <a:lnTo>
                  <a:pt x="572751" y="0"/>
                </a:lnTo>
                <a:lnTo>
                  <a:pt x="0" y="141285"/>
                </a:lnTo>
                <a:lnTo>
                  <a:pt x="0" y="422489"/>
                </a:lnTo>
                <a:lnTo>
                  <a:pt x="0" y="632295"/>
                </a:lnTo>
                <a:lnTo>
                  <a:pt x="0" y="1025326"/>
                </a:lnTo>
                <a:close/>
              </a:path>
            </a:pathLst>
          </a:custGeom>
          <a:solidFill>
            <a:srgbClr val="044385"/>
          </a:solidFill>
          <a:ln w="2222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vert270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200"/>
              </a:spcAft>
              <a:buClr>
                <a:srgbClr val="EEECE1"/>
              </a:buClr>
              <a:buSzPct val="140000"/>
              <a:tabLst>
                <a:tab pos="5648325" algn="l"/>
              </a:tabLst>
            </a:pPr>
            <a:r>
              <a:rPr lang="ko-KR" altLang="en-US" sz="1400" b="1" kern="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rPr>
              <a:t>학과 전공</a:t>
            </a:r>
            <a:endParaRPr lang="ko-KR" altLang="en-US" sz="1400" b="1" kern="0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Monotype Sorts"/>
            </a:endParaRPr>
          </a:p>
        </p:txBody>
      </p:sp>
      <p:sp>
        <p:nvSpPr>
          <p:cNvPr id="41" name="직사각형 40"/>
          <p:cNvSpPr/>
          <p:nvPr/>
        </p:nvSpPr>
        <p:spPr>
          <a:xfrm>
            <a:off x="3199793" y="1007392"/>
            <a:ext cx="3132000" cy="525528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사회에서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필요로 하는 학과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취업 도움</a:t>
            </a:r>
            <a:endParaRPr lang="en-US" altLang="ko-KR" sz="1000" b="1" dirty="0" smtClean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전문성 향상 도움 </a:t>
            </a:r>
            <a:r>
              <a:rPr lang="en-US" altLang="ko-KR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(</a:t>
            </a: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신규</a:t>
            </a:r>
            <a:r>
              <a:rPr lang="en-US" altLang="ko-KR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)</a:t>
            </a: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sp>
        <p:nvSpPr>
          <p:cNvPr id="75" name="직사각형 74"/>
          <p:cNvSpPr/>
          <p:nvPr/>
        </p:nvSpPr>
        <p:spPr>
          <a:xfrm>
            <a:off x="3196345" y="1658021"/>
            <a:ext cx="3132000" cy="792000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교육과정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편성이 학과 취업분야와 일치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전공교육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직무수행능력 향상에 도움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교육과정이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희망 취업 분야에 도움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NCS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교과목 교육목표 </a:t>
            </a: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평가</a:t>
            </a: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187312" y="1087576"/>
            <a:ext cx="900000" cy="468000"/>
            <a:chOff x="544658" y="4954860"/>
            <a:chExt cx="808274" cy="808272"/>
          </a:xfrm>
        </p:grpSpPr>
        <p:sp>
          <p:nvSpPr>
            <p:cNvPr id="62" name="모서리가 둥근 직사각형 61"/>
            <p:cNvSpPr/>
            <p:nvPr/>
          </p:nvSpPr>
          <p:spPr>
            <a:xfrm>
              <a:off x="544658" y="4954860"/>
              <a:ext cx="808274" cy="808272"/>
            </a:xfrm>
            <a:prstGeom prst="roundRect">
              <a:avLst>
                <a:gd name="adj" fmla="val 11723"/>
              </a:avLst>
            </a:prstGeom>
            <a:solidFill>
              <a:schemeClr val="bg1"/>
            </a:solidFill>
            <a:ln w="50800" cap="flat" cmpd="sng" algn="ctr">
              <a:gradFill flip="none" rotWithShape="1">
                <a:gsLst>
                  <a:gs pos="50000">
                    <a:srgbClr val="82AFCE"/>
                  </a:gs>
                  <a:gs pos="51000">
                    <a:srgbClr val="2D83BD"/>
                  </a:gs>
                </a:gsLst>
                <a:lin ang="4200000" scaled="0"/>
                <a:tileRect/>
              </a:gradFill>
              <a:prstDash val="solid"/>
            </a:ln>
            <a:effectLst/>
          </p:spPr>
          <p:txBody>
            <a:bodyPr lIns="36000" rIns="3600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Clr>
                  <a:prstClr val="white">
                    <a:lumMod val="50000"/>
                  </a:prstClr>
                </a:buClr>
                <a:buSzPct val="80000"/>
                <a:defRPr/>
              </a:pPr>
              <a:endParaRPr kumimoji="0" lang="ko-KR" altLang="en-US" sz="1600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2" name="직사각형 41"/>
            <p:cNvSpPr/>
            <p:nvPr/>
          </p:nvSpPr>
          <p:spPr>
            <a:xfrm>
              <a:off x="574641" y="5084594"/>
              <a:ext cx="748308" cy="5488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cene3d>
                <a:camera prst="orthographicFront"/>
                <a:lightRig rig="threePt" dir="t"/>
              </a:scene3d>
              <a:sp3d contourW="3175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전공 인식</a:t>
              </a:r>
              <a:endParaRPr lang="ko-KR" altLang="en-US" sz="1100" b="1" kern="0" spc="-100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/>
                <a:cs typeface="Arial" pitchFamily="34" charset="0"/>
              </a:endParaRPr>
            </a:p>
          </p:txBody>
        </p:sp>
      </p:grpSp>
      <p:cxnSp>
        <p:nvCxnSpPr>
          <p:cNvPr id="9" name="직선 연결선 8"/>
          <p:cNvCxnSpPr/>
          <p:nvPr/>
        </p:nvCxnSpPr>
        <p:spPr>
          <a:xfrm>
            <a:off x="2188338" y="1628800"/>
            <a:ext cx="7308000" cy="0"/>
          </a:xfrm>
          <a:prstGeom prst="line">
            <a:avLst/>
          </a:prstGeom>
          <a:ln w="6350">
            <a:solidFill>
              <a:schemeClr val="bg1">
                <a:lumMod val="50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" name="그룹 76"/>
          <p:cNvGrpSpPr/>
          <p:nvPr/>
        </p:nvGrpSpPr>
        <p:grpSpPr>
          <a:xfrm>
            <a:off x="2187312" y="1742626"/>
            <a:ext cx="900000" cy="528403"/>
            <a:chOff x="544658" y="4954860"/>
            <a:chExt cx="808274" cy="808272"/>
          </a:xfrm>
        </p:grpSpPr>
        <p:sp>
          <p:nvSpPr>
            <p:cNvPr id="78" name="모서리가 둥근 직사각형 77"/>
            <p:cNvSpPr/>
            <p:nvPr/>
          </p:nvSpPr>
          <p:spPr>
            <a:xfrm>
              <a:off x="544658" y="4954860"/>
              <a:ext cx="808274" cy="808272"/>
            </a:xfrm>
            <a:prstGeom prst="roundRect">
              <a:avLst>
                <a:gd name="adj" fmla="val 11723"/>
              </a:avLst>
            </a:prstGeom>
            <a:solidFill>
              <a:schemeClr val="bg1"/>
            </a:solidFill>
            <a:ln w="50800" cap="flat" cmpd="sng" algn="ctr">
              <a:gradFill flip="none" rotWithShape="1">
                <a:gsLst>
                  <a:gs pos="50000">
                    <a:srgbClr val="82AFCE"/>
                  </a:gs>
                  <a:gs pos="51000">
                    <a:srgbClr val="2D83BD"/>
                  </a:gs>
                </a:gsLst>
                <a:lin ang="4200000" scaled="0"/>
                <a:tileRect/>
              </a:gradFill>
              <a:prstDash val="solid"/>
            </a:ln>
            <a:effectLst/>
          </p:spPr>
          <p:txBody>
            <a:bodyPr lIns="36000" rIns="3600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Clr>
                  <a:prstClr val="white">
                    <a:lumMod val="50000"/>
                  </a:prstClr>
                </a:buClr>
                <a:buSzPct val="80000"/>
                <a:defRPr/>
              </a:pPr>
              <a:endParaRPr kumimoji="0" lang="ko-KR" altLang="en-US" sz="1600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79" name="직사각형 78"/>
            <p:cNvSpPr/>
            <p:nvPr/>
          </p:nvSpPr>
          <p:spPr>
            <a:xfrm>
              <a:off x="574641" y="5084594"/>
              <a:ext cx="748308" cy="5488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cene3d>
                <a:camera prst="orthographicFront"/>
                <a:lightRig rig="threePt" dir="t"/>
              </a:scene3d>
              <a:sp3d contourW="3175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전공 교과</a:t>
              </a:r>
              <a:endParaRPr lang="ko-KR" altLang="en-US" sz="1100" b="1" kern="0" spc="-100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/>
                <a:cs typeface="Arial" pitchFamily="34" charset="0"/>
              </a:endParaRPr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352725" y="3485768"/>
            <a:ext cx="9208788" cy="1044000"/>
            <a:chOff x="352725" y="3964043"/>
            <a:chExt cx="9208788" cy="1044000"/>
          </a:xfrm>
        </p:grpSpPr>
        <p:sp>
          <p:nvSpPr>
            <p:cNvPr id="37" name="Rectangle 149" descr="좁은 수평선"/>
            <p:cNvSpPr>
              <a:spLocks noChangeArrowheads="1"/>
            </p:cNvSpPr>
            <p:nvPr/>
          </p:nvSpPr>
          <p:spPr bwMode="auto">
            <a:xfrm>
              <a:off x="1661686" y="3964043"/>
              <a:ext cx="7899827" cy="1044000"/>
            </a:xfrm>
            <a:prstGeom prst="bracketPair">
              <a:avLst>
                <a:gd name="adj" fmla="val 0"/>
              </a:avLst>
            </a:prstGeom>
            <a:solidFill>
              <a:srgbClr val="F5F7F9"/>
            </a:solidFill>
            <a:ln w="19050">
              <a:solidFill>
                <a:srgbClr val="D7DFE5"/>
              </a:solidFill>
            </a:ln>
            <a:ex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rtlCol="0" anchor="ctr"/>
            <a:lstStyle/>
            <a:p>
              <a:pPr algn="ctr"/>
              <a:endParaRPr lang="ko-KR" altLang="en-US" sz="1050" b="1" spc="-50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38" name="자유형 37"/>
            <p:cNvSpPr/>
            <p:nvPr/>
          </p:nvSpPr>
          <p:spPr>
            <a:xfrm rot="5400000" flipH="1">
              <a:off x="886155" y="3484404"/>
              <a:ext cx="612000" cy="1678860"/>
            </a:xfrm>
            <a:custGeom>
              <a:avLst/>
              <a:gdLst>
                <a:gd name="connsiteX0" fmla="*/ 572751 w 572751"/>
                <a:gd name="connsiteY0" fmla="*/ 1025326 h 1025326"/>
                <a:gd name="connsiteX1" fmla="*/ 572751 w 572751"/>
                <a:gd name="connsiteY1" fmla="*/ 632295 h 1025326"/>
                <a:gd name="connsiteX2" fmla="*/ 572751 w 572751"/>
                <a:gd name="connsiteY2" fmla="*/ 354613 h 1025326"/>
                <a:gd name="connsiteX3" fmla="*/ 572751 w 572751"/>
                <a:gd name="connsiteY3" fmla="*/ 0 h 1025326"/>
                <a:gd name="connsiteX4" fmla="*/ 0 w 572751"/>
                <a:gd name="connsiteY4" fmla="*/ 141285 h 1025326"/>
                <a:gd name="connsiteX5" fmla="*/ 0 w 572751"/>
                <a:gd name="connsiteY5" fmla="*/ 422489 h 1025326"/>
                <a:gd name="connsiteX6" fmla="*/ 0 w 572751"/>
                <a:gd name="connsiteY6" fmla="*/ 632295 h 1025326"/>
                <a:gd name="connsiteX7" fmla="*/ 0 w 572751"/>
                <a:gd name="connsiteY7" fmla="*/ 1025326 h 102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2751" h="1025326">
                  <a:moveTo>
                    <a:pt x="572751" y="1025326"/>
                  </a:moveTo>
                  <a:lnTo>
                    <a:pt x="572751" y="632295"/>
                  </a:lnTo>
                  <a:lnTo>
                    <a:pt x="572751" y="354613"/>
                  </a:lnTo>
                  <a:lnTo>
                    <a:pt x="572751" y="0"/>
                  </a:lnTo>
                  <a:lnTo>
                    <a:pt x="0" y="141285"/>
                  </a:lnTo>
                  <a:lnTo>
                    <a:pt x="0" y="422489"/>
                  </a:lnTo>
                  <a:lnTo>
                    <a:pt x="0" y="632295"/>
                  </a:lnTo>
                  <a:lnTo>
                    <a:pt x="0" y="1025326"/>
                  </a:lnTo>
                  <a:close/>
                </a:path>
              </a:pathLst>
            </a:custGeom>
            <a:solidFill>
              <a:srgbClr val="044385"/>
            </a:solidFill>
            <a:ln w="2222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vert270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Aft>
                  <a:spcPts val="200"/>
                </a:spcAft>
                <a:buClr>
                  <a:srgbClr val="EEECE1"/>
                </a:buClr>
                <a:buSzPct val="140000"/>
                <a:tabLst>
                  <a:tab pos="5648325" algn="l"/>
                </a:tabLst>
              </a:pPr>
              <a:r>
                <a:rPr lang="ko-KR" altLang="en-US" sz="1400" b="1" kern="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sym typeface="Monotype Sorts"/>
                </a:rPr>
                <a:t>교양 교과</a:t>
              </a:r>
              <a:endParaRPr lang="ko-KR" altLang="en-US" sz="14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endParaRPr>
            </a:p>
          </p:txBody>
        </p:sp>
        <p:sp>
          <p:nvSpPr>
            <p:cNvPr id="39" name="직사각형 38"/>
            <p:cNvSpPr/>
            <p:nvPr/>
          </p:nvSpPr>
          <p:spPr>
            <a:xfrm>
              <a:off x="3196345" y="3982805"/>
              <a:ext cx="3132000" cy="936000"/>
            </a:xfrm>
            <a:prstGeom prst="rect">
              <a:avLst/>
            </a:prstGeom>
            <a:noFill/>
            <a:ln w="12700">
              <a:solidFill>
                <a:schemeClr val="bg1">
                  <a:lumMod val="65000"/>
                  <a:alpha val="0"/>
                </a:schemeClr>
              </a:solidFill>
              <a:prstDash val="solid"/>
            </a:ln>
          </p:spPr>
          <p:txBody>
            <a:bodyPr wrap="square" lIns="72000" tIns="72000" rIns="36000" bIns="0" rtlCol="0" anchor="t">
              <a:noAutofit/>
            </a:bodyPr>
            <a:lstStyle/>
            <a:p>
              <a:pPr marL="177800" indent="-177800" defTabSz="971550">
                <a:spcAft>
                  <a:spcPts val="2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다양한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교양과목 개설</a:t>
              </a:r>
            </a:p>
            <a:p>
              <a:pPr marL="177800" indent="-177800" defTabSz="971550">
                <a:spcAft>
                  <a:spcPts val="2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다양한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학문과 문화 이해 도움</a:t>
              </a:r>
            </a:p>
            <a:p>
              <a:pPr marL="177800" indent="-177800" defTabSz="971550">
                <a:spcAft>
                  <a:spcPts val="2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기초소양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및 기초학습 능력 형성 도움</a:t>
              </a:r>
            </a:p>
            <a:p>
              <a:pPr marL="177800" indent="-177800" defTabSz="971550">
                <a:spcAft>
                  <a:spcPts val="2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직업기초능력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및 전공기초능력 형성 도움</a:t>
              </a:r>
            </a:p>
            <a:p>
              <a:pPr marL="177800" indent="-177800" defTabSz="971550">
                <a:spcAft>
                  <a:spcPts val="200"/>
                </a:spcAft>
                <a:buClr>
                  <a:schemeClr val="bg1">
                    <a:lumMod val="50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취업 </a:t>
              </a:r>
              <a:r>
                <a:rPr lang="ko-KR" altLang="en-US" sz="1000" b="1" dirty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및 진로설계 </a:t>
              </a:r>
              <a:r>
                <a:rPr lang="ko-KR" altLang="en-US" sz="1000" b="1" dirty="0" smtClean="0">
                  <a:ln>
                    <a:solidFill>
                      <a:schemeClr val="bg1">
                        <a:lumMod val="6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맑은 고딕" panose="020B0503020000020004" pitchFamily="50" charset="-127"/>
                </a:rPr>
                <a:t>도움</a:t>
              </a:r>
              <a:endPara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endParaRPr>
            </a:p>
          </p:txBody>
        </p:sp>
        <p:grpSp>
          <p:nvGrpSpPr>
            <p:cNvPr id="45" name="그룹 44"/>
            <p:cNvGrpSpPr/>
            <p:nvPr/>
          </p:nvGrpSpPr>
          <p:grpSpPr>
            <a:xfrm>
              <a:off x="2187312" y="4093823"/>
              <a:ext cx="900000" cy="528403"/>
              <a:chOff x="544658" y="4935700"/>
              <a:chExt cx="808274" cy="808272"/>
            </a:xfrm>
          </p:grpSpPr>
          <p:sp>
            <p:nvSpPr>
              <p:cNvPr id="46" name="모서리가 둥근 직사각형 45"/>
              <p:cNvSpPr/>
              <p:nvPr/>
            </p:nvSpPr>
            <p:spPr>
              <a:xfrm>
                <a:off x="544658" y="4935700"/>
                <a:ext cx="808274" cy="808272"/>
              </a:xfrm>
              <a:prstGeom prst="roundRect">
                <a:avLst>
                  <a:gd name="adj" fmla="val 11723"/>
                </a:avLst>
              </a:prstGeom>
              <a:solidFill>
                <a:schemeClr val="bg1"/>
              </a:solidFill>
              <a:ln w="50800" cap="flat" cmpd="sng" algn="ctr">
                <a:gradFill flip="none" rotWithShape="1">
                  <a:gsLst>
                    <a:gs pos="50000">
                      <a:srgbClr val="82AFCE"/>
                    </a:gs>
                    <a:gs pos="51000">
                      <a:srgbClr val="2D83BD"/>
                    </a:gs>
                  </a:gsLst>
                  <a:lin ang="4200000" scaled="0"/>
                  <a:tileRect/>
                </a:gradFill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algn="ctr" fontAlgn="auto" latinLnBrk="0">
                  <a:spcBef>
                    <a:spcPts val="0"/>
                  </a:spcBef>
                  <a:spcAft>
                    <a:spcPts val="0"/>
                  </a:spcAft>
                  <a:buClr>
                    <a:prstClr val="white">
                      <a:lumMod val="50000"/>
                    </a:prstClr>
                  </a:buClr>
                  <a:buSzPct val="80000"/>
                  <a:defRPr/>
                </a:pPr>
                <a:endParaRPr kumimoji="0" lang="ko-KR" altLang="en-US" sz="1600" kern="0" spc="-150" dirty="0" smtClean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47" name="직사각형 46"/>
              <p:cNvSpPr/>
              <p:nvPr/>
            </p:nvSpPr>
            <p:spPr>
              <a:xfrm>
                <a:off x="574641" y="5065434"/>
                <a:ext cx="748308" cy="5488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 anchor="ctr">
                <a:scene3d>
                  <a:camera prst="orthographicFront"/>
                  <a:lightRig rig="threePt" dir="t"/>
                </a:scene3d>
                <a:sp3d contourW="31750">
                  <a:bevelT w="1270"/>
                  <a:bevelB w="0" h="0"/>
                  <a:contourClr>
                    <a:schemeClr val="bg1"/>
                  </a:contourClr>
                </a:sp3d>
              </a:bodyPr>
              <a:lstStyle/>
              <a:p>
                <a:pPr algn="ctr" eaLnBrk="0" hangingPunct="0">
                  <a:buClr>
                    <a:srgbClr val="808080"/>
                  </a:buClr>
                  <a:buSzPct val="140000"/>
                  <a:tabLst>
                    <a:tab pos="5648325" algn="l"/>
                  </a:tabLst>
                </a:pPr>
                <a:r>
                  <a:rPr lang="ko-KR" altLang="en-US" sz="1100" b="1" kern="0" spc="-100" dirty="0" smtClean="0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/>
                    <a:cs typeface="Arial" pitchFamily="34" charset="0"/>
                  </a:rPr>
                  <a:t>교양 교과</a:t>
                </a:r>
                <a:endPara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endParaRPr>
              </a:p>
            </p:txBody>
          </p:sp>
        </p:grpSp>
      </p:grpSp>
      <p:sp>
        <p:nvSpPr>
          <p:cNvPr id="56" name="Rectangle 149" descr="좁은 수평선"/>
          <p:cNvSpPr>
            <a:spLocks noChangeArrowheads="1"/>
          </p:cNvSpPr>
          <p:nvPr/>
        </p:nvSpPr>
        <p:spPr bwMode="auto">
          <a:xfrm>
            <a:off x="1661686" y="4607416"/>
            <a:ext cx="7899827" cy="1774334"/>
          </a:xfrm>
          <a:prstGeom prst="bracketPair">
            <a:avLst>
              <a:gd name="adj" fmla="val 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  <a:ex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pPr algn="ctr"/>
            <a:endParaRPr lang="ko-KR" altLang="en-US" sz="105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7" name="자유형 56"/>
          <p:cNvSpPr/>
          <p:nvPr/>
        </p:nvSpPr>
        <p:spPr>
          <a:xfrm rot="5400000" flipH="1">
            <a:off x="886155" y="4127776"/>
            <a:ext cx="612000" cy="1678860"/>
          </a:xfrm>
          <a:custGeom>
            <a:avLst/>
            <a:gdLst>
              <a:gd name="connsiteX0" fmla="*/ 572751 w 572751"/>
              <a:gd name="connsiteY0" fmla="*/ 1025326 h 1025326"/>
              <a:gd name="connsiteX1" fmla="*/ 572751 w 572751"/>
              <a:gd name="connsiteY1" fmla="*/ 632295 h 1025326"/>
              <a:gd name="connsiteX2" fmla="*/ 572751 w 572751"/>
              <a:gd name="connsiteY2" fmla="*/ 354613 h 1025326"/>
              <a:gd name="connsiteX3" fmla="*/ 572751 w 572751"/>
              <a:gd name="connsiteY3" fmla="*/ 0 h 1025326"/>
              <a:gd name="connsiteX4" fmla="*/ 0 w 572751"/>
              <a:gd name="connsiteY4" fmla="*/ 141285 h 1025326"/>
              <a:gd name="connsiteX5" fmla="*/ 0 w 572751"/>
              <a:gd name="connsiteY5" fmla="*/ 422489 h 1025326"/>
              <a:gd name="connsiteX6" fmla="*/ 0 w 572751"/>
              <a:gd name="connsiteY6" fmla="*/ 632295 h 1025326"/>
              <a:gd name="connsiteX7" fmla="*/ 0 w 572751"/>
              <a:gd name="connsiteY7" fmla="*/ 1025326 h 102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2751" h="1025326">
                <a:moveTo>
                  <a:pt x="572751" y="1025326"/>
                </a:moveTo>
                <a:lnTo>
                  <a:pt x="572751" y="632295"/>
                </a:lnTo>
                <a:lnTo>
                  <a:pt x="572751" y="354613"/>
                </a:lnTo>
                <a:lnTo>
                  <a:pt x="572751" y="0"/>
                </a:lnTo>
                <a:lnTo>
                  <a:pt x="0" y="141285"/>
                </a:lnTo>
                <a:lnTo>
                  <a:pt x="0" y="422489"/>
                </a:lnTo>
                <a:lnTo>
                  <a:pt x="0" y="632295"/>
                </a:lnTo>
                <a:lnTo>
                  <a:pt x="0" y="1025326"/>
                </a:lnTo>
                <a:close/>
              </a:path>
            </a:pathLst>
          </a:custGeom>
          <a:solidFill>
            <a:srgbClr val="044385"/>
          </a:solidFill>
          <a:ln w="2222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vert270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200"/>
              </a:spcAft>
              <a:buClr>
                <a:srgbClr val="EEECE1"/>
              </a:buClr>
              <a:buSzPct val="140000"/>
              <a:tabLst>
                <a:tab pos="5648325" algn="l"/>
              </a:tabLst>
            </a:pPr>
            <a:r>
              <a:rPr lang="ko-KR" altLang="en-US" sz="1400" b="1" kern="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rPr>
              <a:t>인적 관계</a:t>
            </a:r>
            <a:endParaRPr lang="ko-KR" altLang="en-US" sz="1400" b="1" kern="0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Monotype Sorts"/>
            </a:endParaRPr>
          </a:p>
        </p:txBody>
      </p:sp>
      <p:sp>
        <p:nvSpPr>
          <p:cNvPr id="58" name="직사각형 57"/>
          <p:cNvSpPr/>
          <p:nvPr/>
        </p:nvSpPr>
        <p:spPr>
          <a:xfrm>
            <a:off x="3196345" y="4658849"/>
            <a:ext cx="3132000" cy="828000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교육역량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만족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취업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및 진로 관심</a:t>
            </a:r>
            <a:r>
              <a:rPr lang="en-US" altLang="ko-KR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/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도움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학생의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입장에서 이해 노력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학생과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긴밀한 관계 유지 </a:t>
            </a: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노력</a:t>
            </a: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59" name="그룹 58"/>
          <p:cNvGrpSpPr/>
          <p:nvPr/>
        </p:nvGrpSpPr>
        <p:grpSpPr>
          <a:xfrm>
            <a:off x="2187312" y="4764961"/>
            <a:ext cx="900000" cy="528403"/>
            <a:chOff x="544658" y="4954860"/>
            <a:chExt cx="808274" cy="808272"/>
          </a:xfrm>
        </p:grpSpPr>
        <p:sp>
          <p:nvSpPr>
            <p:cNvPr id="60" name="모서리가 둥근 직사각형 59"/>
            <p:cNvSpPr/>
            <p:nvPr/>
          </p:nvSpPr>
          <p:spPr>
            <a:xfrm>
              <a:off x="544658" y="4954860"/>
              <a:ext cx="808274" cy="808272"/>
            </a:xfrm>
            <a:prstGeom prst="roundRect">
              <a:avLst>
                <a:gd name="adj" fmla="val 11723"/>
              </a:avLst>
            </a:prstGeom>
            <a:solidFill>
              <a:schemeClr val="bg1"/>
            </a:solidFill>
            <a:ln w="50800" cap="flat" cmpd="sng" algn="ctr">
              <a:gradFill flip="none" rotWithShape="1">
                <a:gsLst>
                  <a:gs pos="50000">
                    <a:srgbClr val="82AFCE"/>
                  </a:gs>
                  <a:gs pos="51000">
                    <a:srgbClr val="2D83BD"/>
                  </a:gs>
                </a:gsLst>
                <a:lin ang="4200000" scaled="0"/>
                <a:tileRect/>
              </a:gradFill>
              <a:prstDash val="solid"/>
            </a:ln>
            <a:effectLst/>
          </p:spPr>
          <p:txBody>
            <a:bodyPr lIns="36000" rIns="3600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Clr>
                  <a:prstClr val="white">
                    <a:lumMod val="50000"/>
                  </a:prstClr>
                </a:buClr>
                <a:buSzPct val="80000"/>
                <a:defRPr/>
              </a:pPr>
              <a:endParaRPr kumimoji="0" lang="ko-KR" altLang="en-US" sz="1600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61" name="직사각형 60"/>
            <p:cNvSpPr/>
            <p:nvPr/>
          </p:nvSpPr>
          <p:spPr>
            <a:xfrm>
              <a:off x="574641" y="5084594"/>
              <a:ext cx="748308" cy="5488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cene3d>
                <a:camera prst="orthographicFront"/>
                <a:lightRig rig="threePt" dir="t"/>
              </a:scene3d>
              <a:sp3d contourW="3175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교수</a:t>
              </a:r>
              <a:endParaRPr lang="ko-KR" altLang="en-US" sz="1100" b="1" kern="0" spc="-100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/>
                <a:cs typeface="Arial" pitchFamily="34" charset="0"/>
              </a:endParaRPr>
            </a:p>
          </p:txBody>
        </p:sp>
      </p:grpSp>
      <p:cxnSp>
        <p:nvCxnSpPr>
          <p:cNvPr id="63" name="직선 연결선 62"/>
          <p:cNvCxnSpPr/>
          <p:nvPr/>
        </p:nvCxnSpPr>
        <p:spPr>
          <a:xfrm>
            <a:off x="2188338" y="2513555"/>
            <a:ext cx="7308000" cy="0"/>
          </a:xfrm>
          <a:prstGeom prst="line">
            <a:avLst/>
          </a:prstGeom>
          <a:ln w="6350">
            <a:solidFill>
              <a:schemeClr val="bg1">
                <a:lumMod val="50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직사각형 42"/>
          <p:cNvSpPr/>
          <p:nvPr/>
        </p:nvSpPr>
        <p:spPr>
          <a:xfrm>
            <a:off x="3196345" y="2525918"/>
            <a:ext cx="3132000" cy="792000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전문성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향상에 도움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실험실습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프로그램 다양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취업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역량을 강화 도움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교외현장실습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프로그램 </a:t>
            </a: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다양</a:t>
            </a: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44" name="그룹 43"/>
          <p:cNvGrpSpPr/>
          <p:nvPr/>
        </p:nvGrpSpPr>
        <p:grpSpPr>
          <a:xfrm>
            <a:off x="2187312" y="2628477"/>
            <a:ext cx="900000" cy="528403"/>
            <a:chOff x="544658" y="4954860"/>
            <a:chExt cx="808274" cy="808272"/>
          </a:xfrm>
        </p:grpSpPr>
        <p:sp>
          <p:nvSpPr>
            <p:cNvPr id="48" name="모서리가 둥근 직사각형 47"/>
            <p:cNvSpPr/>
            <p:nvPr/>
          </p:nvSpPr>
          <p:spPr>
            <a:xfrm>
              <a:off x="544658" y="4954860"/>
              <a:ext cx="808274" cy="808272"/>
            </a:xfrm>
            <a:prstGeom prst="roundRect">
              <a:avLst>
                <a:gd name="adj" fmla="val 11723"/>
              </a:avLst>
            </a:prstGeom>
            <a:solidFill>
              <a:schemeClr val="bg1"/>
            </a:solidFill>
            <a:ln w="50800" cap="flat" cmpd="sng" algn="ctr">
              <a:gradFill flip="none" rotWithShape="1">
                <a:gsLst>
                  <a:gs pos="50000">
                    <a:srgbClr val="82AFCE"/>
                  </a:gs>
                  <a:gs pos="51000">
                    <a:srgbClr val="2D83BD"/>
                  </a:gs>
                </a:gsLst>
                <a:lin ang="4200000" scaled="0"/>
                <a:tileRect/>
              </a:gradFill>
              <a:prstDash val="solid"/>
            </a:ln>
            <a:effectLst/>
          </p:spPr>
          <p:txBody>
            <a:bodyPr lIns="36000" rIns="3600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Clr>
                  <a:prstClr val="white">
                    <a:lumMod val="50000"/>
                  </a:prstClr>
                </a:buClr>
                <a:buSzPct val="80000"/>
                <a:defRPr/>
              </a:pPr>
              <a:endParaRPr kumimoji="0" lang="ko-KR" altLang="en-US" sz="1600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9" name="직사각형 48"/>
            <p:cNvSpPr/>
            <p:nvPr/>
          </p:nvSpPr>
          <p:spPr>
            <a:xfrm>
              <a:off x="574641" y="5084594"/>
              <a:ext cx="748308" cy="5488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cene3d>
                <a:camera prst="orthographicFront"/>
                <a:lightRig rig="threePt" dir="t"/>
              </a:scene3d>
              <a:sp3d contourW="3175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실습 교육</a:t>
              </a:r>
              <a:endParaRPr lang="ko-KR" altLang="en-US" sz="1100" b="1" kern="0" spc="-100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/>
                <a:cs typeface="Arial" pitchFamily="34" charset="0"/>
              </a:endParaRPr>
            </a:p>
          </p:txBody>
        </p:sp>
      </p:grpSp>
      <p:sp>
        <p:nvSpPr>
          <p:cNvPr id="50" name="직사각형 49"/>
          <p:cNvSpPr/>
          <p:nvPr/>
        </p:nvSpPr>
        <p:spPr>
          <a:xfrm>
            <a:off x="6473057" y="1658021"/>
            <a:ext cx="3132000" cy="792000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능력단위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평가결과에 대한 피드백 제공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계획서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내용대로 능력단위 평가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직무수행능력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향상에 도움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NCS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기반 전공교육과정에 대한 </a:t>
            </a: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만족도</a:t>
            </a: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sp>
        <p:nvSpPr>
          <p:cNvPr id="52" name="직사각형 51"/>
          <p:cNvSpPr/>
          <p:nvPr/>
        </p:nvSpPr>
        <p:spPr>
          <a:xfrm>
            <a:off x="3196345" y="5511140"/>
            <a:ext cx="3132000" cy="828000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조교선생님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행정서비스 지원 노력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조교선생님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학생 입장에서 설명 노력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교우들과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어울릴 수 있는 기회 마련</a:t>
            </a:r>
          </a:p>
          <a:p>
            <a:pPr marL="177800" indent="-177800" defTabSz="971550">
              <a:spcAft>
                <a:spcPts val="2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교우들끼리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단합하는 </a:t>
            </a: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분위기</a:t>
            </a: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53" name="그룹 52"/>
          <p:cNvGrpSpPr/>
          <p:nvPr/>
        </p:nvGrpSpPr>
        <p:grpSpPr>
          <a:xfrm>
            <a:off x="2187312" y="5617252"/>
            <a:ext cx="900000" cy="528403"/>
            <a:chOff x="544658" y="4954860"/>
            <a:chExt cx="808274" cy="808272"/>
          </a:xfrm>
        </p:grpSpPr>
        <p:sp>
          <p:nvSpPr>
            <p:cNvPr id="54" name="모서리가 둥근 직사각형 53"/>
            <p:cNvSpPr/>
            <p:nvPr/>
          </p:nvSpPr>
          <p:spPr>
            <a:xfrm>
              <a:off x="544658" y="4954860"/>
              <a:ext cx="808274" cy="808272"/>
            </a:xfrm>
            <a:prstGeom prst="roundRect">
              <a:avLst>
                <a:gd name="adj" fmla="val 11723"/>
              </a:avLst>
            </a:prstGeom>
            <a:solidFill>
              <a:schemeClr val="bg1"/>
            </a:solidFill>
            <a:ln w="50800" cap="flat" cmpd="sng" algn="ctr">
              <a:gradFill flip="none" rotWithShape="1">
                <a:gsLst>
                  <a:gs pos="50000">
                    <a:srgbClr val="82AFCE"/>
                  </a:gs>
                  <a:gs pos="51000">
                    <a:srgbClr val="2D83BD"/>
                  </a:gs>
                </a:gsLst>
                <a:lin ang="4200000" scaled="0"/>
                <a:tileRect/>
              </a:gradFill>
              <a:prstDash val="solid"/>
            </a:ln>
            <a:effectLst/>
          </p:spPr>
          <p:txBody>
            <a:bodyPr lIns="36000" rIns="3600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Clr>
                  <a:prstClr val="white">
                    <a:lumMod val="50000"/>
                  </a:prstClr>
                </a:buClr>
                <a:buSzPct val="80000"/>
                <a:defRPr/>
              </a:pPr>
              <a:endParaRPr kumimoji="0" lang="ko-KR" altLang="en-US" sz="1600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5" name="직사각형 54"/>
            <p:cNvSpPr/>
            <p:nvPr/>
          </p:nvSpPr>
          <p:spPr>
            <a:xfrm>
              <a:off x="574641" y="5084594"/>
              <a:ext cx="748308" cy="5488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cene3d>
                <a:camera prst="orthographicFront"/>
                <a:lightRig rig="threePt" dir="t"/>
              </a:scene3d>
              <a:sp3d contourW="3175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조교 및 교우</a:t>
              </a:r>
            </a:p>
          </p:txBody>
        </p:sp>
      </p:grpSp>
      <p:cxnSp>
        <p:nvCxnSpPr>
          <p:cNvPr id="67" name="직선 연결선 66"/>
          <p:cNvCxnSpPr/>
          <p:nvPr/>
        </p:nvCxnSpPr>
        <p:spPr>
          <a:xfrm>
            <a:off x="2188338" y="5500595"/>
            <a:ext cx="7308000" cy="0"/>
          </a:xfrm>
          <a:prstGeom prst="line">
            <a:avLst/>
          </a:prstGeom>
          <a:ln w="6350">
            <a:solidFill>
              <a:schemeClr val="bg1">
                <a:lumMod val="50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0736" y="5798820"/>
            <a:ext cx="482825" cy="482825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9220" y="4041364"/>
            <a:ext cx="403861" cy="403861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6455" y="2880359"/>
            <a:ext cx="414246" cy="4142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17941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150000"/>
              </a:lnSpc>
            </a:pPr>
            <a:r>
              <a:rPr lang="en-US" altLang="ko-KR" dirty="0" smtClean="0"/>
              <a:t>0. Action Matrix </a:t>
            </a:r>
            <a:r>
              <a:rPr lang="ko-KR" altLang="en-US" dirty="0" smtClean="0"/>
              <a:t>분석 개요</a:t>
            </a:r>
            <a:r>
              <a:rPr lang="en-US" altLang="ko-KR" dirty="0" smtClean="0"/>
              <a:t>		81</a:t>
            </a:r>
          </a:p>
          <a:p>
            <a:pPr>
              <a:lnSpc>
                <a:spcPct val="150000"/>
              </a:lnSpc>
            </a:pPr>
            <a:r>
              <a:rPr lang="en-US" altLang="ko-KR" dirty="0" smtClean="0"/>
              <a:t>1. </a:t>
            </a:r>
            <a:r>
              <a:rPr lang="ko-KR" altLang="en-US" dirty="0" smtClean="0"/>
              <a:t>전체 </a:t>
            </a:r>
            <a:r>
              <a:rPr lang="en-US" altLang="ko-KR" dirty="0" smtClean="0"/>
              <a:t>Action Matrix </a:t>
            </a:r>
            <a:r>
              <a:rPr lang="ko-KR" altLang="en-US" dirty="0" smtClean="0"/>
              <a:t>분석</a:t>
            </a:r>
            <a:r>
              <a:rPr lang="en-US" altLang="ko-KR" dirty="0" smtClean="0"/>
              <a:t>		82</a:t>
            </a:r>
          </a:p>
          <a:p>
            <a:pPr>
              <a:lnSpc>
                <a:spcPct val="150000"/>
              </a:lnSpc>
            </a:pPr>
            <a:r>
              <a:rPr lang="en-US" altLang="ko-KR" dirty="0" smtClean="0"/>
              <a:t>2. </a:t>
            </a:r>
            <a:r>
              <a:rPr lang="ko-KR" altLang="en-US" dirty="0" err="1" smtClean="0"/>
              <a:t>차원별</a:t>
            </a:r>
            <a:r>
              <a:rPr lang="ko-KR" altLang="en-US" dirty="0" smtClean="0"/>
              <a:t> </a:t>
            </a:r>
            <a:r>
              <a:rPr lang="en-US" altLang="ko-KR" dirty="0" smtClean="0"/>
              <a:t>Action Matrix </a:t>
            </a:r>
            <a:r>
              <a:rPr lang="ko-KR" altLang="en-US" dirty="0" smtClean="0"/>
              <a:t>분석</a:t>
            </a:r>
            <a:r>
              <a:rPr lang="en-US" altLang="ko-KR" dirty="0" smtClean="0"/>
              <a:t>		83</a:t>
            </a:r>
            <a:endParaRPr lang="ko-KR" altLang="en-US" dirty="0"/>
          </a:p>
        </p:txBody>
      </p:sp>
      <p:sp>
        <p:nvSpPr>
          <p:cNvPr id="4" name="부제목 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 smtClean="0"/>
              <a:t>Part C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997261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smtClean="0"/>
              <a:t>0. Action Matrix </a:t>
            </a:r>
            <a:r>
              <a:rPr lang="ko-KR" altLang="en-US" smtClean="0"/>
              <a:t>분석 개요</a:t>
            </a:r>
            <a:endParaRPr lang="ko-KR" altLang="en-US" dirty="0"/>
          </a:p>
        </p:txBody>
      </p:sp>
      <p:grpSp>
        <p:nvGrpSpPr>
          <p:cNvPr id="49" name="그룹 48"/>
          <p:cNvGrpSpPr/>
          <p:nvPr/>
        </p:nvGrpSpPr>
        <p:grpSpPr>
          <a:xfrm>
            <a:off x="344487" y="992168"/>
            <a:ext cx="9217025" cy="864000"/>
            <a:chOff x="344487" y="5633836"/>
            <a:chExt cx="9217025" cy="864000"/>
          </a:xfrm>
        </p:grpSpPr>
        <p:grpSp>
          <p:nvGrpSpPr>
            <p:cNvPr id="51" name="그룹 50"/>
            <p:cNvGrpSpPr/>
            <p:nvPr/>
          </p:nvGrpSpPr>
          <p:grpSpPr>
            <a:xfrm>
              <a:off x="344487" y="5633836"/>
              <a:ext cx="9217025" cy="864000"/>
              <a:chOff x="1107832" y="1630238"/>
              <a:chExt cx="7690338" cy="826018"/>
            </a:xfrm>
          </p:grpSpPr>
          <p:sp>
            <p:nvSpPr>
              <p:cNvPr id="66" name="양쪽 대괄호 65"/>
              <p:cNvSpPr/>
              <p:nvPr/>
            </p:nvSpPr>
            <p:spPr>
              <a:xfrm>
                <a:off x="1107832" y="1630238"/>
                <a:ext cx="7690338" cy="728026"/>
              </a:xfrm>
              <a:prstGeom prst="bracketPair">
                <a:avLst>
                  <a:gd name="adj" fmla="val 0"/>
                </a:avLst>
              </a:prstGeom>
              <a:solidFill>
                <a:srgbClr val="EBEFF1"/>
              </a:solidFill>
              <a:ln w="28575">
                <a:solidFill>
                  <a:srgbClr val="E35A4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HY울릉도M" panose="02030600000101010101" pitchFamily="18" charset="-127"/>
                  <a:ea typeface="HY울릉도M" panose="02030600000101010101" pitchFamily="18" charset="-127"/>
                </a:endParaRPr>
              </a:p>
            </p:txBody>
          </p:sp>
          <p:pic>
            <p:nvPicPr>
              <p:cNvPr id="67" name="Picture 57"/>
              <p:cNvPicPr>
                <a:picLocks noChangeAspect="1" noChangeArrowheads="1"/>
              </p:cNvPicPr>
              <p:nvPr/>
            </p:nvPicPr>
            <p:blipFill>
              <a:blip r:embed="rId2" cstate="print">
                <a:lum bright="24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50450" r="-420"/>
              <a:stretch>
                <a:fillRect/>
              </a:stretch>
            </p:blipFill>
            <p:spPr bwMode="gray">
              <a:xfrm>
                <a:off x="2524528" y="2358263"/>
                <a:ext cx="4856945" cy="979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" name="직각 삼각형 67"/>
              <p:cNvSpPr/>
              <p:nvPr/>
            </p:nvSpPr>
            <p:spPr>
              <a:xfrm rot="5400000">
                <a:off x="1124011" y="1614060"/>
                <a:ext cx="134819" cy="167176"/>
              </a:xfrm>
              <a:prstGeom prst="rtTriangle">
                <a:avLst/>
              </a:prstGeom>
              <a:solidFill>
                <a:srgbClr val="E35A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HY울릉도M" panose="02030600000101010101" pitchFamily="18" charset="-127"/>
                  <a:ea typeface="HY울릉도M" panose="02030600000101010101" pitchFamily="18" charset="-127"/>
                </a:endParaRPr>
              </a:p>
            </p:txBody>
          </p:sp>
          <p:sp>
            <p:nvSpPr>
              <p:cNvPr id="70" name="직각 삼각형 69"/>
              <p:cNvSpPr/>
              <p:nvPr/>
            </p:nvSpPr>
            <p:spPr>
              <a:xfrm rot="16200000">
                <a:off x="8647172" y="2207265"/>
                <a:ext cx="134819" cy="167176"/>
              </a:xfrm>
              <a:prstGeom prst="rtTriangle">
                <a:avLst/>
              </a:prstGeom>
              <a:solidFill>
                <a:srgbClr val="E35A4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HY울릉도M" panose="02030600000101010101" pitchFamily="18" charset="-127"/>
                  <a:ea typeface="HY울릉도M" panose="02030600000101010101" pitchFamily="18" charset="-127"/>
                </a:endParaRPr>
              </a:p>
            </p:txBody>
          </p:sp>
        </p:grpSp>
        <p:sp>
          <p:nvSpPr>
            <p:cNvPr id="64" name="모서리가 둥근 직사각형 63"/>
            <p:cNvSpPr/>
            <p:nvPr/>
          </p:nvSpPr>
          <p:spPr>
            <a:xfrm>
              <a:off x="4520989" y="5927222"/>
              <a:ext cx="864021" cy="201029"/>
            </a:xfrm>
            <a:prstGeom prst="roundRect">
              <a:avLst>
                <a:gd name="adj" fmla="val 0"/>
              </a:avLst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0000" tIns="36000" rIns="90000" bIns="36000" anchor="ctr">
              <a:scene3d>
                <a:camera prst="orthographicFront"/>
                <a:lightRig rig="threePt" dir="t"/>
              </a:scene3d>
              <a:sp3d contourW="3810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fontAlgn="auto" latinLnBrk="0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08080"/>
                </a:buClr>
                <a:buSzPct val="140000"/>
                <a:buFont typeface="Wingdings" pitchFamily="2" charset="2"/>
                <a:buNone/>
                <a:tabLst>
                  <a:tab pos="5648325" algn="l"/>
                </a:tabLst>
              </a:pPr>
              <a:r>
                <a:rPr lang="ko-KR" altLang="en-US" sz="1600" b="1" kern="0" spc="-50" dirty="0">
                  <a:solidFill>
                    <a:prstClr val="black"/>
                  </a:solidFill>
                  <a:ea typeface="맑은 고딕"/>
                  <a:cs typeface="Arial" pitchFamily="34" charset="0"/>
                </a:rPr>
                <a:t>만족도와 중요도를 이용해 평가 영향요인 별 우선 개선점 제시</a:t>
              </a:r>
            </a:p>
            <a:p>
              <a:pPr algn="ctr" eaLnBrk="0" fontAlgn="auto" latinLnBrk="0" hangingPunct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08080"/>
                </a:buClr>
                <a:buSzPct val="140000"/>
                <a:buFont typeface="Wingdings" pitchFamily="2" charset="2"/>
                <a:buNone/>
                <a:tabLst>
                  <a:tab pos="5648325" algn="l"/>
                </a:tabLst>
              </a:pPr>
              <a:r>
                <a:rPr lang="ko-KR" altLang="en-US" sz="1600" b="1" kern="0" spc="-50" dirty="0">
                  <a:solidFill>
                    <a:prstClr val="black"/>
                  </a:solidFill>
                  <a:ea typeface="맑은 고딕"/>
                  <a:cs typeface="Arial" pitchFamily="34" charset="0"/>
                </a:rPr>
                <a:t>취약한 품질 차원의 진단</a:t>
              </a:r>
            </a:p>
          </p:txBody>
        </p:sp>
      </p:grpSp>
      <p:graphicFrame>
        <p:nvGraphicFramePr>
          <p:cNvPr id="58" name="Object 3"/>
          <p:cNvGraphicFramePr>
            <a:graphicFrameLocks/>
          </p:cNvGraphicFramePr>
          <p:nvPr>
            <p:extLst/>
          </p:nvPr>
        </p:nvGraphicFramePr>
        <p:xfrm>
          <a:off x="139438" y="255764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61" name="직선 화살표 연결선 60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직사각형 61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63" name="직사각형 62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71" name="TextBox 7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75" name="직선 화살표 연결선 7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TextBox 7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79" name="Text Box 70"/>
          <p:cNvSpPr txBox="1">
            <a:spLocks noChangeArrowheads="1"/>
          </p:cNvSpPr>
          <p:nvPr/>
        </p:nvSpPr>
        <p:spPr bwMode="auto">
          <a:xfrm>
            <a:off x="2859438" y="4401282"/>
            <a:ext cx="1829857" cy="11756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latinLnBrk="0">
              <a:lnSpc>
                <a:spcPct val="110000"/>
              </a:lnSpc>
            </a:pPr>
            <a:r>
              <a:rPr lang="ko-KR" altLang="en-US" sz="1100" b="1" spc="-100" dirty="0">
                <a:latin typeface="Trebuchet MS" pitchFamily="34" charset="0"/>
              </a:rPr>
              <a:t>중요도 </a:t>
            </a:r>
            <a:r>
              <a:rPr lang="ko-KR" altLang="en-US" sz="1100" b="1" spc="-100" dirty="0">
                <a:solidFill>
                  <a:srgbClr val="0070C0"/>
                </a:solidFill>
                <a:latin typeface="Trebuchet MS" pitchFamily="34" charset="0"/>
                <a:sym typeface="Wingdings" panose="05000000000000000000" pitchFamily="2" charset="2"/>
              </a:rPr>
              <a:t></a:t>
            </a:r>
            <a:r>
              <a:rPr lang="ko-KR" altLang="en-US" sz="1100" b="1" spc="-100" dirty="0">
                <a:latin typeface="Trebuchet MS" pitchFamily="34" charset="0"/>
              </a:rPr>
              <a:t>  만족도 </a:t>
            </a:r>
            <a:r>
              <a:rPr lang="ko-KR" altLang="en-US" sz="1100" b="1" spc="-100" dirty="0">
                <a:solidFill>
                  <a:srgbClr val="FF0000"/>
                </a:solidFill>
                <a:latin typeface="Trebuchet MS" pitchFamily="34" charset="0"/>
                <a:sym typeface="Wingdings" panose="05000000000000000000" pitchFamily="2" charset="2"/>
              </a:rPr>
              <a:t></a:t>
            </a:r>
            <a:endParaRPr lang="ko-KR" altLang="en-US" sz="1100" b="1" spc="-100" dirty="0">
              <a:solidFill>
                <a:srgbClr val="FF0000"/>
              </a:solidFill>
              <a:latin typeface="Trebuchet MS" pitchFamily="34" charset="0"/>
            </a:endParaRPr>
          </a:p>
          <a:p>
            <a:pPr latinLnBrk="0">
              <a:lnSpc>
                <a:spcPct val="110000"/>
              </a:lnSpc>
            </a:pPr>
            <a:endParaRPr lang="ko-KR" altLang="en-US" sz="1000" spc="-100" dirty="0" smtClean="0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80" name="Text Box 70"/>
          <p:cNvSpPr txBox="1">
            <a:spLocks noChangeArrowheads="1"/>
          </p:cNvSpPr>
          <p:nvPr/>
        </p:nvSpPr>
        <p:spPr bwMode="auto">
          <a:xfrm>
            <a:off x="2859438" y="3084658"/>
            <a:ext cx="1829857" cy="11756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latinLnBrk="0">
              <a:lnSpc>
                <a:spcPct val="110000"/>
              </a:lnSpc>
            </a:pPr>
            <a:r>
              <a:rPr lang="ko-KR" altLang="en-US" sz="1100" b="1" spc="-100" dirty="0">
                <a:latin typeface="Trebuchet MS" pitchFamily="34" charset="0"/>
                <a:ea typeface="맑은 고딕" pitchFamily="50" charset="-127"/>
              </a:rPr>
              <a:t>중요도 </a:t>
            </a:r>
            <a:r>
              <a:rPr lang="ko-KR" altLang="en-US" sz="1100" b="1" spc="-100" dirty="0">
                <a:solidFill>
                  <a:srgbClr val="0070C0"/>
                </a:solidFill>
                <a:latin typeface="Trebuchet MS" pitchFamily="34" charset="0"/>
                <a:sym typeface="Wingdings" panose="05000000000000000000" pitchFamily="2" charset="2"/>
              </a:rPr>
              <a:t></a:t>
            </a:r>
            <a:r>
              <a:rPr lang="ko-KR" altLang="en-US" sz="1100" b="1" spc="-100" dirty="0" smtClean="0">
                <a:latin typeface="Trebuchet MS" pitchFamily="34" charset="0"/>
                <a:ea typeface="맑은 고딕" pitchFamily="50" charset="-127"/>
              </a:rPr>
              <a:t>  </a:t>
            </a:r>
            <a:r>
              <a:rPr lang="ko-KR" altLang="en-US" sz="1100" b="1" spc="-100" dirty="0">
                <a:latin typeface="Trebuchet MS" pitchFamily="34" charset="0"/>
                <a:ea typeface="맑은 고딕" pitchFamily="50" charset="-127"/>
              </a:rPr>
              <a:t>만족도 </a:t>
            </a:r>
            <a:r>
              <a:rPr lang="ko-KR" altLang="en-US" sz="1100" b="1" spc="-100" dirty="0">
                <a:solidFill>
                  <a:srgbClr val="0070C0"/>
                </a:solidFill>
                <a:latin typeface="Trebuchet MS" pitchFamily="34" charset="0"/>
                <a:sym typeface="Wingdings" panose="05000000000000000000" pitchFamily="2" charset="2"/>
              </a:rPr>
              <a:t></a:t>
            </a:r>
            <a:r>
              <a:rPr lang="ko-KR" altLang="en-US" sz="1100" b="1" spc="-100" dirty="0">
                <a:latin typeface="Trebuchet MS" pitchFamily="34" charset="0"/>
              </a:rPr>
              <a:t> </a:t>
            </a:r>
            <a:endParaRPr lang="ko-KR" altLang="en-US" sz="1100" b="1" spc="-100" dirty="0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81" name="직사각형 80"/>
          <p:cNvSpPr/>
          <p:nvPr/>
        </p:nvSpPr>
        <p:spPr>
          <a:xfrm>
            <a:off x="819126" y="4310743"/>
            <a:ext cx="3900919" cy="1374662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  <p:grpSp>
        <p:nvGrpSpPr>
          <p:cNvPr id="82" name="그룹 81"/>
          <p:cNvGrpSpPr/>
          <p:nvPr/>
        </p:nvGrpSpPr>
        <p:grpSpPr>
          <a:xfrm>
            <a:off x="5149738" y="2646046"/>
            <a:ext cx="2160000" cy="1800000"/>
            <a:chOff x="5097485" y="2646046"/>
            <a:chExt cx="2160000" cy="1800000"/>
          </a:xfrm>
        </p:grpSpPr>
        <p:grpSp>
          <p:nvGrpSpPr>
            <p:cNvPr id="83" name="그룹 82"/>
            <p:cNvGrpSpPr/>
            <p:nvPr/>
          </p:nvGrpSpPr>
          <p:grpSpPr>
            <a:xfrm>
              <a:off x="5097485" y="2646046"/>
              <a:ext cx="2160000" cy="1800000"/>
              <a:chOff x="5097486" y="2654755"/>
              <a:chExt cx="2147727" cy="1803102"/>
            </a:xfrm>
          </p:grpSpPr>
          <p:sp>
            <p:nvSpPr>
              <p:cNvPr id="85" name="모서리가 둥근 직사각형 84"/>
              <p:cNvSpPr/>
              <p:nvPr/>
            </p:nvSpPr>
            <p:spPr>
              <a:xfrm>
                <a:off x="5097486" y="2654755"/>
                <a:ext cx="2147727" cy="1803102"/>
              </a:xfrm>
              <a:prstGeom prst="roundRect">
                <a:avLst>
                  <a:gd name="adj" fmla="val 0"/>
                </a:avLst>
              </a:prstGeom>
              <a:solidFill>
                <a:sysClr val="window" lastClr="FFFFFF"/>
              </a:solidFill>
              <a:ln w="15875">
                <a:solidFill>
                  <a:schemeClr val="bg1">
                    <a:lumMod val="75000"/>
                  </a:schemeClr>
                </a:solidFill>
              </a:ln>
            </p:spPr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fontAlgn="base" latinLnBrk="0">
                  <a:spcAft>
                    <a:spcPct val="0"/>
                  </a:spcAft>
                </a:pPr>
                <a:endParaRPr kumimoji="1" lang="ko-KR" altLang="en-US" sz="1000" b="1" kern="0" dirty="0">
                  <a:solidFill>
                    <a:prstClr val="black"/>
                  </a:solidFill>
                  <a:latin typeface="Trebuchet MS" pitchFamily="34" charset="0"/>
                  <a:ea typeface="맑은 고딕" pitchFamily="50" charset="-127"/>
                </a:endParaRPr>
              </a:p>
            </p:txBody>
          </p:sp>
          <p:sp>
            <p:nvSpPr>
              <p:cNvPr id="86" name="Line 11"/>
              <p:cNvSpPr>
                <a:spLocks noChangeShapeType="1"/>
              </p:cNvSpPr>
              <p:nvPr/>
            </p:nvSpPr>
            <p:spPr bwMode="auto">
              <a:xfrm>
                <a:off x="5127349" y="3034506"/>
                <a:ext cx="2088000" cy="0"/>
              </a:xfrm>
              <a:prstGeom prst="line">
                <a:avLst/>
              </a:prstGeom>
              <a:noFill/>
              <a:ln w="38100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  <a:effectLst>
                <a:outerShdw dist="17961" dir="2700000" algn="ctr" rotWithShape="0">
                  <a:sysClr val="window" lastClr="FFFFFF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lIns="90000" tIns="46800" rIns="90000" bIns="46800" anchor="ctr">
                <a:noAutofit/>
              </a:bodyPr>
              <a:lstStyle/>
              <a:p>
                <a:pPr latinLnBrk="0"/>
                <a:endParaRPr lang="ko-KR" altLang="en-US" kern="0">
                  <a:solidFill>
                    <a:sysClr val="windowText" lastClr="000000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5127349" y="2699501"/>
                <a:ext cx="2088000" cy="28629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txBody>
              <a:bodyPr wrap="none" lIns="36000" tIns="36000" rIns="36000" bIns="36000">
                <a:noAutofit/>
              </a:bodyPr>
              <a:lstStyle>
                <a:defPPr>
                  <a:defRPr lang="ko-KR"/>
                </a:defPPr>
                <a:lvl1pPr marL="279400" indent="-279400" algn="ctr">
                  <a:defRPr sz="1200" b="1" spc="-50">
                    <a:solidFill>
                      <a:sysClr val="windowText" lastClr="000000"/>
                    </a:solidFill>
                    <a:latin typeface="Trebuchet MS" panose="020B0603020202020204" pitchFamily="34" charset="0"/>
                  </a:defRPr>
                </a:lvl1pPr>
              </a:lstStyle>
              <a:p>
                <a:r>
                  <a:rPr lang="ko-KR" altLang="en-US" dirty="0" smtClean="0"/>
                  <a:t>지속 관리 영역</a:t>
                </a:r>
                <a:endParaRPr lang="ko-KR" altLang="en-US" dirty="0"/>
              </a:p>
            </p:txBody>
          </p:sp>
        </p:grpSp>
        <p:sp>
          <p:nvSpPr>
            <p:cNvPr id="84" name="직사각형 83"/>
            <p:cNvSpPr/>
            <p:nvPr/>
          </p:nvSpPr>
          <p:spPr>
            <a:xfrm>
              <a:off x="5097485" y="3149670"/>
              <a:ext cx="2160000" cy="1173410"/>
            </a:xfrm>
            <a:prstGeom prst="rect">
              <a:avLst/>
            </a:prstGeom>
          </p:spPr>
          <p:txBody>
            <a:bodyPr wrap="square" lIns="72000" tIns="36000" rIns="36000" bIns="36000" anchor="t">
              <a:noAutofit/>
            </a:bodyPr>
            <a:lstStyle/>
            <a:p>
              <a:pPr marL="88900" lvl="0" indent="-88900" latinLnBrk="0">
                <a:lnSpc>
                  <a:spcPct val="140000"/>
                </a:lnSpc>
                <a:spcAft>
                  <a:spcPts val="800"/>
                </a:spcAft>
                <a:buClr>
                  <a:schemeClr val="bg1">
                    <a:lumMod val="6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중요도는 낮으나  만족도는 높은 영역</a:t>
              </a:r>
              <a: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  <a:t>. </a:t>
              </a:r>
              <a:b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</a:b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현 상태를 유지하는 비용이 높을 경우</a:t>
              </a:r>
              <a: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  <a:t>, </a:t>
              </a: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자원의 배분을 우선개선 영역으로 돌리는 것이 바람직함</a:t>
              </a:r>
              <a:endParaRPr lang="ko-KR" altLang="en-US" sz="1000" spc="-10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</p:grpSp>
      <p:grpSp>
        <p:nvGrpSpPr>
          <p:cNvPr id="88" name="그룹 87"/>
          <p:cNvGrpSpPr/>
          <p:nvPr/>
        </p:nvGrpSpPr>
        <p:grpSpPr>
          <a:xfrm>
            <a:off x="7405258" y="2646046"/>
            <a:ext cx="2160000" cy="1800000"/>
            <a:chOff x="7353005" y="2646046"/>
            <a:chExt cx="2160000" cy="1800000"/>
          </a:xfrm>
        </p:grpSpPr>
        <p:grpSp>
          <p:nvGrpSpPr>
            <p:cNvPr id="89" name="그룹 88"/>
            <p:cNvGrpSpPr/>
            <p:nvPr/>
          </p:nvGrpSpPr>
          <p:grpSpPr>
            <a:xfrm>
              <a:off x="7353005" y="2646046"/>
              <a:ext cx="2160000" cy="1800000"/>
              <a:chOff x="5097486" y="2654755"/>
              <a:chExt cx="2147727" cy="1803102"/>
            </a:xfrm>
          </p:grpSpPr>
          <p:sp>
            <p:nvSpPr>
              <p:cNvPr id="91" name="모서리가 둥근 직사각형 90"/>
              <p:cNvSpPr/>
              <p:nvPr/>
            </p:nvSpPr>
            <p:spPr>
              <a:xfrm>
                <a:off x="5097486" y="2654755"/>
                <a:ext cx="2147727" cy="1803102"/>
              </a:xfrm>
              <a:prstGeom prst="roundRect">
                <a:avLst>
                  <a:gd name="adj" fmla="val 0"/>
                </a:avLst>
              </a:prstGeom>
              <a:solidFill>
                <a:sysClr val="window" lastClr="FFFFFF"/>
              </a:solidFill>
              <a:ln w="1587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ko-KR" altLang="en-US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 pitchFamily="34" charset="0"/>
                  <a:ea typeface="맑은 고딕" pitchFamily="50" charset="-127"/>
                </a:endParaRPr>
              </a:p>
            </p:txBody>
          </p:sp>
          <p:sp>
            <p:nvSpPr>
              <p:cNvPr id="92" name="Line 11"/>
              <p:cNvSpPr>
                <a:spLocks noChangeShapeType="1"/>
              </p:cNvSpPr>
              <p:nvPr/>
            </p:nvSpPr>
            <p:spPr bwMode="auto">
              <a:xfrm>
                <a:off x="5127349" y="3034506"/>
                <a:ext cx="2088000" cy="0"/>
              </a:xfrm>
              <a:prstGeom prst="line">
                <a:avLst/>
              </a:prstGeom>
              <a:noFill/>
              <a:ln w="38100">
                <a:solidFill>
                  <a:schemeClr val="accent3">
                    <a:lumMod val="60000"/>
                    <a:lumOff val="40000"/>
                  </a:schemeClr>
                </a:solidFill>
                <a:round/>
                <a:headEnd/>
                <a:tailEnd/>
              </a:ln>
              <a:effectLst>
                <a:outerShdw dist="17961" dir="2700000" algn="ctr" rotWithShape="0">
                  <a:sysClr val="window" lastClr="FFFFFF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lIns="90000" tIns="46800" rIns="90000" bIns="46800" anchor="ctr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5127349" y="2699501"/>
                <a:ext cx="2088000" cy="286293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</p:spPr>
            <p:txBody>
              <a:bodyPr wrap="none" lIns="36000" tIns="36000" rIns="36000" bIns="36000">
                <a:noAutofit/>
              </a:bodyPr>
              <a:lstStyle/>
              <a:p>
                <a:pPr marL="279400" indent="-279400" algn="ctr">
                  <a:defRPr/>
                </a:pPr>
                <a:r>
                  <a:rPr lang="ko-KR" altLang="en-US" sz="1200" b="1" spc="-50" dirty="0" smtClean="0">
                    <a:solidFill>
                      <a:sysClr val="windowText" lastClr="000000"/>
                    </a:solidFill>
                    <a:latin typeface="Trebuchet MS" panose="020B0603020202020204" pitchFamily="34" charset="0"/>
                  </a:rPr>
                  <a:t>유지</a:t>
                </a:r>
                <a:r>
                  <a:rPr lang="en-US" altLang="ko-KR" sz="1200" b="1" spc="-50" dirty="0" smtClean="0">
                    <a:solidFill>
                      <a:sysClr val="windowText" lastClr="000000"/>
                    </a:solidFill>
                    <a:latin typeface="Trebuchet MS" panose="020B0603020202020204" pitchFamily="34" charset="0"/>
                  </a:rPr>
                  <a:t>/</a:t>
                </a:r>
                <a:r>
                  <a:rPr lang="ko-KR" altLang="en-US" sz="1200" b="1" spc="-50" dirty="0" smtClean="0">
                    <a:solidFill>
                      <a:sysClr val="windowText" lastClr="000000"/>
                    </a:solidFill>
                    <a:latin typeface="Trebuchet MS" panose="020B0603020202020204" pitchFamily="34" charset="0"/>
                  </a:rPr>
                  <a:t>강화 영역</a:t>
                </a:r>
                <a:endPara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endParaRPr>
              </a:p>
            </p:txBody>
          </p:sp>
        </p:grpSp>
        <p:sp>
          <p:nvSpPr>
            <p:cNvPr id="90" name="직사각형 89"/>
            <p:cNvSpPr/>
            <p:nvPr/>
          </p:nvSpPr>
          <p:spPr>
            <a:xfrm>
              <a:off x="7353005" y="3149670"/>
              <a:ext cx="2160000" cy="1173410"/>
            </a:xfrm>
            <a:prstGeom prst="rect">
              <a:avLst/>
            </a:prstGeom>
          </p:spPr>
          <p:txBody>
            <a:bodyPr wrap="square" lIns="72000" tIns="36000" rIns="36000" bIns="36000" anchor="t">
              <a:noAutofit/>
            </a:bodyPr>
            <a:lstStyle/>
            <a:p>
              <a:pPr marL="88900" lvl="0" indent="-88900" latinLnBrk="0">
                <a:lnSpc>
                  <a:spcPct val="140000"/>
                </a:lnSpc>
                <a:spcAft>
                  <a:spcPts val="800"/>
                </a:spcAft>
                <a:buClr>
                  <a:schemeClr val="bg1">
                    <a:lumMod val="6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중요도도 높고  만족도도 높은 영역</a:t>
              </a:r>
              <a: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  <a:t>. </a:t>
              </a:r>
              <a:r>
                <a:rPr lang="en-US" altLang="ko-KR" sz="1000" spc="-100" dirty="0" smtClean="0">
                  <a:solidFill>
                    <a:prstClr val="black"/>
                  </a:solidFill>
                  <a:latin typeface="Trebuchet MS" pitchFamily="34" charset="0"/>
                </a:rPr>
                <a:t/>
              </a:r>
              <a:br>
                <a:rPr lang="en-US" altLang="ko-KR" sz="1000" spc="-100" dirty="0" smtClean="0">
                  <a:solidFill>
                    <a:prstClr val="black"/>
                  </a:solidFill>
                  <a:latin typeface="Trebuchet MS" pitchFamily="34" charset="0"/>
                </a:rPr>
              </a:br>
              <a:r>
                <a:rPr lang="ko-KR" altLang="en-US" sz="1000" spc="-100" dirty="0" smtClean="0">
                  <a:solidFill>
                    <a:prstClr val="black"/>
                  </a:solidFill>
                  <a:latin typeface="Trebuchet MS" pitchFamily="34" charset="0"/>
                </a:rPr>
                <a:t>현 </a:t>
              </a: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상태를 유지하지 못 할 경우</a:t>
              </a:r>
              <a: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  <a:t>, </a:t>
              </a: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불만도가 크게 높아짐</a:t>
              </a:r>
              <a: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  <a:t>. </a:t>
              </a:r>
              <a:b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</a:b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개선 시 유인효과는 별로 없음</a:t>
              </a:r>
              <a:endParaRPr lang="ko-KR" altLang="en-US" sz="1000" spc="-10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</p:grpSp>
      <p:grpSp>
        <p:nvGrpSpPr>
          <p:cNvPr id="94" name="그룹 93"/>
          <p:cNvGrpSpPr/>
          <p:nvPr/>
        </p:nvGrpSpPr>
        <p:grpSpPr>
          <a:xfrm>
            <a:off x="5149738" y="4581328"/>
            <a:ext cx="2160000" cy="1800000"/>
            <a:chOff x="5097485" y="4581328"/>
            <a:chExt cx="2160000" cy="1800000"/>
          </a:xfrm>
        </p:grpSpPr>
        <p:grpSp>
          <p:nvGrpSpPr>
            <p:cNvPr id="95" name="그룹 94"/>
            <p:cNvGrpSpPr/>
            <p:nvPr/>
          </p:nvGrpSpPr>
          <p:grpSpPr>
            <a:xfrm>
              <a:off x="5097485" y="4581328"/>
              <a:ext cx="2160000" cy="1800000"/>
              <a:chOff x="5097486" y="2654755"/>
              <a:chExt cx="2147727" cy="1803102"/>
            </a:xfrm>
          </p:grpSpPr>
          <p:sp>
            <p:nvSpPr>
              <p:cNvPr id="97" name="모서리가 둥근 직사각형 96"/>
              <p:cNvSpPr/>
              <p:nvPr/>
            </p:nvSpPr>
            <p:spPr>
              <a:xfrm>
                <a:off x="5097486" y="2654755"/>
                <a:ext cx="2147727" cy="1803102"/>
              </a:xfrm>
              <a:prstGeom prst="roundRect">
                <a:avLst>
                  <a:gd name="adj" fmla="val 0"/>
                </a:avLst>
              </a:prstGeom>
              <a:solidFill>
                <a:sysClr val="window" lastClr="FFFFFF"/>
              </a:solidFill>
              <a:ln w="15875"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ko-KR" altLang="en-US" sz="1000" b="1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 pitchFamily="34" charset="0"/>
                  <a:ea typeface="맑은 고딕" pitchFamily="50" charset="-127"/>
                </a:endParaRPr>
              </a:p>
            </p:txBody>
          </p:sp>
          <p:sp>
            <p:nvSpPr>
              <p:cNvPr id="98" name="Line 11"/>
              <p:cNvSpPr>
                <a:spLocks noChangeShapeType="1"/>
              </p:cNvSpPr>
              <p:nvPr/>
            </p:nvSpPr>
            <p:spPr bwMode="auto">
              <a:xfrm>
                <a:off x="5127349" y="3034506"/>
                <a:ext cx="2088000" cy="0"/>
              </a:xfrm>
              <a:prstGeom prst="line">
                <a:avLst/>
              </a:prstGeom>
              <a:noFill/>
              <a:ln w="38100">
                <a:solidFill>
                  <a:schemeClr val="accent6">
                    <a:lumMod val="60000"/>
                    <a:lumOff val="40000"/>
                  </a:schemeClr>
                </a:solidFill>
                <a:round/>
                <a:headEnd/>
                <a:tailEnd/>
              </a:ln>
              <a:effectLst>
                <a:outerShdw dist="17961" dir="2700000" algn="ctr" rotWithShape="0">
                  <a:sysClr val="window" lastClr="FFFFFF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lIns="90000" tIns="46800" rIns="90000" bIns="46800" anchor="ctr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5127349" y="2699501"/>
                <a:ext cx="2088000" cy="286293"/>
              </a:xfrm>
              <a:prstGeom prst="rect">
                <a:avLst/>
              </a:prstGeom>
              <a:solidFill>
                <a:srgbClr val="FEF1E6"/>
              </a:solidFill>
            </p:spPr>
            <p:txBody>
              <a:bodyPr wrap="none" lIns="36000" tIns="36000" rIns="36000" bIns="36000">
                <a:noAutofit/>
              </a:bodyPr>
              <a:lstStyle/>
              <a:p>
                <a:pPr marL="279400" indent="-279400" algn="ctr">
                  <a:defRPr/>
                </a:pPr>
                <a:r>
                  <a:rPr lang="ko-KR" altLang="en-US" sz="1200" b="1" spc="-50" dirty="0" smtClean="0">
                    <a:solidFill>
                      <a:sysClr val="windowText" lastClr="000000"/>
                    </a:solidFill>
                    <a:latin typeface="Trebuchet MS" panose="020B0603020202020204" pitchFamily="34" charset="0"/>
                  </a:rPr>
                  <a:t>점진 </a:t>
                </a:r>
                <a:r>
                  <a:rPr lang="ko-KR" altLang="en-US" sz="1200" b="1" spc="-50" dirty="0">
                    <a:solidFill>
                      <a:sysClr val="windowText" lastClr="000000"/>
                    </a:solidFill>
                    <a:latin typeface="Trebuchet MS" panose="020B0603020202020204" pitchFamily="34" charset="0"/>
                  </a:rPr>
                  <a:t>개선 영역</a:t>
                </a:r>
              </a:p>
            </p:txBody>
          </p:sp>
        </p:grpSp>
        <p:sp>
          <p:nvSpPr>
            <p:cNvPr id="96" name="직사각형 95"/>
            <p:cNvSpPr/>
            <p:nvPr/>
          </p:nvSpPr>
          <p:spPr>
            <a:xfrm>
              <a:off x="5097485" y="5085948"/>
              <a:ext cx="2160000" cy="1173410"/>
            </a:xfrm>
            <a:prstGeom prst="rect">
              <a:avLst/>
            </a:prstGeom>
          </p:spPr>
          <p:txBody>
            <a:bodyPr wrap="square" lIns="72000" tIns="36000" rIns="36000" bIns="36000" anchor="t">
              <a:noAutofit/>
            </a:bodyPr>
            <a:lstStyle/>
            <a:p>
              <a:pPr marL="88900" lvl="0" indent="-88900" latinLnBrk="0">
                <a:lnSpc>
                  <a:spcPct val="140000"/>
                </a:lnSpc>
                <a:spcAft>
                  <a:spcPts val="800"/>
                </a:spcAft>
                <a:buClr>
                  <a:schemeClr val="bg1">
                    <a:lumMod val="6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중요도도 낮고</a:t>
              </a:r>
              <a: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  <a:t>, </a:t>
              </a: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만족도도 낮은 영역</a:t>
              </a:r>
              <a: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  <a:t>. </a:t>
              </a:r>
              <a:b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</a:b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만족도</a:t>
              </a:r>
              <a: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  <a:t>/</a:t>
              </a: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중요성 인식 모두를 높여야 하기 때문에 개선에 많은 비용이 듦</a:t>
              </a:r>
              <a: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  <a:t>. </a:t>
              </a:r>
              <a:b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</a:b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차별적 요인으로 활용이 가능하다면 개선 필요</a:t>
              </a:r>
              <a:endParaRPr lang="ko-KR" altLang="en-US" sz="1000" spc="-10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</p:grpSp>
      <p:grpSp>
        <p:nvGrpSpPr>
          <p:cNvPr id="100" name="그룹 99"/>
          <p:cNvGrpSpPr/>
          <p:nvPr/>
        </p:nvGrpSpPr>
        <p:grpSpPr>
          <a:xfrm>
            <a:off x="7405258" y="4581328"/>
            <a:ext cx="2160000" cy="1800000"/>
            <a:chOff x="7353005" y="4581328"/>
            <a:chExt cx="2160000" cy="1800000"/>
          </a:xfrm>
        </p:grpSpPr>
        <p:grpSp>
          <p:nvGrpSpPr>
            <p:cNvPr id="101" name="그룹 100"/>
            <p:cNvGrpSpPr/>
            <p:nvPr/>
          </p:nvGrpSpPr>
          <p:grpSpPr>
            <a:xfrm>
              <a:off x="7353005" y="4581328"/>
              <a:ext cx="2160000" cy="1800000"/>
              <a:chOff x="5097486" y="2654755"/>
              <a:chExt cx="2147727" cy="1803102"/>
            </a:xfrm>
          </p:grpSpPr>
          <p:sp>
            <p:nvSpPr>
              <p:cNvPr id="103" name="모서리가 둥근 직사각형 102"/>
              <p:cNvSpPr/>
              <p:nvPr/>
            </p:nvSpPr>
            <p:spPr>
              <a:xfrm>
                <a:off x="5097486" y="2654755"/>
                <a:ext cx="2147727" cy="1803102"/>
              </a:xfrm>
              <a:prstGeom prst="roundRect">
                <a:avLst>
                  <a:gd name="adj" fmla="val 0"/>
                </a:avLst>
              </a:prstGeom>
              <a:solidFill>
                <a:sysClr val="window" lastClr="FFFFFF"/>
              </a:solidFill>
              <a:ln w="15875">
                <a:solidFill>
                  <a:srgbClr val="93CDDD"/>
                </a:solidFill>
              </a:ln>
            </p:spPr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fontAlgn="base" latinLnBrk="0">
                  <a:spcAft>
                    <a:spcPct val="0"/>
                  </a:spcAft>
                </a:pPr>
                <a:endParaRPr kumimoji="1" lang="ko-KR" altLang="en-US" sz="1000" b="1" kern="0" dirty="0">
                  <a:solidFill>
                    <a:prstClr val="black"/>
                  </a:solidFill>
                  <a:latin typeface="Trebuchet MS" pitchFamily="34" charset="0"/>
                  <a:ea typeface="맑은 고딕" pitchFamily="50" charset="-127"/>
                </a:endParaRPr>
              </a:p>
            </p:txBody>
          </p:sp>
          <p:sp>
            <p:nvSpPr>
              <p:cNvPr id="104" name="Line 11"/>
              <p:cNvSpPr>
                <a:spLocks noChangeShapeType="1"/>
              </p:cNvSpPr>
              <p:nvPr/>
            </p:nvSpPr>
            <p:spPr bwMode="auto">
              <a:xfrm>
                <a:off x="5127349" y="3034506"/>
                <a:ext cx="2088000" cy="0"/>
              </a:xfrm>
              <a:prstGeom prst="line">
                <a:avLst/>
              </a:prstGeom>
              <a:noFill/>
              <a:ln w="38100">
                <a:solidFill>
                  <a:srgbClr val="93CDDD"/>
                </a:solidFill>
                <a:round/>
                <a:headEnd/>
                <a:tailEnd/>
              </a:ln>
              <a:effectLst>
                <a:outerShdw dist="17961" dir="2700000" algn="ctr" rotWithShape="0">
                  <a:sysClr val="window" lastClr="FFFFFF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lIns="90000" tIns="46800" rIns="90000" bIns="46800" anchor="ctr">
                <a:noAutofit/>
              </a:bodyPr>
              <a:lstStyle/>
              <a:p>
                <a:pPr latinLnBrk="0"/>
                <a:endParaRPr lang="ko-KR" altLang="en-US" kern="0">
                  <a:solidFill>
                    <a:sysClr val="windowText" lastClr="000000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5127349" y="2699501"/>
                <a:ext cx="2088000" cy="286293"/>
              </a:xfrm>
              <a:prstGeom prst="rect">
                <a:avLst/>
              </a:prstGeom>
              <a:solidFill>
                <a:srgbClr val="EDF7F9"/>
              </a:solidFill>
            </p:spPr>
            <p:txBody>
              <a:bodyPr wrap="none" lIns="36000" tIns="36000" rIns="36000" bIns="36000">
                <a:noAutofit/>
              </a:bodyPr>
              <a:lstStyle>
                <a:defPPr>
                  <a:defRPr lang="ko-KR"/>
                </a:defPPr>
                <a:lvl1pPr marL="279400" indent="-279400" algn="ctr">
                  <a:defRPr sz="1200" b="1" spc="-50">
                    <a:solidFill>
                      <a:sysClr val="windowText" lastClr="000000"/>
                    </a:solidFill>
                    <a:latin typeface="Trebuchet MS" panose="020B0603020202020204" pitchFamily="34" charset="0"/>
                  </a:defRPr>
                </a:lvl1pPr>
              </a:lstStyle>
              <a:p>
                <a:r>
                  <a:rPr lang="ko-KR" altLang="en-US" dirty="0" smtClean="0"/>
                  <a:t>중점 개선 영역</a:t>
                </a:r>
                <a:endParaRPr lang="ko-KR" altLang="en-US" dirty="0"/>
              </a:p>
            </p:txBody>
          </p:sp>
        </p:grpSp>
        <p:sp>
          <p:nvSpPr>
            <p:cNvPr id="102" name="직사각형 101"/>
            <p:cNvSpPr/>
            <p:nvPr/>
          </p:nvSpPr>
          <p:spPr>
            <a:xfrm>
              <a:off x="7353005" y="5085948"/>
              <a:ext cx="2160000" cy="1173410"/>
            </a:xfrm>
            <a:prstGeom prst="rect">
              <a:avLst/>
            </a:prstGeom>
          </p:spPr>
          <p:txBody>
            <a:bodyPr wrap="square" lIns="72000" tIns="36000" rIns="36000" bIns="36000" anchor="t">
              <a:noAutofit/>
            </a:bodyPr>
            <a:lstStyle/>
            <a:p>
              <a:pPr marL="88900" lvl="0" indent="-88900" latinLnBrk="0">
                <a:lnSpc>
                  <a:spcPct val="140000"/>
                </a:lnSpc>
                <a:spcAft>
                  <a:spcPts val="800"/>
                </a:spcAft>
                <a:buClr>
                  <a:schemeClr val="bg1">
                    <a:lumMod val="65000"/>
                  </a:schemeClr>
                </a:buClr>
                <a:buFont typeface="Wingdings" panose="05000000000000000000" pitchFamily="2" charset="2"/>
                <a:buChar char="§"/>
              </a:pP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중요도는 높으나 만족도는 낮은 영역</a:t>
              </a:r>
              <a: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  <a:t>.</a:t>
              </a:r>
              <a:b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</a:b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중요하다고 생각하고 있지만</a:t>
              </a:r>
              <a:r>
                <a:rPr lang="en-US" altLang="ko-KR" sz="1000" spc="-100" dirty="0">
                  <a:solidFill>
                    <a:prstClr val="black"/>
                  </a:solidFill>
                  <a:latin typeface="Trebuchet MS" pitchFamily="34" charset="0"/>
                </a:rPr>
                <a:t>,  </a:t>
              </a:r>
              <a:r>
                <a:rPr lang="ko-KR" altLang="en-US" sz="1000" spc="-100" dirty="0">
                  <a:solidFill>
                    <a:prstClr val="black"/>
                  </a:solidFill>
                  <a:latin typeface="Trebuchet MS" pitchFamily="34" charset="0"/>
                </a:rPr>
                <a:t>실제 만족도는 떨어지는 영역으로 개선 시 유인효과가 가장 높음</a:t>
              </a:r>
              <a:endParaRPr lang="ko-KR" altLang="en-US" sz="1000" spc="-10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</p:grpSp>
      <p:sp>
        <p:nvSpPr>
          <p:cNvPr id="106" name="Text Box 70"/>
          <p:cNvSpPr txBox="1">
            <a:spLocks noChangeArrowheads="1"/>
          </p:cNvSpPr>
          <p:nvPr/>
        </p:nvSpPr>
        <p:spPr bwMode="auto">
          <a:xfrm>
            <a:off x="897728" y="4401282"/>
            <a:ext cx="1829857" cy="11756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latinLnBrk="0">
              <a:lnSpc>
                <a:spcPct val="110000"/>
              </a:lnSpc>
            </a:pPr>
            <a:r>
              <a:rPr lang="ko-KR" altLang="en-US" sz="1100" b="1" spc="-100" dirty="0">
                <a:latin typeface="Trebuchet MS" pitchFamily="34" charset="0"/>
                <a:ea typeface="맑은 고딕" pitchFamily="50" charset="-127"/>
              </a:rPr>
              <a:t>중요도 </a:t>
            </a:r>
            <a:r>
              <a:rPr lang="ko-KR" altLang="en-US" sz="1100" b="1" spc="-100" dirty="0" smtClean="0">
                <a:solidFill>
                  <a:srgbClr val="FF0000"/>
                </a:solidFill>
                <a:latin typeface="Trebuchet MS" pitchFamily="34" charset="0"/>
                <a:ea typeface="맑은 고딕" pitchFamily="50" charset="-127"/>
                <a:sym typeface="Wingdings" panose="05000000000000000000" pitchFamily="2" charset="2"/>
              </a:rPr>
              <a:t></a:t>
            </a:r>
            <a:r>
              <a:rPr lang="ko-KR" altLang="en-US" sz="1100" b="1" spc="-100" dirty="0" smtClean="0">
                <a:latin typeface="Trebuchet MS" pitchFamily="34" charset="0"/>
                <a:ea typeface="맑은 고딕" pitchFamily="50" charset="-127"/>
              </a:rPr>
              <a:t>  </a:t>
            </a:r>
            <a:r>
              <a:rPr lang="ko-KR" altLang="en-US" sz="1100" b="1" spc="-100" dirty="0">
                <a:latin typeface="Trebuchet MS" pitchFamily="34" charset="0"/>
                <a:ea typeface="맑은 고딕" pitchFamily="50" charset="-127"/>
              </a:rPr>
              <a:t>만족도 </a:t>
            </a:r>
            <a:r>
              <a:rPr lang="ko-KR" altLang="en-US" sz="1100" b="1" spc="-100" dirty="0" smtClean="0">
                <a:solidFill>
                  <a:srgbClr val="FF0000"/>
                </a:solidFill>
                <a:latin typeface="Trebuchet MS" pitchFamily="34" charset="0"/>
                <a:ea typeface="맑은 고딕" pitchFamily="50" charset="-127"/>
                <a:sym typeface="Wingdings" panose="05000000000000000000" pitchFamily="2" charset="2"/>
              </a:rPr>
              <a:t></a:t>
            </a:r>
            <a:endParaRPr lang="ko-KR" altLang="en-US" sz="1100" b="1" spc="-100" dirty="0">
              <a:solidFill>
                <a:srgbClr val="FF0000"/>
              </a:solidFill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107" name="Text Box 70"/>
          <p:cNvSpPr txBox="1">
            <a:spLocks noChangeArrowheads="1"/>
          </p:cNvSpPr>
          <p:nvPr/>
        </p:nvSpPr>
        <p:spPr bwMode="auto">
          <a:xfrm>
            <a:off x="897728" y="3084658"/>
            <a:ext cx="1829857" cy="11756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latinLnBrk="0">
              <a:lnSpc>
                <a:spcPct val="110000"/>
              </a:lnSpc>
            </a:pPr>
            <a:r>
              <a:rPr lang="ko-KR" altLang="en-US" sz="1100" b="1" spc="-100" dirty="0">
                <a:latin typeface="Trebuchet MS" pitchFamily="34" charset="0"/>
              </a:rPr>
              <a:t>중요도 </a:t>
            </a:r>
            <a:r>
              <a:rPr lang="ko-KR" altLang="en-US" sz="1100" b="1" spc="-100" dirty="0">
                <a:solidFill>
                  <a:srgbClr val="FF0000"/>
                </a:solidFill>
                <a:latin typeface="Trebuchet MS" pitchFamily="34" charset="0"/>
                <a:sym typeface="Wingdings" panose="05000000000000000000" pitchFamily="2" charset="2"/>
              </a:rPr>
              <a:t></a:t>
            </a:r>
            <a:r>
              <a:rPr lang="ko-KR" altLang="en-US" sz="1100" b="1" spc="-100" dirty="0">
                <a:solidFill>
                  <a:srgbClr val="FF0000"/>
                </a:solidFill>
                <a:latin typeface="Trebuchet MS" pitchFamily="34" charset="0"/>
              </a:rPr>
              <a:t> </a:t>
            </a:r>
            <a:r>
              <a:rPr lang="ko-KR" altLang="en-US" sz="1100" b="1" spc="-100" dirty="0">
                <a:latin typeface="Trebuchet MS" pitchFamily="34" charset="0"/>
              </a:rPr>
              <a:t> 만족도 </a:t>
            </a:r>
            <a:r>
              <a:rPr lang="ko-KR" altLang="en-US" sz="1100" b="1" spc="-100" dirty="0">
                <a:solidFill>
                  <a:srgbClr val="0070C0"/>
                </a:solidFill>
                <a:latin typeface="Trebuchet MS" pitchFamily="34" charset="0"/>
                <a:sym typeface="Wingdings" panose="05000000000000000000" pitchFamily="2" charset="2"/>
              </a:rPr>
              <a:t></a:t>
            </a:r>
            <a:r>
              <a:rPr lang="ko-KR" altLang="en-US" sz="1100" b="1" spc="-100" dirty="0">
                <a:latin typeface="Trebuchet MS" pitchFamily="34" charset="0"/>
              </a:rPr>
              <a:t> 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343584" y="6381750"/>
            <a:ext cx="390170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ko-KR" altLang="en-US" sz="9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차원별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 중요도는 차원 만족도와 종합만족도간의 상관분석을 이용해 산출함</a:t>
            </a:r>
          </a:p>
        </p:txBody>
      </p:sp>
      <p:sp>
        <p:nvSpPr>
          <p:cNvPr id="109" name="직사각형 108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110" name="직사각형 109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221503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2" name="Object 3"/>
          <p:cNvGraphicFramePr>
            <a:graphicFrameLocks/>
          </p:cNvGraphicFramePr>
          <p:nvPr>
            <p:extLst/>
          </p:nvPr>
        </p:nvGraphicFramePr>
        <p:xfrm>
          <a:off x="139438" y="255764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" name="자유형 89"/>
          <p:cNvSpPr/>
          <p:nvPr/>
        </p:nvSpPr>
        <p:spPr>
          <a:xfrm rot="5400000" flipH="1" flipV="1">
            <a:off x="2065088" y="3580271"/>
            <a:ext cx="157110" cy="1224136"/>
          </a:xfrm>
          <a:custGeom>
            <a:avLst/>
            <a:gdLst>
              <a:gd name="connsiteX0" fmla="*/ 88900 w 263525"/>
              <a:gd name="connsiteY0" fmla="*/ 1041400 h 1041400"/>
              <a:gd name="connsiteX1" fmla="*/ 0 w 263525"/>
              <a:gd name="connsiteY1" fmla="*/ 1041400 h 1041400"/>
              <a:gd name="connsiteX2" fmla="*/ 0 w 263525"/>
              <a:gd name="connsiteY2" fmla="*/ 0 h 1041400"/>
              <a:gd name="connsiteX3" fmla="*/ 263525 w 263525"/>
              <a:gd name="connsiteY3" fmla="*/ 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525" h="1041400">
                <a:moveTo>
                  <a:pt x="88900" y="1041400"/>
                </a:moveTo>
                <a:lnTo>
                  <a:pt x="0" y="1041400"/>
                </a:lnTo>
                <a:lnTo>
                  <a:pt x="0" y="0"/>
                </a:lnTo>
                <a:lnTo>
                  <a:pt x="263525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1</a:t>
            </a:r>
            <a:r>
              <a:rPr lang="en-US" altLang="ko-KR" smtClean="0"/>
              <a:t>. </a:t>
            </a:r>
            <a:r>
              <a:rPr lang="ko-KR" altLang="en-US" smtClean="0"/>
              <a:t>전체 </a:t>
            </a:r>
            <a:r>
              <a:rPr lang="en-US" altLang="ko-KR" smtClean="0"/>
              <a:t>Action Matrix </a:t>
            </a:r>
            <a:r>
              <a:rPr lang="ko-KR" altLang="en-US" smtClean="0"/>
              <a:t>분석</a:t>
            </a:r>
            <a:endParaRPr lang="ko-KR" altLang="en-US" dirty="0"/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smtClean="0"/>
              <a:t>1) Action Matrix</a:t>
            </a:r>
            <a:endParaRPr lang="ko-KR" altLang="en-US" dirty="0"/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전체 </a:t>
            </a:r>
            <a:r>
              <a:rPr lang="en-US" altLang="ko-KR" dirty="0" smtClean="0"/>
              <a:t>Action Matrix </a:t>
            </a:r>
            <a:r>
              <a:rPr lang="ko-KR" altLang="en-US" dirty="0" smtClean="0"/>
              <a:t>분석 결과</a:t>
            </a:r>
            <a:r>
              <a:rPr lang="en-US" altLang="ko-KR" dirty="0" smtClean="0"/>
              <a:t>, </a:t>
            </a:r>
            <a:r>
              <a:rPr lang="ko-KR" altLang="en-US" dirty="0"/>
              <a:t>중요도 대비 만족도가 낮은 중점 개선 영역은 </a:t>
            </a:r>
            <a:r>
              <a:rPr lang="ko-KR" altLang="en-US" dirty="0" smtClean="0"/>
              <a:t>시설 공간</a:t>
            </a:r>
            <a:r>
              <a:rPr lang="en-US" altLang="ko-KR" dirty="0" smtClean="0"/>
              <a:t>, </a:t>
            </a:r>
            <a:r>
              <a:rPr lang="ko-KR" altLang="en-US" dirty="0" smtClean="0"/>
              <a:t>행정서비스</a:t>
            </a:r>
            <a:r>
              <a:rPr lang="en-US" altLang="ko-KR" dirty="0" smtClean="0"/>
              <a:t>, </a:t>
            </a:r>
            <a:r>
              <a:rPr lang="ko-KR" altLang="en-US" dirty="0" smtClean="0"/>
              <a:t>산학협력</a:t>
            </a:r>
            <a:r>
              <a:rPr lang="en-US" altLang="ko-KR" dirty="0" smtClean="0"/>
              <a:t>, </a:t>
            </a:r>
            <a:r>
              <a:rPr lang="ko-KR" altLang="en-US" dirty="0" smtClean="0"/>
              <a:t>학생활동 지원</a:t>
            </a:r>
            <a:r>
              <a:rPr lang="en-US" altLang="ko-KR" dirty="0" smtClean="0"/>
              <a:t>, </a:t>
            </a:r>
            <a:r>
              <a:rPr lang="ko-KR" altLang="en-US" dirty="0" smtClean="0"/>
              <a:t>비용임</a:t>
            </a:r>
            <a:r>
              <a:rPr lang="en-US" altLang="ko-KR" dirty="0" smtClean="0"/>
              <a:t>.</a:t>
            </a:r>
          </a:p>
          <a:p>
            <a:r>
              <a:rPr lang="ko-KR" altLang="en-US" dirty="0" smtClean="0"/>
              <a:t>한편</a:t>
            </a:r>
            <a:r>
              <a:rPr lang="en-US" altLang="ko-KR" dirty="0" smtClean="0"/>
              <a:t>, </a:t>
            </a:r>
            <a:r>
              <a:rPr lang="ko-KR" altLang="en-US" dirty="0"/>
              <a:t>중요도와 </a:t>
            </a:r>
            <a:r>
              <a:rPr lang="ko-KR" altLang="en-US" dirty="0" smtClean="0"/>
              <a:t>만족도가 </a:t>
            </a:r>
            <a:r>
              <a:rPr lang="ko-KR" altLang="en-US" dirty="0"/>
              <a:t>모두 낮아 점진적인 개선이 필요한 </a:t>
            </a:r>
            <a:r>
              <a:rPr lang="ko-KR" altLang="en-US" dirty="0" smtClean="0"/>
              <a:t>영역은 취업 지원 프로그램</a:t>
            </a:r>
            <a:r>
              <a:rPr lang="en-US" altLang="ko-KR" dirty="0" smtClean="0"/>
              <a:t>, </a:t>
            </a:r>
            <a:r>
              <a:rPr lang="ko-KR" altLang="en-US" dirty="0" smtClean="0"/>
              <a:t>교양교과</a:t>
            </a:r>
            <a:r>
              <a:rPr lang="en-US" altLang="ko-KR" dirty="0" smtClean="0"/>
              <a:t>, </a:t>
            </a:r>
            <a:r>
              <a:rPr lang="ko-KR" altLang="en-US" dirty="0" smtClean="0"/>
              <a:t>전반적 이미지</a:t>
            </a:r>
            <a:r>
              <a:rPr lang="en-US" altLang="ko-KR" dirty="0" smtClean="0"/>
              <a:t>, </a:t>
            </a:r>
            <a:r>
              <a:rPr lang="ko-KR" altLang="en-US" dirty="0" smtClean="0"/>
              <a:t>국제화 역량임</a:t>
            </a:r>
            <a:r>
              <a:rPr lang="en-US" altLang="ko-KR" dirty="0" smtClean="0"/>
              <a:t>.</a:t>
            </a:r>
            <a:endParaRPr lang="ko-KR" altLang="en-US" dirty="0"/>
          </a:p>
        </p:txBody>
      </p:sp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전공 인식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rPr>
              <a:t>조교 및 교우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  <a:ea typeface="맑은 고딕" pitchFamily="50" charset="-127"/>
            </a:endParaRPr>
          </a:p>
          <a:p>
            <a:pPr marL="88900" lvl="0" indent="-88900" latinLnBrk="0"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rPr>
              <a:t>안내</a:t>
            </a: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rPr>
              <a:t>/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rPr>
              <a:t>공지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  <a:ea typeface="맑은 고딕" pitchFamily="50" charset="-127"/>
            </a:endParaRPr>
          </a:p>
          <a:p>
            <a:pPr marL="88900" lvl="0" indent="-88900" latinLnBrk="0"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rPr>
              <a:t>실험실습 환경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  <a:ea typeface="맑은 고딕" pitchFamily="50" charset="-127"/>
            </a:endParaRPr>
          </a:p>
          <a:p>
            <a:pPr marL="88900" lvl="0" indent="-88900" latinLnBrk="0"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rPr>
              <a:t>장학지원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  <a:ea typeface="맑은 고딕" pitchFamily="50" charset="-127"/>
            </a:endParaRPr>
          </a:p>
          <a:p>
            <a:pPr marL="88900" lvl="0" indent="-88900" latinLnBrk="0"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rPr>
              <a:t>학생상담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  <a:ea typeface="맑은 고딕" pitchFamily="50" charset="-127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교수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전공 진로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전공 교과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실습 교육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sp>
        <p:nvSpPr>
          <p:cNvPr id="74" name="직사각형 73"/>
          <p:cNvSpPr/>
          <p:nvPr/>
        </p:nvSpPr>
        <p:spPr>
          <a:xfrm>
            <a:off x="514973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취업 지원 프로그램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교양 교과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전반적 이미지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국제화 역량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740525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1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시설 공간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1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rPr>
              <a:t>행정서비스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  <a:ea typeface="맑은 고딕" pitchFamily="50" charset="-127"/>
            </a:endParaRPr>
          </a:p>
          <a:p>
            <a:pPr marL="88900" lvl="0" indent="-88900" latinLnBrk="0">
              <a:lnSpc>
                <a:spcPct val="11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rPr>
              <a:t>산학협력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  <a:ea typeface="맑은 고딕" pitchFamily="50" charset="-127"/>
            </a:endParaRPr>
          </a:p>
          <a:p>
            <a:pPr marL="88900" lvl="0" indent="-88900" latinLnBrk="0">
              <a:lnSpc>
                <a:spcPct val="11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rPr>
              <a:t>학생활동 지원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  <a:ea typeface="맑은 고딕" pitchFamily="50" charset="-127"/>
            </a:endParaRPr>
          </a:p>
          <a:p>
            <a:pPr marL="88900" lvl="0" indent="-88900" latinLnBrk="0">
              <a:lnSpc>
                <a:spcPct val="110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rPr>
              <a:t>비용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681980" y="6005904"/>
            <a:ext cx="169918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5.3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28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61.3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3901709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차원별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중요도는 </a:t>
            </a:r>
            <a:r>
              <a:rPr lang="ko-KR" altLang="en-US" sz="90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차원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만족도와 </a:t>
            </a:r>
            <a:r>
              <a:rPr lang="ko-KR" altLang="en-US" sz="90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종합만족도간의 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상관분석을 이용해 산출함</a:t>
            </a:r>
          </a:p>
        </p:txBody>
      </p:sp>
      <p:sp>
        <p:nvSpPr>
          <p:cNvPr id="59" name="직사각형 58"/>
          <p:cNvSpPr/>
          <p:nvPr/>
        </p:nvSpPr>
        <p:spPr>
          <a:xfrm>
            <a:off x="819126" y="4309328"/>
            <a:ext cx="3900919" cy="1384012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87" name="자유형 86"/>
          <p:cNvSpPr/>
          <p:nvPr/>
        </p:nvSpPr>
        <p:spPr>
          <a:xfrm flipV="1">
            <a:off x="3338296" y="4652842"/>
            <a:ext cx="214344" cy="414209"/>
          </a:xfrm>
          <a:custGeom>
            <a:avLst/>
            <a:gdLst>
              <a:gd name="connsiteX0" fmla="*/ 214312 w 214312"/>
              <a:gd name="connsiteY0" fmla="*/ 1104900 h 1104900"/>
              <a:gd name="connsiteX1" fmla="*/ 214312 w 214312"/>
              <a:gd name="connsiteY1" fmla="*/ 0 h 1104900"/>
              <a:gd name="connsiteX2" fmla="*/ 0 w 214312"/>
              <a:gd name="connsiteY2" fmla="*/ 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312" h="1104900">
                <a:moveTo>
                  <a:pt x="214312" y="1104900"/>
                </a:moveTo>
                <a:lnTo>
                  <a:pt x="21431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8" name="자유형 87"/>
          <p:cNvSpPr/>
          <p:nvPr/>
        </p:nvSpPr>
        <p:spPr>
          <a:xfrm flipV="1">
            <a:off x="3338296" y="4628455"/>
            <a:ext cx="162234" cy="307643"/>
          </a:xfrm>
          <a:custGeom>
            <a:avLst/>
            <a:gdLst>
              <a:gd name="connsiteX0" fmla="*/ 214312 w 214312"/>
              <a:gd name="connsiteY0" fmla="*/ 1104900 h 1104900"/>
              <a:gd name="connsiteX1" fmla="*/ 214312 w 214312"/>
              <a:gd name="connsiteY1" fmla="*/ 0 h 1104900"/>
              <a:gd name="connsiteX2" fmla="*/ 0 w 214312"/>
              <a:gd name="connsiteY2" fmla="*/ 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312" h="1104900">
                <a:moveTo>
                  <a:pt x="214312" y="1104900"/>
                </a:moveTo>
                <a:lnTo>
                  <a:pt x="21431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93" name="자유형 92"/>
          <p:cNvSpPr/>
          <p:nvPr/>
        </p:nvSpPr>
        <p:spPr>
          <a:xfrm>
            <a:off x="4376936" y="3293918"/>
            <a:ext cx="142336" cy="478105"/>
          </a:xfrm>
          <a:custGeom>
            <a:avLst/>
            <a:gdLst>
              <a:gd name="connsiteX0" fmla="*/ 214312 w 214312"/>
              <a:gd name="connsiteY0" fmla="*/ 1104900 h 1104900"/>
              <a:gd name="connsiteX1" fmla="*/ 214312 w 214312"/>
              <a:gd name="connsiteY1" fmla="*/ 0 h 1104900"/>
              <a:gd name="connsiteX2" fmla="*/ 0 w 214312"/>
              <a:gd name="connsiteY2" fmla="*/ 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312" h="1104900">
                <a:moveTo>
                  <a:pt x="214312" y="1104900"/>
                </a:moveTo>
                <a:lnTo>
                  <a:pt x="21431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</p:spTree>
    <p:extLst>
      <p:ext uri="{BB962C8B-B14F-4D97-AF65-F5344CB8AC3E}">
        <p14:creationId xmlns:p14="http://schemas.microsoft.com/office/powerpoint/2010/main" val="1008258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4" name="Object 3"/>
          <p:cNvGraphicFramePr>
            <a:graphicFrameLocks/>
          </p:cNvGraphicFramePr>
          <p:nvPr>
            <p:extLst/>
          </p:nvPr>
        </p:nvGraphicFramePr>
        <p:xfrm>
          <a:off x="139438" y="255764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 err="1"/>
              <a:t>차원별</a:t>
            </a:r>
            <a:r>
              <a:rPr lang="ko-KR" altLang="en-US" dirty="0"/>
              <a:t> </a:t>
            </a:r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 smtClean="0"/>
              <a:t>1) </a:t>
            </a:r>
            <a:r>
              <a:rPr lang="ko-KR" altLang="en-US" dirty="0"/>
              <a:t>대학 환경 차원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>
              <a:lnSpc>
                <a:spcPct val="100000"/>
              </a:lnSpc>
              <a:tabLst>
                <a:tab pos="933450" algn="l"/>
              </a:tabLst>
            </a:pPr>
            <a:r>
              <a:rPr lang="ko-KR" altLang="en-US" dirty="0"/>
              <a:t>중점 개선 </a:t>
            </a:r>
            <a:r>
              <a:rPr lang="en-US" altLang="ko-KR" dirty="0"/>
              <a:t>: </a:t>
            </a:r>
            <a:r>
              <a:rPr lang="en-US" altLang="ko-KR" dirty="0" smtClean="0"/>
              <a:t>[</a:t>
            </a:r>
            <a:r>
              <a:rPr lang="ko-KR" altLang="en-US" dirty="0" smtClean="0"/>
              <a:t>시설 공간</a:t>
            </a:r>
            <a:r>
              <a:rPr lang="en-US" altLang="ko-KR" dirty="0" smtClean="0"/>
              <a:t>] </a:t>
            </a:r>
            <a:r>
              <a:rPr lang="ko-KR" altLang="en-US" dirty="0" smtClean="0"/>
              <a:t>컴퓨터 실습실의 교육환경이 잘 구비</a:t>
            </a:r>
            <a:r>
              <a:rPr lang="en-US" altLang="ko-KR" dirty="0" smtClean="0"/>
              <a:t>, </a:t>
            </a:r>
            <a:r>
              <a:rPr lang="en-US" altLang="ko-KR" dirty="0"/>
              <a:t>[</a:t>
            </a:r>
            <a:r>
              <a:rPr lang="ko-KR" altLang="en-US" dirty="0"/>
              <a:t>시설 공간</a:t>
            </a:r>
            <a:r>
              <a:rPr lang="en-US" altLang="ko-KR" dirty="0"/>
              <a:t>] </a:t>
            </a:r>
            <a:r>
              <a:rPr lang="ko-KR" altLang="en-US" dirty="0"/>
              <a:t>필요 물품 </a:t>
            </a:r>
            <a:r>
              <a:rPr lang="ko-KR" altLang="en-US" dirty="0" smtClean="0"/>
              <a:t>구비</a:t>
            </a:r>
            <a:r>
              <a:rPr lang="en-US" altLang="ko-KR" dirty="0" smtClean="0"/>
              <a:t>, [</a:t>
            </a:r>
            <a:r>
              <a:rPr lang="ko-KR" altLang="en-US" dirty="0" smtClean="0"/>
              <a:t>시설 </a:t>
            </a:r>
            <a:r>
              <a:rPr lang="ko-KR" altLang="en-US" dirty="0"/>
              <a:t>공간</a:t>
            </a:r>
            <a:r>
              <a:rPr lang="en-US" altLang="ko-KR" dirty="0"/>
              <a:t>] </a:t>
            </a:r>
            <a:r>
              <a:rPr lang="ko-KR" altLang="en-US" dirty="0"/>
              <a:t>학생 편의 </a:t>
            </a:r>
            <a:r>
              <a:rPr lang="ko-KR" altLang="en-US" dirty="0" smtClean="0"/>
              <a:t>시설</a:t>
            </a:r>
            <a:endParaRPr lang="en-US" altLang="ko-KR" dirty="0" smtClean="0"/>
          </a:p>
          <a:p>
            <a:pPr>
              <a:lnSpc>
                <a:spcPct val="100000"/>
              </a:lnSpc>
              <a:tabLst>
                <a:tab pos="933450" algn="l"/>
              </a:tabLst>
            </a:pPr>
            <a:r>
              <a:rPr lang="ko-KR" altLang="en-US" dirty="0" smtClean="0"/>
              <a:t>점진 개선 </a:t>
            </a:r>
            <a:r>
              <a:rPr lang="en-US" altLang="ko-KR" dirty="0" smtClean="0"/>
              <a:t>: </a:t>
            </a:r>
            <a:r>
              <a:rPr lang="en-US" altLang="ko-KR" dirty="0"/>
              <a:t>[</a:t>
            </a:r>
            <a:r>
              <a:rPr lang="ko-KR" altLang="en-US" dirty="0"/>
              <a:t>시설 공간</a:t>
            </a:r>
            <a:r>
              <a:rPr lang="en-US" altLang="ko-KR" dirty="0" smtClean="0"/>
              <a:t>] </a:t>
            </a:r>
            <a:r>
              <a:rPr lang="ko-KR" altLang="en-US" dirty="0" smtClean="0"/>
              <a:t>쾌적하게 관리</a:t>
            </a:r>
            <a:r>
              <a:rPr lang="en-US" altLang="ko-KR" dirty="0" smtClean="0"/>
              <a:t>, [</a:t>
            </a:r>
            <a:r>
              <a:rPr lang="ko-KR" altLang="en-US" dirty="0" smtClean="0"/>
              <a:t>시설 공간</a:t>
            </a:r>
            <a:r>
              <a:rPr lang="en-US" altLang="ko-KR" dirty="0" smtClean="0"/>
              <a:t>] </a:t>
            </a:r>
            <a:r>
              <a:rPr lang="ko-KR" altLang="en-US" dirty="0" smtClean="0"/>
              <a:t>학생식당 양질의 식단 제공</a:t>
            </a:r>
            <a:endParaRPr lang="en-US" altLang="ko-KR" dirty="0" smtClean="0"/>
          </a:p>
        </p:txBody>
      </p:sp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14000"/>
              </a:lnSpc>
              <a:spcAft>
                <a:spcPts val="3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안내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공지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다양한 경로를 통해 안내사항 전달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14000"/>
              </a:lnSpc>
              <a:spcAft>
                <a:spcPts val="3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시설 공간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학술정보원 시설이 만족할 만한 수준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14000"/>
              </a:lnSpc>
              <a:spcAft>
                <a:spcPts val="3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시설 공간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교내 무선 인터넷 환경이 잘 갖춰짐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14000"/>
              </a:lnSpc>
              <a:spcAft>
                <a:spcPts val="3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시설 공간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학술정보원 도서자료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, </a:t>
            </a:r>
            <a:r>
              <a:rPr lang="ko-KR" altLang="en-US" sz="900" spc="-130" dirty="0" err="1" smtClean="0">
                <a:solidFill>
                  <a:prstClr val="black"/>
                </a:solidFill>
                <a:latin typeface="Trebuchet MS" pitchFamily="34" charset="0"/>
              </a:rPr>
              <a:t>컨텐츠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 다양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14000"/>
              </a:lnSpc>
              <a:spcAft>
                <a:spcPts val="3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시설 공간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학습공간 시설</a:t>
            </a:r>
            <a:endParaRPr lang="ko-KR" altLang="en-US" sz="900" spc="-13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안내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공지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안내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공지 내용 명확한 이해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안내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공지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안내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공지사항 손쉽게 확인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안내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공지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안내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공지 시기 및 시간 적절</a:t>
            </a:r>
            <a:endParaRPr lang="ko-KR" altLang="en-US" sz="9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sp>
        <p:nvSpPr>
          <p:cNvPr id="74" name="직사각형 73"/>
          <p:cNvSpPr/>
          <p:nvPr/>
        </p:nvSpPr>
        <p:spPr>
          <a:xfrm>
            <a:off x="514973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시설 공간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쾌적하게 관리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시설 공간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학생식당 양질의 식단 제공</a:t>
            </a:r>
            <a:endParaRPr lang="ko-KR" altLang="en-US" sz="9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740525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>
                <a:solidFill>
                  <a:prstClr val="black"/>
                </a:solidFill>
                <a:latin typeface="Trebuchet MS" pitchFamily="34" charset="0"/>
              </a:rPr>
              <a:t>시설 공간</a:t>
            </a:r>
            <a:r>
              <a:rPr lang="en-US" altLang="ko-KR" sz="900" spc="-100" dirty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컴퓨터 실습실의 교육환경이 잘 구비</a:t>
            </a:r>
            <a:endParaRPr lang="ko-KR" altLang="en-US" sz="900" spc="-100" dirty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>
                <a:solidFill>
                  <a:prstClr val="black"/>
                </a:solidFill>
                <a:latin typeface="Trebuchet MS" pitchFamily="34" charset="0"/>
              </a:rPr>
              <a:t>시설 공간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필요 물품 구비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시설 공간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학생 편의 시설</a:t>
            </a:r>
            <a:endParaRPr lang="ko-KR" altLang="en-US" sz="9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681981" y="6005904"/>
            <a:ext cx="169918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7.7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28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61.3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4052391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항목별 중요도는 항목별 만족도와 차원 만족도간의 상관분석을 이용해 산출함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sp>
        <p:nvSpPr>
          <p:cNvPr id="85" name="자유형 84"/>
          <p:cNvSpPr/>
          <p:nvPr/>
        </p:nvSpPr>
        <p:spPr>
          <a:xfrm>
            <a:off x="2925058" y="3095178"/>
            <a:ext cx="152424" cy="910494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6" name="자유형 85"/>
          <p:cNvSpPr/>
          <p:nvPr/>
        </p:nvSpPr>
        <p:spPr>
          <a:xfrm>
            <a:off x="3152800" y="3573016"/>
            <a:ext cx="152424" cy="511950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7" name="자유형 86"/>
          <p:cNvSpPr/>
          <p:nvPr/>
        </p:nvSpPr>
        <p:spPr>
          <a:xfrm>
            <a:off x="3442144" y="3865135"/>
            <a:ext cx="152424" cy="319395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8" name="자유형 87"/>
          <p:cNvSpPr/>
          <p:nvPr/>
        </p:nvSpPr>
        <p:spPr>
          <a:xfrm flipH="1" flipV="1">
            <a:off x="3305223" y="4369133"/>
            <a:ext cx="169965" cy="856892"/>
          </a:xfrm>
          <a:custGeom>
            <a:avLst/>
            <a:gdLst>
              <a:gd name="connsiteX0" fmla="*/ 214312 w 214312"/>
              <a:gd name="connsiteY0" fmla="*/ 1104900 h 1104900"/>
              <a:gd name="connsiteX1" fmla="*/ 214312 w 214312"/>
              <a:gd name="connsiteY1" fmla="*/ 0 h 1104900"/>
              <a:gd name="connsiteX2" fmla="*/ 0 w 214312"/>
              <a:gd name="connsiteY2" fmla="*/ 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312" h="1104900">
                <a:moveTo>
                  <a:pt x="214312" y="1104900"/>
                </a:moveTo>
                <a:lnTo>
                  <a:pt x="21431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9" name="자유형 88"/>
          <p:cNvSpPr/>
          <p:nvPr/>
        </p:nvSpPr>
        <p:spPr>
          <a:xfrm flipH="1" flipV="1">
            <a:off x="3775998" y="4730987"/>
            <a:ext cx="168889" cy="180810"/>
          </a:xfrm>
          <a:custGeom>
            <a:avLst/>
            <a:gdLst>
              <a:gd name="connsiteX0" fmla="*/ 214312 w 214312"/>
              <a:gd name="connsiteY0" fmla="*/ 1104900 h 1104900"/>
              <a:gd name="connsiteX1" fmla="*/ 214312 w 214312"/>
              <a:gd name="connsiteY1" fmla="*/ 0 h 1104900"/>
              <a:gd name="connsiteX2" fmla="*/ 0 w 214312"/>
              <a:gd name="connsiteY2" fmla="*/ 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312" h="1104900">
                <a:moveTo>
                  <a:pt x="214312" y="1104900"/>
                </a:moveTo>
                <a:lnTo>
                  <a:pt x="21431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90" name="자유형 89"/>
          <p:cNvSpPr/>
          <p:nvPr/>
        </p:nvSpPr>
        <p:spPr>
          <a:xfrm flipV="1">
            <a:off x="2327998" y="4461093"/>
            <a:ext cx="182434" cy="336215"/>
          </a:xfrm>
          <a:custGeom>
            <a:avLst/>
            <a:gdLst>
              <a:gd name="connsiteX0" fmla="*/ 214312 w 214312"/>
              <a:gd name="connsiteY0" fmla="*/ 1104900 h 1104900"/>
              <a:gd name="connsiteX1" fmla="*/ 214312 w 214312"/>
              <a:gd name="connsiteY1" fmla="*/ 0 h 1104900"/>
              <a:gd name="connsiteX2" fmla="*/ 0 w 214312"/>
              <a:gd name="connsiteY2" fmla="*/ 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312" h="1104900">
                <a:moveTo>
                  <a:pt x="214312" y="1104900"/>
                </a:moveTo>
                <a:lnTo>
                  <a:pt x="21431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59" name="직사각형 58"/>
          <p:cNvSpPr/>
          <p:nvPr/>
        </p:nvSpPr>
        <p:spPr>
          <a:xfrm>
            <a:off x="816994" y="4317725"/>
            <a:ext cx="3900919" cy="1374662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299193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Object 3"/>
          <p:cNvGraphicFramePr>
            <a:graphicFrameLocks/>
          </p:cNvGraphicFramePr>
          <p:nvPr>
            <p:extLst/>
          </p:nvPr>
        </p:nvGraphicFramePr>
        <p:xfrm>
          <a:off x="154678" y="254240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 err="1"/>
              <a:t>차원별</a:t>
            </a:r>
            <a:r>
              <a:rPr lang="ko-KR" altLang="en-US" dirty="0"/>
              <a:t> </a:t>
            </a:r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/>
              <a:t>2) </a:t>
            </a:r>
            <a:r>
              <a:rPr lang="ko-KR" altLang="en-US" dirty="0"/>
              <a:t>학교서비스 차원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중점 개선 </a:t>
            </a:r>
            <a:r>
              <a:rPr lang="en-US" altLang="ko-KR" dirty="0"/>
              <a:t>: </a:t>
            </a:r>
            <a:r>
              <a:rPr lang="en-US" altLang="ko-KR" dirty="0" smtClean="0"/>
              <a:t>[</a:t>
            </a:r>
            <a:r>
              <a:rPr lang="ko-KR" altLang="en-US" dirty="0" smtClean="0"/>
              <a:t>비용</a:t>
            </a:r>
            <a:r>
              <a:rPr lang="en-US" altLang="ko-KR" dirty="0" smtClean="0"/>
              <a:t>] </a:t>
            </a:r>
            <a:r>
              <a:rPr lang="ko-KR" altLang="en-US" dirty="0" smtClean="0"/>
              <a:t>비용 학교발전을 위해 사용</a:t>
            </a:r>
            <a:r>
              <a:rPr lang="en-US" altLang="ko-KR" dirty="0" smtClean="0"/>
              <a:t>, [</a:t>
            </a:r>
            <a:r>
              <a:rPr lang="ko-KR" altLang="en-US" dirty="0" smtClean="0"/>
              <a:t>비용</a:t>
            </a:r>
            <a:r>
              <a:rPr lang="en-US" altLang="ko-KR" dirty="0" smtClean="0"/>
              <a:t>] </a:t>
            </a:r>
            <a:r>
              <a:rPr lang="ko-KR" altLang="en-US" dirty="0" smtClean="0"/>
              <a:t>비용 적정 수준</a:t>
            </a:r>
            <a:r>
              <a:rPr lang="en-US" altLang="ko-KR" dirty="0" smtClean="0"/>
              <a:t>, [</a:t>
            </a:r>
            <a:r>
              <a:rPr lang="ko-KR" altLang="en-US" dirty="0" smtClean="0"/>
              <a:t>비용</a:t>
            </a:r>
            <a:r>
              <a:rPr lang="en-US" altLang="ko-KR" dirty="0" smtClean="0"/>
              <a:t>] </a:t>
            </a:r>
            <a:r>
              <a:rPr lang="ko-KR" altLang="en-US" dirty="0" smtClean="0"/>
              <a:t>비용 효율적 사용</a:t>
            </a:r>
            <a:r>
              <a:rPr lang="en-US" altLang="ko-KR" dirty="0" smtClean="0"/>
              <a:t>, [</a:t>
            </a:r>
            <a:r>
              <a:rPr lang="ko-KR" altLang="en-US" dirty="0" smtClean="0"/>
              <a:t>비용</a:t>
            </a:r>
            <a:r>
              <a:rPr lang="en-US" altLang="ko-KR" dirty="0" smtClean="0"/>
              <a:t>] </a:t>
            </a:r>
            <a:r>
              <a:rPr lang="ko-KR" altLang="en-US" dirty="0" smtClean="0"/>
              <a:t>비용 사용내역 공개</a:t>
            </a:r>
            <a:endParaRPr lang="en-US" altLang="ko-KR" dirty="0" smtClean="0"/>
          </a:p>
          <a:p>
            <a:r>
              <a:rPr lang="ko-KR" altLang="en-US" dirty="0" smtClean="0"/>
              <a:t>점진 개선 </a:t>
            </a:r>
            <a:r>
              <a:rPr lang="en-US" altLang="ko-KR" dirty="0" smtClean="0"/>
              <a:t>: [</a:t>
            </a:r>
            <a:r>
              <a:rPr lang="ko-KR" altLang="en-US" dirty="0" smtClean="0"/>
              <a:t>학생활동 지원</a:t>
            </a:r>
            <a:r>
              <a:rPr lang="en-US" altLang="ko-KR" dirty="0" smtClean="0"/>
              <a:t>] </a:t>
            </a:r>
            <a:r>
              <a:rPr lang="ko-KR" altLang="en-US" dirty="0" smtClean="0"/>
              <a:t>학생회 및 동아리 활동 지원</a:t>
            </a:r>
            <a:endParaRPr lang="ko-KR" altLang="en-US" dirty="0"/>
          </a:p>
        </p:txBody>
      </p:sp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1"/>
            <a:ext cx="2160000" cy="1455207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8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800" spc="-130" dirty="0" smtClean="0">
                <a:solidFill>
                  <a:prstClr val="black"/>
                </a:solidFill>
                <a:latin typeface="Trebuchet MS" pitchFamily="34" charset="0"/>
              </a:rPr>
              <a:t>행정서비스</a:t>
            </a:r>
            <a:r>
              <a:rPr lang="en-US" altLang="ko-KR" sz="8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800" spc="-130" dirty="0" smtClean="0">
                <a:solidFill>
                  <a:prstClr val="black"/>
                </a:solidFill>
                <a:latin typeface="Trebuchet MS" pitchFamily="34" charset="0"/>
              </a:rPr>
              <a:t>직원 친절한 업무처리</a:t>
            </a:r>
            <a:endParaRPr lang="en-US" altLang="ko-KR" sz="8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8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800" spc="-130" dirty="0" smtClean="0">
                <a:solidFill>
                  <a:prstClr val="black"/>
                </a:solidFill>
                <a:latin typeface="Trebuchet MS" pitchFamily="34" charset="0"/>
              </a:rPr>
              <a:t>행정서비스</a:t>
            </a:r>
            <a:r>
              <a:rPr lang="en-US" altLang="ko-KR" sz="8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800" spc="-130" dirty="0" smtClean="0">
                <a:solidFill>
                  <a:prstClr val="black"/>
                </a:solidFill>
                <a:latin typeface="Trebuchet MS" pitchFamily="34" charset="0"/>
              </a:rPr>
              <a:t>학사제도 다양</a:t>
            </a:r>
            <a:endParaRPr lang="en-US" altLang="ko-KR" sz="8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8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800" spc="-130" dirty="0" smtClean="0">
                <a:solidFill>
                  <a:prstClr val="black"/>
                </a:solidFill>
                <a:latin typeface="Trebuchet MS" pitchFamily="34" charset="0"/>
              </a:rPr>
              <a:t>학생활동 지원</a:t>
            </a:r>
            <a:r>
              <a:rPr lang="en-US" altLang="ko-KR" sz="8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800" spc="-130" dirty="0" err="1" smtClean="0">
                <a:solidFill>
                  <a:prstClr val="black"/>
                </a:solidFill>
                <a:latin typeface="Trebuchet MS" pitchFamily="34" charset="0"/>
              </a:rPr>
              <a:t>전공이외에</a:t>
            </a:r>
            <a:r>
              <a:rPr lang="ko-KR" altLang="en-US" sz="800" spc="-130" dirty="0" smtClean="0">
                <a:solidFill>
                  <a:prstClr val="black"/>
                </a:solidFill>
                <a:latin typeface="Trebuchet MS" pitchFamily="34" charset="0"/>
              </a:rPr>
              <a:t> 교양프로그램</a:t>
            </a:r>
            <a:r>
              <a:rPr lang="en-US" altLang="ko-KR" sz="800" spc="-13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800" spc="-130" dirty="0" smtClean="0">
                <a:solidFill>
                  <a:prstClr val="black"/>
                </a:solidFill>
                <a:latin typeface="Trebuchet MS" pitchFamily="34" charset="0"/>
              </a:rPr>
              <a:t>강연 다양</a:t>
            </a:r>
            <a:endParaRPr lang="en-US" altLang="ko-KR" sz="8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8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800" spc="-100" dirty="0" smtClean="0">
                <a:solidFill>
                  <a:prstClr val="black"/>
                </a:solidFill>
                <a:latin typeface="Trebuchet MS" pitchFamily="34" charset="0"/>
              </a:rPr>
              <a:t>학생활동 지원</a:t>
            </a:r>
            <a:r>
              <a:rPr lang="en-US" altLang="ko-KR" sz="8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800" spc="-100" dirty="0" smtClean="0">
                <a:solidFill>
                  <a:prstClr val="black"/>
                </a:solidFill>
                <a:latin typeface="Trebuchet MS" pitchFamily="34" charset="0"/>
              </a:rPr>
              <a:t>교내행사</a:t>
            </a:r>
            <a:r>
              <a:rPr lang="en-US" altLang="ko-KR" sz="800" spc="-10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800" spc="-100" dirty="0" smtClean="0">
                <a:solidFill>
                  <a:prstClr val="black"/>
                </a:solidFill>
                <a:latin typeface="Trebuchet MS" pitchFamily="34" charset="0"/>
              </a:rPr>
              <a:t>학생참여 프로그램 다양</a:t>
            </a:r>
            <a:endParaRPr lang="en-US" altLang="ko-KR" sz="8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8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800" spc="-100" dirty="0" smtClean="0">
                <a:solidFill>
                  <a:prstClr val="black"/>
                </a:solidFill>
                <a:latin typeface="Trebuchet MS" pitchFamily="34" charset="0"/>
              </a:rPr>
              <a:t>학생활동 지원</a:t>
            </a:r>
            <a:r>
              <a:rPr lang="en-US" altLang="ko-KR" sz="8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800" spc="-100" dirty="0" smtClean="0">
                <a:solidFill>
                  <a:prstClr val="black"/>
                </a:solidFill>
                <a:latin typeface="Trebuchet MS" pitchFamily="34" charset="0"/>
              </a:rPr>
              <a:t>학생활동 지원 노력</a:t>
            </a:r>
            <a:endParaRPr lang="en-US" altLang="ko-KR" sz="8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8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800" spc="-100" dirty="0" smtClean="0">
                <a:solidFill>
                  <a:prstClr val="black"/>
                </a:solidFill>
                <a:latin typeface="Trebuchet MS" pitchFamily="34" charset="0"/>
              </a:rPr>
              <a:t>학생활동 지원</a:t>
            </a:r>
            <a:r>
              <a:rPr lang="en-US" altLang="ko-KR" sz="8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800" spc="-100" dirty="0" smtClean="0">
                <a:solidFill>
                  <a:prstClr val="black"/>
                </a:solidFill>
                <a:latin typeface="Trebuchet MS" pitchFamily="34" charset="0"/>
              </a:rPr>
              <a:t>학습 지원 다양</a:t>
            </a:r>
            <a:endParaRPr lang="en-US" altLang="ko-KR" sz="800" spc="-100" dirty="0" smtClean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행정서비스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행정서비스 정확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행정서비스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행정업무 직원 학생 입장에서 설명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 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행정서비스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행정서비스 처리 신속</a:t>
            </a:r>
            <a:endParaRPr lang="ko-KR" altLang="en-US" sz="9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sp>
        <p:nvSpPr>
          <p:cNvPr id="74" name="직사각형 73"/>
          <p:cNvSpPr/>
          <p:nvPr/>
        </p:nvSpPr>
        <p:spPr>
          <a:xfrm>
            <a:off x="514973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학생활동 지원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학생회 및 동아리 활동 지원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740525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비용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비용 학교 발전을 위해 사용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비용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비용 적정 수준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비용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비용 효율적 사용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비용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비용 사용내역 공개</a:t>
            </a:r>
            <a:endParaRPr lang="ko-KR" altLang="en-US" sz="9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681982" y="6005904"/>
            <a:ext cx="169918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7.1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29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57.7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4052391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항목별 중요도는 항목별 만족도와 차원 만족도간의 상관분석을 이용해 산출함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819126" y="4310743"/>
            <a:ext cx="3900919" cy="1374662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59" name="자유형 58"/>
          <p:cNvSpPr/>
          <p:nvPr/>
        </p:nvSpPr>
        <p:spPr>
          <a:xfrm>
            <a:off x="2766941" y="5300913"/>
            <a:ext cx="152424" cy="319395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4" name="자유형 83"/>
          <p:cNvSpPr/>
          <p:nvPr/>
        </p:nvSpPr>
        <p:spPr>
          <a:xfrm flipV="1">
            <a:off x="2469774" y="4522034"/>
            <a:ext cx="182434" cy="336215"/>
          </a:xfrm>
          <a:custGeom>
            <a:avLst/>
            <a:gdLst>
              <a:gd name="connsiteX0" fmla="*/ 214312 w 214312"/>
              <a:gd name="connsiteY0" fmla="*/ 1104900 h 1104900"/>
              <a:gd name="connsiteX1" fmla="*/ 214312 w 214312"/>
              <a:gd name="connsiteY1" fmla="*/ 0 h 1104900"/>
              <a:gd name="connsiteX2" fmla="*/ 0 w 214312"/>
              <a:gd name="connsiteY2" fmla="*/ 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312" h="1104900">
                <a:moveTo>
                  <a:pt x="214312" y="1104900"/>
                </a:moveTo>
                <a:lnTo>
                  <a:pt x="21431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5" name="자유형 84"/>
          <p:cNvSpPr/>
          <p:nvPr/>
        </p:nvSpPr>
        <p:spPr>
          <a:xfrm flipH="1">
            <a:off x="4001905" y="4856367"/>
            <a:ext cx="144016" cy="442664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6" name="자유형 85"/>
          <p:cNvSpPr/>
          <p:nvPr/>
        </p:nvSpPr>
        <p:spPr>
          <a:xfrm>
            <a:off x="956614" y="3167165"/>
            <a:ext cx="123639" cy="442664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9" name="자유형 88"/>
          <p:cNvSpPr/>
          <p:nvPr/>
        </p:nvSpPr>
        <p:spPr>
          <a:xfrm flipH="1" flipV="1">
            <a:off x="2705705" y="3877364"/>
            <a:ext cx="178280" cy="273129"/>
          </a:xfrm>
          <a:custGeom>
            <a:avLst/>
            <a:gdLst>
              <a:gd name="connsiteX0" fmla="*/ 214312 w 214312"/>
              <a:gd name="connsiteY0" fmla="*/ 1104900 h 1104900"/>
              <a:gd name="connsiteX1" fmla="*/ 214312 w 214312"/>
              <a:gd name="connsiteY1" fmla="*/ 0 h 1104900"/>
              <a:gd name="connsiteX2" fmla="*/ 0 w 214312"/>
              <a:gd name="connsiteY2" fmla="*/ 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312" h="1104900">
                <a:moveTo>
                  <a:pt x="214312" y="1104900"/>
                </a:moveTo>
                <a:lnTo>
                  <a:pt x="21431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90" name="자유형 89"/>
          <p:cNvSpPr/>
          <p:nvPr/>
        </p:nvSpPr>
        <p:spPr>
          <a:xfrm flipH="1">
            <a:off x="3341878" y="3025144"/>
            <a:ext cx="133311" cy="746367"/>
          </a:xfrm>
          <a:custGeom>
            <a:avLst/>
            <a:gdLst>
              <a:gd name="connsiteX0" fmla="*/ 214312 w 214312"/>
              <a:gd name="connsiteY0" fmla="*/ 1104900 h 1104900"/>
              <a:gd name="connsiteX1" fmla="*/ 214312 w 214312"/>
              <a:gd name="connsiteY1" fmla="*/ 0 h 1104900"/>
              <a:gd name="connsiteX2" fmla="*/ 0 w 214312"/>
              <a:gd name="connsiteY2" fmla="*/ 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312" h="1104900">
                <a:moveTo>
                  <a:pt x="214312" y="1104900"/>
                </a:moveTo>
                <a:lnTo>
                  <a:pt x="21431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91" name="자유형 90"/>
          <p:cNvSpPr/>
          <p:nvPr/>
        </p:nvSpPr>
        <p:spPr>
          <a:xfrm flipH="1">
            <a:off x="3584847" y="3501007"/>
            <a:ext cx="133311" cy="184573"/>
          </a:xfrm>
          <a:custGeom>
            <a:avLst/>
            <a:gdLst>
              <a:gd name="connsiteX0" fmla="*/ 214312 w 214312"/>
              <a:gd name="connsiteY0" fmla="*/ 1104900 h 1104900"/>
              <a:gd name="connsiteX1" fmla="*/ 214312 w 214312"/>
              <a:gd name="connsiteY1" fmla="*/ 0 h 1104900"/>
              <a:gd name="connsiteX2" fmla="*/ 0 w 214312"/>
              <a:gd name="connsiteY2" fmla="*/ 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312" h="1104900">
                <a:moveTo>
                  <a:pt x="214312" y="1104900"/>
                </a:moveTo>
                <a:lnTo>
                  <a:pt x="214312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</p:spTree>
    <p:extLst>
      <p:ext uri="{BB962C8B-B14F-4D97-AF65-F5344CB8AC3E}">
        <p14:creationId xmlns:p14="http://schemas.microsoft.com/office/powerpoint/2010/main" val="2702207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자유형 83"/>
          <p:cNvSpPr/>
          <p:nvPr/>
        </p:nvSpPr>
        <p:spPr>
          <a:xfrm flipH="1" flipV="1">
            <a:off x="4232920" y="3989175"/>
            <a:ext cx="225719" cy="201968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graphicFrame>
        <p:nvGraphicFramePr>
          <p:cNvPr id="44" name="Object 3"/>
          <p:cNvGraphicFramePr>
            <a:graphicFrameLocks/>
          </p:cNvGraphicFramePr>
          <p:nvPr>
            <p:extLst/>
          </p:nvPr>
        </p:nvGraphicFramePr>
        <p:xfrm>
          <a:off x="154678" y="254240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3" name="직사각형 82"/>
          <p:cNvSpPr/>
          <p:nvPr/>
        </p:nvSpPr>
        <p:spPr>
          <a:xfrm>
            <a:off x="819126" y="4310743"/>
            <a:ext cx="3900919" cy="1374662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 err="1"/>
              <a:t>차원별</a:t>
            </a:r>
            <a:r>
              <a:rPr lang="ko-KR" altLang="en-US" dirty="0"/>
              <a:t> </a:t>
            </a:r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/>
              <a:t>3) </a:t>
            </a:r>
            <a:r>
              <a:rPr lang="ko-KR" altLang="en-US" dirty="0"/>
              <a:t>취업지원 및 </a:t>
            </a:r>
            <a:r>
              <a:rPr lang="ko-KR" altLang="en-US" dirty="0" err="1"/>
              <a:t>국제화역량</a:t>
            </a:r>
            <a:r>
              <a:rPr lang="ko-KR" altLang="en-US" dirty="0"/>
              <a:t> 차원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중점 개선 </a:t>
            </a:r>
            <a:r>
              <a:rPr lang="en-US" altLang="ko-KR" dirty="0"/>
              <a:t>: </a:t>
            </a:r>
            <a:r>
              <a:rPr lang="en-US" altLang="ko-KR" dirty="0" smtClean="0"/>
              <a:t>[</a:t>
            </a:r>
            <a:r>
              <a:rPr lang="ko-KR" altLang="en-US" dirty="0"/>
              <a:t>국제화 역량</a:t>
            </a:r>
            <a:r>
              <a:rPr lang="en-US" altLang="ko-KR" dirty="0"/>
              <a:t>] </a:t>
            </a:r>
            <a:r>
              <a:rPr lang="ko-KR" altLang="en-US" dirty="0"/>
              <a:t>외국어 교육 어학능력 향상에 </a:t>
            </a:r>
            <a:r>
              <a:rPr lang="ko-KR" altLang="en-US" dirty="0" smtClean="0"/>
              <a:t>도움</a:t>
            </a:r>
            <a:r>
              <a:rPr lang="en-US" altLang="ko-KR" dirty="0" smtClean="0"/>
              <a:t>,</a:t>
            </a:r>
            <a:r>
              <a:rPr lang="en-US" altLang="ko-KR" dirty="0"/>
              <a:t> </a:t>
            </a:r>
            <a:r>
              <a:rPr lang="en-US" altLang="ko-KR" dirty="0" smtClean="0"/>
              <a:t>[</a:t>
            </a:r>
            <a:r>
              <a:rPr lang="ko-KR" altLang="en-US" dirty="0"/>
              <a:t>국제화 역량</a:t>
            </a:r>
            <a:r>
              <a:rPr lang="en-US" altLang="ko-KR" dirty="0"/>
              <a:t>] </a:t>
            </a:r>
            <a:r>
              <a:rPr lang="ko-KR" altLang="en-US" dirty="0"/>
              <a:t>외국어 교육 정보 획득 </a:t>
            </a:r>
            <a:r>
              <a:rPr lang="ko-KR" altLang="en-US" dirty="0" smtClean="0"/>
              <a:t>용이</a:t>
            </a:r>
            <a:endParaRPr lang="en-US" altLang="ko-KR" dirty="0"/>
          </a:p>
          <a:p>
            <a:r>
              <a:rPr lang="ko-KR" altLang="en-US" dirty="0" smtClean="0"/>
              <a:t>점진 개선 </a:t>
            </a:r>
            <a:r>
              <a:rPr lang="en-US" altLang="ko-KR" dirty="0" smtClean="0"/>
              <a:t>: </a:t>
            </a:r>
            <a:r>
              <a:rPr lang="en-US" altLang="ko-KR" dirty="0"/>
              <a:t>[</a:t>
            </a:r>
            <a:r>
              <a:rPr lang="ko-KR" altLang="en-US" dirty="0"/>
              <a:t>국제화 역량</a:t>
            </a:r>
            <a:r>
              <a:rPr lang="en-US" altLang="ko-KR" dirty="0"/>
              <a:t>] </a:t>
            </a:r>
            <a:r>
              <a:rPr lang="ko-KR" altLang="en-US" dirty="0"/>
              <a:t>외국어 교육</a:t>
            </a:r>
            <a:r>
              <a:rPr lang="en-US" altLang="ko-KR" dirty="0"/>
              <a:t>/</a:t>
            </a:r>
            <a:r>
              <a:rPr lang="ko-KR" altLang="en-US" dirty="0"/>
              <a:t>강좌 프로그램 다양</a:t>
            </a:r>
            <a:r>
              <a:rPr lang="en-US" altLang="ko-KR" dirty="0"/>
              <a:t>, [</a:t>
            </a:r>
            <a:r>
              <a:rPr lang="ko-KR" altLang="en-US" dirty="0"/>
              <a:t>국제화 역량</a:t>
            </a:r>
            <a:r>
              <a:rPr lang="en-US" altLang="ko-KR" dirty="0"/>
              <a:t>] </a:t>
            </a:r>
            <a:r>
              <a:rPr lang="ko-KR" altLang="en-US" dirty="0"/>
              <a:t>어학연수 프로그램 </a:t>
            </a:r>
            <a:r>
              <a:rPr lang="ko-KR" altLang="en-US" dirty="0" smtClean="0"/>
              <a:t>다양</a:t>
            </a:r>
            <a:endParaRPr lang="en-US" altLang="ko-KR" dirty="0"/>
          </a:p>
        </p:txBody>
      </p:sp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10000"/>
              </a:lnSpc>
              <a:spcAft>
                <a:spcPts val="2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취업지원 프로그램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취업지원 다양한 프로그램 개설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10000"/>
              </a:lnSpc>
              <a:spcAft>
                <a:spcPts val="2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취업지원 프로그램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취업 프로그램 운영 효율적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10000"/>
              </a:lnSpc>
              <a:spcAft>
                <a:spcPts val="2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취업지원 프로그램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취업 직무 특강 교육 다양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10000"/>
              </a:lnSpc>
              <a:spcAft>
                <a:spcPts val="2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취업지원 프로그램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취업 프로그램 취업에 도움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산학협력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산업체 현장실습 취업에 도움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산학협력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산업체 현장학습 학과별 특성 고려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산학협력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산업체 </a:t>
            </a:r>
            <a:r>
              <a:rPr lang="ko-KR" altLang="en-US" sz="900" spc="-100" dirty="0" err="1" smtClean="0">
                <a:solidFill>
                  <a:prstClr val="black"/>
                </a:solidFill>
                <a:latin typeface="Trebuchet MS" pitchFamily="34" charset="0"/>
              </a:rPr>
              <a:t>인턴십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 정보 획득 용이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산학협력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산업체 현장학습 기회</a:t>
            </a:r>
            <a:endParaRPr lang="ko-KR" altLang="en-US" sz="9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sp>
        <p:nvSpPr>
          <p:cNvPr id="74" name="직사각형 73"/>
          <p:cNvSpPr/>
          <p:nvPr/>
        </p:nvSpPr>
        <p:spPr>
          <a:xfrm>
            <a:off x="514973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9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740525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국제화 역량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외국어 교육 어학능력 향상에 도움</a:t>
            </a:r>
            <a:endParaRPr lang="en-US" altLang="ko-KR" sz="9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국제화 역량</a:t>
            </a:r>
            <a:r>
              <a:rPr lang="en-US" altLang="ko-KR" sz="9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00" dirty="0" smtClean="0">
                <a:solidFill>
                  <a:prstClr val="black"/>
                </a:solidFill>
                <a:latin typeface="Trebuchet MS" pitchFamily="34" charset="0"/>
              </a:rPr>
              <a:t>외국어 교육 정보 획득 용이</a:t>
            </a:r>
            <a:endParaRPr lang="ko-KR" altLang="en-US" sz="9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681983" y="6005904"/>
            <a:ext cx="169918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8.3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29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57.0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4052391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항목별 중요도는 항목별 만족도와 차원 만족도간의 상관분석을 이용해 산출함</a:t>
            </a:r>
          </a:p>
        </p:txBody>
      </p:sp>
      <p:sp>
        <p:nvSpPr>
          <p:cNvPr id="59" name="자유형 58"/>
          <p:cNvSpPr/>
          <p:nvPr/>
        </p:nvSpPr>
        <p:spPr>
          <a:xfrm>
            <a:off x="907242" y="3057812"/>
            <a:ext cx="123639" cy="433241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cxnSp>
        <p:nvCxnSpPr>
          <p:cNvPr id="85" name="직선 화살표 연결선 84"/>
          <p:cNvCxnSpPr/>
          <p:nvPr/>
        </p:nvCxnSpPr>
        <p:spPr>
          <a:xfrm flipH="1">
            <a:off x="4182340" y="3754865"/>
            <a:ext cx="217462" cy="125166"/>
          </a:xfrm>
          <a:prstGeom prst="straightConnector1">
            <a:avLst/>
          </a:prstGeom>
          <a:ln w="6350">
            <a:solidFill>
              <a:schemeClr val="bg1">
                <a:lumMod val="50000"/>
              </a:schemeClr>
            </a:solidFill>
            <a:prstDash val="soli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직사각형 85"/>
          <p:cNvSpPr/>
          <p:nvPr/>
        </p:nvSpPr>
        <p:spPr>
          <a:xfrm>
            <a:off x="5159551" y="5009056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10000"/>
              </a:lnSpc>
              <a:spcAft>
                <a:spcPts val="2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국제화 역량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외국어 교육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강좌 프로그램 다양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10000"/>
              </a:lnSpc>
              <a:spcAft>
                <a:spcPts val="2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국제화 역량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어학연수 프로그램 다양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9848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 err="1"/>
              <a:t>차원별</a:t>
            </a:r>
            <a:r>
              <a:rPr lang="ko-KR" altLang="en-US" dirty="0"/>
              <a:t> </a:t>
            </a:r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/>
              <a:t>4) </a:t>
            </a:r>
            <a:r>
              <a:rPr lang="ko-KR" altLang="en-US" dirty="0"/>
              <a:t>학생 장학지원 차원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중점 개선 </a:t>
            </a:r>
            <a:r>
              <a:rPr lang="en-US" altLang="ko-KR" dirty="0" smtClean="0"/>
              <a:t>: </a:t>
            </a:r>
            <a:r>
              <a:rPr lang="ko-KR" altLang="en-US" dirty="0"/>
              <a:t>장학금 금액 </a:t>
            </a:r>
            <a:r>
              <a:rPr lang="ko-KR" altLang="en-US" dirty="0" smtClean="0"/>
              <a:t>적정</a:t>
            </a:r>
            <a:r>
              <a:rPr lang="en-US" altLang="ko-KR" dirty="0" smtClean="0"/>
              <a:t>, </a:t>
            </a:r>
            <a:r>
              <a:rPr lang="ko-KR" altLang="en-US" dirty="0" smtClean="0"/>
              <a:t>장학생 선정 </a:t>
            </a:r>
            <a:r>
              <a:rPr lang="ko-KR" altLang="en-US" dirty="0"/>
              <a:t>기준 적정</a:t>
            </a:r>
          </a:p>
        </p:txBody>
      </p:sp>
      <p:graphicFrame>
        <p:nvGraphicFramePr>
          <p:cNvPr id="44" name="Object 3"/>
          <p:cNvGraphicFramePr>
            <a:graphicFrameLocks/>
          </p:cNvGraphicFramePr>
          <p:nvPr>
            <p:extLst/>
          </p:nvPr>
        </p:nvGraphicFramePr>
        <p:xfrm>
          <a:off x="154678" y="254240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smtClean="0">
                <a:solidFill>
                  <a:prstClr val="black"/>
                </a:solidFill>
                <a:latin typeface="Trebuchet MS" pitchFamily="34" charset="0"/>
              </a:rPr>
              <a:t>다양한 장학금 지원 프로그램</a:t>
            </a:r>
            <a:endParaRPr lang="en-US" altLang="ko-KR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sp>
        <p:nvSpPr>
          <p:cNvPr id="74" name="직사각형 73"/>
          <p:cNvSpPr/>
          <p:nvPr/>
        </p:nvSpPr>
        <p:spPr>
          <a:xfrm>
            <a:off x="514973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740525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장학금 금액 적정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장학생 선정 기준 적정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646717" y="6005904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25.0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31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61.7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4052391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항목별 중요도는 항목별 만족도와 차원 만족도간의 상관분석을 이용해 산출함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819126" y="4303123"/>
            <a:ext cx="3900919" cy="1374662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59" name="직사각형 58"/>
          <p:cNvSpPr/>
          <p:nvPr/>
        </p:nvSpPr>
        <p:spPr>
          <a:xfrm>
            <a:off x="7405258" y="3069814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장학생 선정 절차 공정</a:t>
            </a:r>
            <a:endParaRPr lang="en-US" altLang="ko-KR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8257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 err="1"/>
              <a:t>차원별</a:t>
            </a:r>
            <a:r>
              <a:rPr lang="ko-KR" altLang="en-US" dirty="0"/>
              <a:t> </a:t>
            </a:r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/>
              <a:t>5) </a:t>
            </a:r>
            <a:r>
              <a:rPr lang="ko-KR" altLang="en-US" dirty="0"/>
              <a:t>전반적 이미지 차원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점진 개선 </a:t>
            </a:r>
            <a:r>
              <a:rPr lang="en-US" altLang="ko-KR" dirty="0" smtClean="0"/>
              <a:t>: </a:t>
            </a:r>
            <a:r>
              <a:rPr lang="ko-KR" altLang="en-US" dirty="0" smtClean="0"/>
              <a:t>타 전문대학 대비 경쟁력</a:t>
            </a:r>
            <a:r>
              <a:rPr lang="en-US" altLang="ko-KR" dirty="0" smtClean="0"/>
              <a:t>, </a:t>
            </a:r>
            <a:r>
              <a:rPr lang="ko-KR" altLang="en-US" dirty="0" smtClean="0"/>
              <a:t>자부심</a:t>
            </a:r>
            <a:endParaRPr lang="ko-KR" altLang="en-US" dirty="0"/>
          </a:p>
        </p:txBody>
      </p:sp>
      <p:graphicFrame>
        <p:nvGraphicFramePr>
          <p:cNvPr id="44" name="Object 3"/>
          <p:cNvGraphicFramePr>
            <a:graphicFrameLocks/>
          </p:cNvGraphicFramePr>
          <p:nvPr>
            <p:extLst/>
          </p:nvPr>
        </p:nvGraphicFramePr>
        <p:xfrm>
          <a:off x="154678" y="254240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>
                <a:solidFill>
                  <a:prstClr val="black"/>
                </a:solidFill>
                <a:latin typeface="Trebuchet MS" pitchFamily="34" charset="0"/>
              </a:rPr>
              <a:t>향후 발전가능성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진로</a:t>
            </a: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취업에 도움을 준다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우수한 인재 양성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sp>
        <p:nvSpPr>
          <p:cNvPr id="74" name="직사각형 73"/>
          <p:cNvSpPr/>
          <p:nvPr/>
        </p:nvSpPr>
        <p:spPr>
          <a:xfrm>
            <a:off x="514973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타 전문대학 대비 경쟁력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자부심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740525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646717" y="6005904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20.0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31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54.6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4052391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항목별 중요도는 항목별 만족도와 차원 만족도간의 상관분석을 이용해 산출함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819127" y="4309731"/>
            <a:ext cx="3900919" cy="1374662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86451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자유형 58"/>
          <p:cNvSpPr/>
          <p:nvPr/>
        </p:nvSpPr>
        <p:spPr>
          <a:xfrm>
            <a:off x="2946673" y="3140968"/>
            <a:ext cx="144016" cy="1187146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 err="1"/>
              <a:t>차원별</a:t>
            </a:r>
            <a:r>
              <a:rPr lang="ko-KR" altLang="en-US" dirty="0"/>
              <a:t> </a:t>
            </a:r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/>
              <a:t>6) </a:t>
            </a:r>
            <a:r>
              <a:rPr lang="ko-KR" altLang="en-US" dirty="0"/>
              <a:t>학과 전공 차원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중점 개선 </a:t>
            </a:r>
            <a:r>
              <a:rPr lang="en-US" altLang="ko-KR" dirty="0" smtClean="0"/>
              <a:t>: [</a:t>
            </a:r>
            <a:r>
              <a:rPr lang="ko-KR" altLang="en-US" dirty="0" smtClean="0"/>
              <a:t>실습 교육</a:t>
            </a:r>
            <a:r>
              <a:rPr lang="en-US" altLang="ko-KR" dirty="0" smtClean="0"/>
              <a:t>] </a:t>
            </a:r>
            <a:r>
              <a:rPr lang="ko-KR" altLang="en-US" dirty="0" smtClean="0"/>
              <a:t>전문성 향상에 도움</a:t>
            </a:r>
            <a:r>
              <a:rPr lang="en-US" altLang="ko-KR" dirty="0" smtClean="0"/>
              <a:t>, [</a:t>
            </a:r>
            <a:r>
              <a:rPr lang="ko-KR" altLang="en-US" dirty="0" smtClean="0"/>
              <a:t>전공 교과</a:t>
            </a:r>
            <a:r>
              <a:rPr lang="en-US" altLang="ko-KR" dirty="0" smtClean="0"/>
              <a:t>] </a:t>
            </a:r>
            <a:r>
              <a:rPr lang="ko-KR" altLang="en-US" dirty="0" smtClean="0"/>
              <a:t>교수 </a:t>
            </a:r>
            <a:r>
              <a:rPr lang="en-US" altLang="ko-KR" dirty="0" smtClean="0"/>
              <a:t>NCS </a:t>
            </a:r>
            <a:r>
              <a:rPr lang="ko-KR" altLang="en-US" dirty="0" smtClean="0"/>
              <a:t>교과목 교육목표 평가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en-US" altLang="ko-KR" dirty="0" smtClean="0"/>
              <a:t>[</a:t>
            </a:r>
            <a:r>
              <a:rPr lang="ko-KR" altLang="en-US" dirty="0" smtClean="0"/>
              <a:t>전공 교과</a:t>
            </a:r>
            <a:r>
              <a:rPr lang="en-US" altLang="ko-KR" dirty="0"/>
              <a:t>]</a:t>
            </a:r>
            <a:r>
              <a:rPr lang="ko-KR" altLang="en-US" dirty="0" smtClean="0"/>
              <a:t> 능력단위 평가 계획서 내용</a:t>
            </a:r>
            <a:r>
              <a:rPr lang="en-US" altLang="ko-KR" dirty="0" smtClean="0"/>
              <a:t>/</a:t>
            </a:r>
            <a:r>
              <a:rPr lang="ko-KR" altLang="en-US" dirty="0" smtClean="0"/>
              <a:t>방법 준수</a:t>
            </a:r>
            <a:r>
              <a:rPr lang="en-US" altLang="ko-KR" dirty="0"/>
              <a:t>, [</a:t>
            </a:r>
            <a:r>
              <a:rPr lang="ko-KR" altLang="en-US" dirty="0"/>
              <a:t>전공 교과</a:t>
            </a:r>
            <a:r>
              <a:rPr lang="en-US" altLang="ko-KR" dirty="0" smtClean="0"/>
              <a:t>] NCS </a:t>
            </a:r>
            <a:r>
              <a:rPr lang="ko-KR" altLang="en-US" dirty="0" smtClean="0"/>
              <a:t>교육과정 취업분야 일치</a:t>
            </a:r>
            <a:r>
              <a:rPr lang="en-US" altLang="ko-KR" dirty="0" smtClean="0"/>
              <a:t>, </a:t>
            </a:r>
            <a:r>
              <a:rPr lang="en-US" altLang="ko-KR" dirty="0"/>
              <a:t>[</a:t>
            </a:r>
            <a:r>
              <a:rPr lang="ko-KR" altLang="en-US" dirty="0"/>
              <a:t>전공 교과</a:t>
            </a:r>
            <a:r>
              <a:rPr lang="en-US" altLang="ko-KR" dirty="0" smtClean="0"/>
              <a:t>] NCS </a:t>
            </a:r>
            <a:r>
              <a:rPr lang="ko-KR" altLang="en-US" dirty="0" smtClean="0"/>
              <a:t>전공교육 과정 만족</a:t>
            </a:r>
            <a:r>
              <a:rPr lang="en-US" altLang="ko-KR" dirty="0" smtClean="0"/>
              <a:t>,</a:t>
            </a:r>
            <a:br>
              <a:rPr lang="en-US" altLang="ko-KR" dirty="0" smtClean="0"/>
            </a:br>
            <a:r>
              <a:rPr lang="en-US" altLang="ko-KR" dirty="0" smtClean="0"/>
              <a:t>[</a:t>
            </a:r>
            <a:r>
              <a:rPr lang="ko-KR" altLang="en-US" dirty="0" smtClean="0"/>
              <a:t>실습 교육</a:t>
            </a:r>
            <a:r>
              <a:rPr lang="en-US" altLang="ko-KR" dirty="0" smtClean="0"/>
              <a:t>] </a:t>
            </a:r>
            <a:r>
              <a:rPr lang="ko-KR" altLang="en-US" dirty="0" smtClean="0"/>
              <a:t>실험실습 프로그램 다양</a:t>
            </a:r>
            <a:r>
              <a:rPr lang="en-US" altLang="ko-KR" dirty="0" smtClean="0"/>
              <a:t>, [</a:t>
            </a:r>
            <a:r>
              <a:rPr lang="ko-KR" altLang="en-US" dirty="0" smtClean="0"/>
              <a:t>실습 교육</a:t>
            </a:r>
            <a:r>
              <a:rPr lang="en-US" altLang="ko-KR" dirty="0" smtClean="0"/>
              <a:t>] </a:t>
            </a:r>
            <a:r>
              <a:rPr lang="ko-KR" altLang="en-US" dirty="0" smtClean="0"/>
              <a:t>교외현장실습 프로그램 다양</a:t>
            </a:r>
            <a:r>
              <a:rPr lang="en-US" altLang="ko-KR" dirty="0" smtClean="0"/>
              <a:t>, </a:t>
            </a:r>
            <a:br>
              <a:rPr lang="en-US" altLang="ko-KR" dirty="0" smtClean="0"/>
            </a:br>
            <a:r>
              <a:rPr lang="en-US" altLang="ko-KR" dirty="0" smtClean="0"/>
              <a:t>[</a:t>
            </a:r>
            <a:r>
              <a:rPr lang="ko-KR" altLang="en-US" dirty="0"/>
              <a:t>전공 교과</a:t>
            </a:r>
            <a:r>
              <a:rPr lang="en-US" altLang="ko-KR" dirty="0" smtClean="0"/>
              <a:t>] </a:t>
            </a:r>
            <a:r>
              <a:rPr lang="ko-KR" altLang="en-US" dirty="0" smtClean="0"/>
              <a:t>능력단위 평가</a:t>
            </a:r>
            <a:r>
              <a:rPr lang="en-US" altLang="ko-KR" dirty="0" smtClean="0"/>
              <a:t>/</a:t>
            </a:r>
            <a:r>
              <a:rPr lang="ko-KR" altLang="en-US" dirty="0" smtClean="0"/>
              <a:t>상담</a:t>
            </a:r>
            <a:r>
              <a:rPr lang="en-US" altLang="ko-KR" dirty="0" smtClean="0"/>
              <a:t>/</a:t>
            </a:r>
            <a:r>
              <a:rPr lang="ko-KR" altLang="en-US" dirty="0" smtClean="0"/>
              <a:t>지도 직무수행능력 향상 도움</a:t>
            </a:r>
            <a:r>
              <a:rPr lang="en-US" altLang="ko-KR" dirty="0" smtClean="0"/>
              <a:t>, [</a:t>
            </a:r>
            <a:r>
              <a:rPr lang="ko-KR" altLang="en-US" dirty="0" smtClean="0"/>
              <a:t>실습 교육</a:t>
            </a:r>
            <a:r>
              <a:rPr lang="en-US" altLang="ko-KR" dirty="0" smtClean="0"/>
              <a:t>] </a:t>
            </a:r>
            <a:r>
              <a:rPr lang="ko-KR" altLang="en-US" dirty="0" smtClean="0"/>
              <a:t>취업 역량을 강화 도움</a:t>
            </a:r>
            <a:r>
              <a:rPr lang="en-US" altLang="ko-KR" dirty="0" smtClean="0"/>
              <a:t>,</a:t>
            </a:r>
            <a:r>
              <a:rPr lang="en-US" altLang="ko-KR" dirty="0"/>
              <a:t/>
            </a:r>
            <a:br>
              <a:rPr lang="en-US" altLang="ko-KR" dirty="0"/>
            </a:br>
            <a:r>
              <a:rPr lang="en-US" altLang="ko-KR" dirty="0"/>
              <a:t>[</a:t>
            </a:r>
            <a:r>
              <a:rPr lang="ko-KR" altLang="en-US" dirty="0"/>
              <a:t>전공 교과</a:t>
            </a:r>
            <a:r>
              <a:rPr lang="en-US" altLang="ko-KR" dirty="0" smtClean="0"/>
              <a:t>] NCS </a:t>
            </a:r>
            <a:r>
              <a:rPr lang="ko-KR" altLang="en-US" dirty="0" smtClean="0"/>
              <a:t>전공교육 직무수행능력향상 도움</a:t>
            </a:r>
            <a:r>
              <a:rPr lang="en-US" altLang="ko-KR" dirty="0" smtClean="0"/>
              <a:t>, </a:t>
            </a:r>
            <a:r>
              <a:rPr lang="en-US" altLang="ko-KR" dirty="0"/>
              <a:t>[</a:t>
            </a:r>
            <a:r>
              <a:rPr lang="ko-KR" altLang="en-US" dirty="0"/>
              <a:t>전공 교과</a:t>
            </a:r>
            <a:r>
              <a:rPr lang="en-US" altLang="ko-KR" dirty="0" smtClean="0"/>
              <a:t>] </a:t>
            </a:r>
            <a:r>
              <a:rPr lang="ko-KR" altLang="en-US" dirty="0" smtClean="0"/>
              <a:t>평가 결과에 대한 피드백 제공</a:t>
            </a:r>
            <a:r>
              <a:rPr lang="en-US" altLang="ko-KR" dirty="0" smtClean="0"/>
              <a:t>,</a:t>
            </a:r>
            <a:br>
              <a:rPr lang="en-US" altLang="ko-KR" dirty="0" smtClean="0"/>
            </a:br>
            <a:r>
              <a:rPr lang="en-US" altLang="ko-KR" dirty="0"/>
              <a:t>[</a:t>
            </a:r>
            <a:r>
              <a:rPr lang="ko-KR" altLang="en-US" dirty="0"/>
              <a:t>전공 교과</a:t>
            </a:r>
            <a:r>
              <a:rPr lang="en-US" altLang="ko-KR" dirty="0" smtClean="0"/>
              <a:t>] NCS </a:t>
            </a:r>
            <a:r>
              <a:rPr lang="ko-KR" altLang="en-US" dirty="0" smtClean="0"/>
              <a:t>교육과정 희망취업 분야 진출 도움</a:t>
            </a:r>
            <a:endParaRPr lang="en-US" altLang="ko-KR" dirty="0" smtClean="0"/>
          </a:p>
        </p:txBody>
      </p:sp>
      <p:graphicFrame>
        <p:nvGraphicFramePr>
          <p:cNvPr id="44" name="Object 3"/>
          <p:cNvGraphicFramePr>
            <a:graphicFrameLocks/>
          </p:cNvGraphicFramePr>
          <p:nvPr>
            <p:extLst/>
          </p:nvPr>
        </p:nvGraphicFramePr>
        <p:xfrm>
          <a:off x="154678" y="254240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10000"/>
              </a:lnSpc>
              <a:spcAft>
                <a:spcPts val="2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전공 인식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사회에서 필요로 하는 학과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10000"/>
              </a:lnSpc>
              <a:spcAft>
                <a:spcPts val="2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전공 인식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취업 도움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10000"/>
              </a:lnSpc>
              <a:spcAft>
                <a:spcPts val="2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전공 인식</a:t>
            </a:r>
            <a:r>
              <a:rPr lang="en-US" altLang="ko-KR" sz="9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900" spc="-130" dirty="0" smtClean="0">
                <a:solidFill>
                  <a:prstClr val="black"/>
                </a:solidFill>
                <a:latin typeface="Trebuchet MS" pitchFamily="34" charset="0"/>
              </a:rPr>
              <a:t>전문성 향상 도움</a:t>
            </a:r>
            <a:endParaRPr lang="en-US" altLang="ko-KR" sz="900" spc="-130" dirty="0" smtClean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10000"/>
              </a:lnSpc>
              <a:spcAft>
                <a:spcPts val="2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900" spc="-13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sp>
        <p:nvSpPr>
          <p:cNvPr id="74" name="직사각형 73"/>
          <p:cNvSpPr/>
          <p:nvPr/>
        </p:nvSpPr>
        <p:spPr>
          <a:xfrm>
            <a:off x="514973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4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900" spc="-13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7405258" y="5013770"/>
            <a:ext cx="2160000" cy="1367558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실습  교육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전문성 향상에 도움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전공 교과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교수 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NCS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교과목 교육목표 평가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전공 교과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능력단위 평가 계획서 내용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방법 준수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전공 교과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NCS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교육과정 취업분야 일치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전공 교과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NCS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전공교육 과정 만족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실습 교육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실험실습 프로그램 다양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실습 교육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교외현장실습 프로그램 다양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전공 교과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능력단위 평가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상담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지도 직무수행능력 향상 도움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실습 교육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취업 역량을 강화 도움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전공 교과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NCS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전공교육 직무수행능력 향상 도움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전공 교과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평가 결과에 대한 피드백 제공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95000"/>
              </a:lnSpc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전공 교과</a:t>
            </a:r>
            <a:r>
              <a:rPr lang="en-US" altLang="ko-KR" sz="700" spc="-130" dirty="0" smtClean="0">
                <a:solidFill>
                  <a:prstClr val="black"/>
                </a:solidFill>
                <a:latin typeface="Trebuchet MS" pitchFamily="34" charset="0"/>
              </a:rPr>
              <a:t>] NCS </a:t>
            </a:r>
            <a:r>
              <a:rPr lang="ko-KR" altLang="en-US" sz="700" spc="-130" dirty="0" smtClean="0">
                <a:solidFill>
                  <a:prstClr val="black"/>
                </a:solidFill>
                <a:latin typeface="Trebuchet MS" pitchFamily="34" charset="0"/>
              </a:rPr>
              <a:t>교육과정 희망취업 분야 진출 도움</a:t>
            </a:r>
            <a:endParaRPr lang="en-US" altLang="ko-KR" sz="700" spc="-130" dirty="0" smtClean="0"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681985" y="6005904"/>
            <a:ext cx="169918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6.7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29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65.4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4052391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항목별 중요도는 항목별 만족도와 차원 만족도간의 상관분석을 이용해 산출함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809544" y="4328554"/>
            <a:ext cx="3900919" cy="1368000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84" name="자유형 83"/>
          <p:cNvSpPr/>
          <p:nvPr/>
        </p:nvSpPr>
        <p:spPr>
          <a:xfrm flipV="1">
            <a:off x="3152800" y="4682380"/>
            <a:ext cx="144016" cy="906860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6" name="자유형 85"/>
          <p:cNvSpPr/>
          <p:nvPr/>
        </p:nvSpPr>
        <p:spPr>
          <a:xfrm flipH="1" flipV="1">
            <a:off x="2576733" y="4603331"/>
            <a:ext cx="427245" cy="784331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</p:spTree>
    <p:extLst>
      <p:ext uri="{BB962C8B-B14F-4D97-AF65-F5344CB8AC3E}">
        <p14:creationId xmlns:p14="http://schemas.microsoft.com/office/powerpoint/2010/main" val="4187263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Object 3"/>
          <p:cNvGraphicFramePr>
            <a:graphicFrameLocks/>
          </p:cNvGraphicFramePr>
          <p:nvPr>
            <p:extLst/>
          </p:nvPr>
        </p:nvGraphicFramePr>
        <p:xfrm>
          <a:off x="154678" y="254240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 err="1"/>
              <a:t>차원별</a:t>
            </a:r>
            <a:r>
              <a:rPr lang="ko-KR" altLang="en-US" dirty="0"/>
              <a:t> </a:t>
            </a:r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/>
              <a:t>7) </a:t>
            </a:r>
            <a:r>
              <a:rPr lang="ko-KR" altLang="en-US" dirty="0"/>
              <a:t>교양교과 차원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중점 개선 </a:t>
            </a:r>
            <a:r>
              <a:rPr lang="en-US" altLang="ko-KR" dirty="0" smtClean="0"/>
              <a:t>: </a:t>
            </a:r>
            <a:r>
              <a:rPr lang="ko-KR" altLang="en-US" dirty="0"/>
              <a:t>다양한 학문과 문화 이해 </a:t>
            </a:r>
            <a:r>
              <a:rPr lang="ko-KR" altLang="en-US" dirty="0" smtClean="0"/>
              <a:t>도움</a:t>
            </a:r>
            <a:r>
              <a:rPr lang="en-US" altLang="ko-KR" dirty="0" smtClean="0"/>
              <a:t>, </a:t>
            </a:r>
            <a:r>
              <a:rPr lang="ko-KR" altLang="en-US" dirty="0" smtClean="0"/>
              <a:t>취업 및 진로설계 도움</a:t>
            </a:r>
            <a:endParaRPr lang="ko-KR" altLang="en-US" dirty="0"/>
          </a:p>
        </p:txBody>
      </p:sp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다양한 교양과목 개설</a:t>
            </a:r>
            <a:endParaRPr lang="en-US" altLang="ko-KR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기초소양 및 기초학습 능력 형성 도움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직업기초능력 및 전공기초능력 형성 도움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sp>
        <p:nvSpPr>
          <p:cNvPr id="74" name="직사각형 73"/>
          <p:cNvSpPr/>
          <p:nvPr/>
        </p:nvSpPr>
        <p:spPr>
          <a:xfrm>
            <a:off x="514973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740525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다양한 학문과 문화 이해 도움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취업 및 진로설계 도움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646717" y="6005904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20.0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31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55.9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4052391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항목별 중요도는 항목별 만족도와 차원 만족도간의 상관분석을 이용해 산출함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819127" y="4375686"/>
            <a:ext cx="3900919" cy="1346860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59" name="자유형 58"/>
          <p:cNvSpPr/>
          <p:nvPr/>
        </p:nvSpPr>
        <p:spPr>
          <a:xfrm>
            <a:off x="3063950" y="3775254"/>
            <a:ext cx="108000" cy="306000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4" name="자유형 83"/>
          <p:cNvSpPr/>
          <p:nvPr/>
        </p:nvSpPr>
        <p:spPr>
          <a:xfrm>
            <a:off x="3358777" y="4042019"/>
            <a:ext cx="108000" cy="241593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</p:spTree>
    <p:extLst>
      <p:ext uri="{BB962C8B-B14F-4D97-AF65-F5344CB8AC3E}">
        <p14:creationId xmlns:p14="http://schemas.microsoft.com/office/powerpoint/2010/main" val="2277498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/>
              <a:t>3. </a:t>
            </a:r>
            <a:r>
              <a:rPr lang="ko-KR" altLang="en-US" dirty="0" smtClean="0"/>
              <a:t>조사 내용</a:t>
            </a:r>
            <a:endParaRPr lang="ko-KR" altLang="en-US" dirty="0"/>
          </a:p>
        </p:txBody>
      </p:sp>
      <p:sp>
        <p:nvSpPr>
          <p:cNvPr id="64" name="Rectangle 149" descr="좁은 수평선"/>
          <p:cNvSpPr>
            <a:spLocks noChangeArrowheads="1"/>
          </p:cNvSpPr>
          <p:nvPr/>
        </p:nvSpPr>
        <p:spPr bwMode="auto">
          <a:xfrm>
            <a:off x="1661686" y="957797"/>
            <a:ext cx="7899827" cy="1260000"/>
          </a:xfrm>
          <a:prstGeom prst="bracketPair">
            <a:avLst>
              <a:gd name="adj" fmla="val 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  <a:ex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pPr algn="ctr"/>
            <a:endParaRPr lang="ko-KR" altLang="en-US" sz="105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5" name="자유형 64"/>
          <p:cNvSpPr/>
          <p:nvPr/>
        </p:nvSpPr>
        <p:spPr>
          <a:xfrm rot="5400000" flipH="1">
            <a:off x="886155" y="478157"/>
            <a:ext cx="612000" cy="1678860"/>
          </a:xfrm>
          <a:custGeom>
            <a:avLst/>
            <a:gdLst>
              <a:gd name="connsiteX0" fmla="*/ 572751 w 572751"/>
              <a:gd name="connsiteY0" fmla="*/ 1025326 h 1025326"/>
              <a:gd name="connsiteX1" fmla="*/ 572751 w 572751"/>
              <a:gd name="connsiteY1" fmla="*/ 632295 h 1025326"/>
              <a:gd name="connsiteX2" fmla="*/ 572751 w 572751"/>
              <a:gd name="connsiteY2" fmla="*/ 354613 h 1025326"/>
              <a:gd name="connsiteX3" fmla="*/ 572751 w 572751"/>
              <a:gd name="connsiteY3" fmla="*/ 0 h 1025326"/>
              <a:gd name="connsiteX4" fmla="*/ 0 w 572751"/>
              <a:gd name="connsiteY4" fmla="*/ 141285 h 1025326"/>
              <a:gd name="connsiteX5" fmla="*/ 0 w 572751"/>
              <a:gd name="connsiteY5" fmla="*/ 422489 h 1025326"/>
              <a:gd name="connsiteX6" fmla="*/ 0 w 572751"/>
              <a:gd name="connsiteY6" fmla="*/ 632295 h 1025326"/>
              <a:gd name="connsiteX7" fmla="*/ 0 w 572751"/>
              <a:gd name="connsiteY7" fmla="*/ 1025326 h 102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2751" h="1025326">
                <a:moveTo>
                  <a:pt x="572751" y="1025326"/>
                </a:moveTo>
                <a:lnTo>
                  <a:pt x="572751" y="632295"/>
                </a:lnTo>
                <a:lnTo>
                  <a:pt x="572751" y="354613"/>
                </a:lnTo>
                <a:lnTo>
                  <a:pt x="572751" y="0"/>
                </a:lnTo>
                <a:lnTo>
                  <a:pt x="0" y="141285"/>
                </a:lnTo>
                <a:lnTo>
                  <a:pt x="0" y="422489"/>
                </a:lnTo>
                <a:lnTo>
                  <a:pt x="0" y="632295"/>
                </a:lnTo>
                <a:lnTo>
                  <a:pt x="0" y="1025326"/>
                </a:lnTo>
                <a:close/>
              </a:path>
            </a:pathLst>
          </a:custGeom>
          <a:solidFill>
            <a:srgbClr val="044385"/>
          </a:solidFill>
          <a:ln w="2222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vert270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200"/>
              </a:spcAft>
              <a:buClr>
                <a:srgbClr val="EEECE1"/>
              </a:buClr>
              <a:buSzPct val="140000"/>
              <a:tabLst>
                <a:tab pos="5648325" algn="l"/>
              </a:tabLst>
            </a:pPr>
            <a:r>
              <a:rPr lang="ko-KR" altLang="en-US" sz="1400" b="1" kern="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rPr>
              <a:t>전공 진로</a:t>
            </a:r>
            <a:endParaRPr lang="ko-KR" altLang="en-US" sz="1400" b="1" kern="0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Monotype Sort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3196345" y="1069146"/>
            <a:ext cx="3132000" cy="936000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8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진로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지도는 진로 결정에 도움</a:t>
            </a:r>
          </a:p>
          <a:p>
            <a:pPr marL="177800" indent="-177800" defTabSz="971550">
              <a:spcAft>
                <a:spcPts val="8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진로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교육과정 활성화</a:t>
            </a:r>
          </a:p>
          <a:p>
            <a:pPr marL="177800" indent="-177800" defTabSz="971550">
              <a:spcAft>
                <a:spcPts val="8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교과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외 교육 활성화</a:t>
            </a:r>
          </a:p>
          <a:p>
            <a:pPr marL="177800" indent="-177800" defTabSz="971550">
              <a:spcAft>
                <a:spcPts val="8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전공을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살린 취업 기회</a:t>
            </a:r>
          </a:p>
          <a:p>
            <a:pPr marL="177800" indent="-177800" defTabSz="971550">
              <a:spcAft>
                <a:spcPts val="3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71" name="그룹 70"/>
          <p:cNvGrpSpPr/>
          <p:nvPr/>
        </p:nvGrpSpPr>
        <p:grpSpPr>
          <a:xfrm>
            <a:off x="2187312" y="1150206"/>
            <a:ext cx="900000" cy="528403"/>
            <a:chOff x="544658" y="4954860"/>
            <a:chExt cx="808274" cy="808272"/>
          </a:xfrm>
        </p:grpSpPr>
        <p:sp>
          <p:nvSpPr>
            <p:cNvPr id="80" name="모서리가 둥근 직사각형 79"/>
            <p:cNvSpPr/>
            <p:nvPr/>
          </p:nvSpPr>
          <p:spPr>
            <a:xfrm>
              <a:off x="544658" y="4954860"/>
              <a:ext cx="808274" cy="808272"/>
            </a:xfrm>
            <a:prstGeom prst="roundRect">
              <a:avLst>
                <a:gd name="adj" fmla="val 11723"/>
              </a:avLst>
            </a:prstGeom>
            <a:solidFill>
              <a:schemeClr val="bg1"/>
            </a:solidFill>
            <a:ln w="50800" cap="flat" cmpd="sng" algn="ctr">
              <a:gradFill flip="none" rotWithShape="1">
                <a:gsLst>
                  <a:gs pos="50000">
                    <a:srgbClr val="82AFCE"/>
                  </a:gs>
                  <a:gs pos="51000">
                    <a:srgbClr val="2D83BD"/>
                  </a:gs>
                </a:gsLst>
                <a:lin ang="4200000" scaled="0"/>
                <a:tileRect/>
              </a:gradFill>
              <a:prstDash val="solid"/>
            </a:ln>
            <a:effectLst/>
          </p:spPr>
          <p:txBody>
            <a:bodyPr lIns="36000" rIns="3600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Clr>
                  <a:prstClr val="white">
                    <a:lumMod val="50000"/>
                  </a:prstClr>
                </a:buClr>
                <a:buSzPct val="80000"/>
                <a:defRPr/>
              </a:pPr>
              <a:endParaRPr kumimoji="0" lang="ko-KR" altLang="en-US" sz="1600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81" name="직사각형 80"/>
            <p:cNvSpPr/>
            <p:nvPr/>
          </p:nvSpPr>
          <p:spPr>
            <a:xfrm>
              <a:off x="574641" y="5084594"/>
              <a:ext cx="748308" cy="5488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cene3d>
                <a:camera prst="orthographicFront"/>
                <a:lightRig rig="threePt" dir="t"/>
              </a:scene3d>
              <a:sp3d contourW="3175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 smtClean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전공 진로</a:t>
              </a:r>
              <a:endParaRPr lang="ko-KR" altLang="en-US" sz="1100" b="1" kern="0" spc="-100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/>
                <a:cs typeface="Arial" pitchFamily="34" charset="0"/>
              </a:endParaRPr>
            </a:p>
          </p:txBody>
        </p:sp>
      </p:grpSp>
      <p:sp>
        <p:nvSpPr>
          <p:cNvPr id="100" name="Rectangle 149" descr="좁은 수평선"/>
          <p:cNvSpPr>
            <a:spLocks noChangeArrowheads="1"/>
          </p:cNvSpPr>
          <p:nvPr/>
        </p:nvSpPr>
        <p:spPr bwMode="auto">
          <a:xfrm>
            <a:off x="1661686" y="2417080"/>
            <a:ext cx="7899827" cy="1260000"/>
          </a:xfrm>
          <a:prstGeom prst="bracketPair">
            <a:avLst>
              <a:gd name="adj" fmla="val 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  <a:ex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pPr algn="ctr"/>
            <a:endParaRPr lang="ko-KR" altLang="en-US" sz="105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1" name="자유형 100"/>
          <p:cNvSpPr/>
          <p:nvPr/>
        </p:nvSpPr>
        <p:spPr>
          <a:xfrm rot="5400000" flipH="1">
            <a:off x="886155" y="1937440"/>
            <a:ext cx="612000" cy="1678860"/>
          </a:xfrm>
          <a:custGeom>
            <a:avLst/>
            <a:gdLst>
              <a:gd name="connsiteX0" fmla="*/ 572751 w 572751"/>
              <a:gd name="connsiteY0" fmla="*/ 1025326 h 1025326"/>
              <a:gd name="connsiteX1" fmla="*/ 572751 w 572751"/>
              <a:gd name="connsiteY1" fmla="*/ 632295 h 1025326"/>
              <a:gd name="connsiteX2" fmla="*/ 572751 w 572751"/>
              <a:gd name="connsiteY2" fmla="*/ 354613 h 1025326"/>
              <a:gd name="connsiteX3" fmla="*/ 572751 w 572751"/>
              <a:gd name="connsiteY3" fmla="*/ 0 h 1025326"/>
              <a:gd name="connsiteX4" fmla="*/ 0 w 572751"/>
              <a:gd name="connsiteY4" fmla="*/ 141285 h 1025326"/>
              <a:gd name="connsiteX5" fmla="*/ 0 w 572751"/>
              <a:gd name="connsiteY5" fmla="*/ 422489 h 1025326"/>
              <a:gd name="connsiteX6" fmla="*/ 0 w 572751"/>
              <a:gd name="connsiteY6" fmla="*/ 632295 h 1025326"/>
              <a:gd name="connsiteX7" fmla="*/ 0 w 572751"/>
              <a:gd name="connsiteY7" fmla="*/ 1025326 h 102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2751" h="1025326">
                <a:moveTo>
                  <a:pt x="572751" y="1025326"/>
                </a:moveTo>
                <a:lnTo>
                  <a:pt x="572751" y="632295"/>
                </a:lnTo>
                <a:lnTo>
                  <a:pt x="572751" y="354613"/>
                </a:lnTo>
                <a:lnTo>
                  <a:pt x="572751" y="0"/>
                </a:lnTo>
                <a:lnTo>
                  <a:pt x="0" y="141285"/>
                </a:lnTo>
                <a:lnTo>
                  <a:pt x="0" y="422489"/>
                </a:lnTo>
                <a:lnTo>
                  <a:pt x="0" y="632295"/>
                </a:lnTo>
                <a:lnTo>
                  <a:pt x="0" y="1025326"/>
                </a:lnTo>
                <a:close/>
              </a:path>
            </a:pathLst>
          </a:custGeom>
          <a:solidFill>
            <a:srgbClr val="044385"/>
          </a:solidFill>
          <a:ln w="2222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vert270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200"/>
              </a:spcAft>
              <a:buClr>
                <a:srgbClr val="EEECE1"/>
              </a:buClr>
              <a:buSzPct val="140000"/>
              <a:tabLst>
                <a:tab pos="5648325" algn="l"/>
              </a:tabLst>
            </a:pPr>
            <a:r>
              <a:rPr lang="ko-KR" altLang="en-US" sz="14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rPr>
              <a:t>실험실습 환경</a:t>
            </a:r>
          </a:p>
        </p:txBody>
      </p:sp>
      <p:sp>
        <p:nvSpPr>
          <p:cNvPr id="102" name="직사각형 101"/>
          <p:cNvSpPr/>
          <p:nvPr/>
        </p:nvSpPr>
        <p:spPr>
          <a:xfrm>
            <a:off x="3196345" y="2528429"/>
            <a:ext cx="3132000" cy="936000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8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장비</a:t>
            </a:r>
            <a:r>
              <a:rPr lang="en-US" altLang="ko-KR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/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기자재 적합한 비치</a:t>
            </a:r>
          </a:p>
          <a:p>
            <a:pPr marL="177800" indent="-177800" defTabSz="971550">
              <a:spcAft>
                <a:spcPts val="8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장비</a:t>
            </a:r>
            <a:r>
              <a:rPr lang="en-US" altLang="ko-KR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/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기자재 충분</a:t>
            </a:r>
          </a:p>
          <a:p>
            <a:pPr marL="177800" indent="-177800" defTabSz="971550">
              <a:spcAft>
                <a:spcPts val="8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장비</a:t>
            </a:r>
            <a:r>
              <a:rPr lang="en-US" altLang="ko-KR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/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기자재 관리</a:t>
            </a:r>
          </a:p>
          <a:p>
            <a:pPr marL="177800" indent="-177800" defTabSz="971550">
              <a:spcAft>
                <a:spcPts val="8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장비</a:t>
            </a:r>
            <a:r>
              <a:rPr lang="en-US" altLang="ko-KR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/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기자재 이용 </a:t>
            </a: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편리</a:t>
            </a: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03" name="그룹 102"/>
          <p:cNvGrpSpPr/>
          <p:nvPr/>
        </p:nvGrpSpPr>
        <p:grpSpPr>
          <a:xfrm>
            <a:off x="2187312" y="2609489"/>
            <a:ext cx="900000" cy="528403"/>
            <a:chOff x="544658" y="4954860"/>
            <a:chExt cx="808274" cy="808272"/>
          </a:xfrm>
        </p:grpSpPr>
        <p:sp>
          <p:nvSpPr>
            <p:cNvPr id="104" name="모서리가 둥근 직사각형 103"/>
            <p:cNvSpPr/>
            <p:nvPr/>
          </p:nvSpPr>
          <p:spPr>
            <a:xfrm>
              <a:off x="544658" y="4954860"/>
              <a:ext cx="808274" cy="808272"/>
            </a:xfrm>
            <a:prstGeom prst="roundRect">
              <a:avLst>
                <a:gd name="adj" fmla="val 11723"/>
              </a:avLst>
            </a:prstGeom>
            <a:solidFill>
              <a:schemeClr val="bg1"/>
            </a:solidFill>
            <a:ln w="50800" cap="flat" cmpd="sng" algn="ctr">
              <a:gradFill flip="none" rotWithShape="1">
                <a:gsLst>
                  <a:gs pos="50000">
                    <a:srgbClr val="82AFCE"/>
                  </a:gs>
                  <a:gs pos="51000">
                    <a:srgbClr val="2D83BD"/>
                  </a:gs>
                </a:gsLst>
                <a:lin ang="4200000" scaled="0"/>
                <a:tileRect/>
              </a:gradFill>
              <a:prstDash val="solid"/>
            </a:ln>
            <a:effectLst/>
          </p:spPr>
          <p:txBody>
            <a:bodyPr lIns="36000" rIns="3600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Clr>
                  <a:prstClr val="white">
                    <a:lumMod val="50000"/>
                  </a:prstClr>
                </a:buClr>
                <a:buSzPct val="80000"/>
                <a:defRPr/>
              </a:pPr>
              <a:endParaRPr kumimoji="0" lang="ko-KR" altLang="en-US" sz="1600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05" name="직사각형 104"/>
            <p:cNvSpPr/>
            <p:nvPr/>
          </p:nvSpPr>
          <p:spPr>
            <a:xfrm>
              <a:off x="574641" y="5084594"/>
              <a:ext cx="748308" cy="5488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cene3d>
                <a:camera prst="orthographicFront"/>
                <a:lightRig rig="threePt" dir="t"/>
              </a:scene3d>
              <a:sp3d contourW="3175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실험실습 </a:t>
              </a:r>
            </a:p>
          </p:txBody>
        </p:sp>
      </p:grpSp>
      <p:sp>
        <p:nvSpPr>
          <p:cNvPr id="107" name="Rectangle 149" descr="좁은 수평선"/>
          <p:cNvSpPr>
            <a:spLocks noChangeArrowheads="1"/>
          </p:cNvSpPr>
          <p:nvPr/>
        </p:nvSpPr>
        <p:spPr bwMode="auto">
          <a:xfrm>
            <a:off x="1661686" y="3876362"/>
            <a:ext cx="7899827" cy="1260000"/>
          </a:xfrm>
          <a:prstGeom prst="bracketPair">
            <a:avLst>
              <a:gd name="adj" fmla="val 0"/>
            </a:avLst>
          </a:prstGeom>
          <a:solidFill>
            <a:srgbClr val="F5F7F9"/>
          </a:solidFill>
          <a:ln w="19050">
            <a:solidFill>
              <a:srgbClr val="D7DFE5"/>
            </a:solidFill>
          </a:ln>
          <a:ex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none" rtlCol="0" anchor="ctr"/>
          <a:lstStyle/>
          <a:p>
            <a:pPr algn="ctr"/>
            <a:endParaRPr lang="ko-KR" altLang="en-US" sz="1050" b="1" spc="-50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8" name="자유형 107"/>
          <p:cNvSpPr/>
          <p:nvPr/>
        </p:nvSpPr>
        <p:spPr>
          <a:xfrm rot="5400000" flipH="1">
            <a:off x="886155" y="3396722"/>
            <a:ext cx="612000" cy="1678860"/>
          </a:xfrm>
          <a:custGeom>
            <a:avLst/>
            <a:gdLst>
              <a:gd name="connsiteX0" fmla="*/ 572751 w 572751"/>
              <a:gd name="connsiteY0" fmla="*/ 1025326 h 1025326"/>
              <a:gd name="connsiteX1" fmla="*/ 572751 w 572751"/>
              <a:gd name="connsiteY1" fmla="*/ 632295 h 1025326"/>
              <a:gd name="connsiteX2" fmla="*/ 572751 w 572751"/>
              <a:gd name="connsiteY2" fmla="*/ 354613 h 1025326"/>
              <a:gd name="connsiteX3" fmla="*/ 572751 w 572751"/>
              <a:gd name="connsiteY3" fmla="*/ 0 h 1025326"/>
              <a:gd name="connsiteX4" fmla="*/ 0 w 572751"/>
              <a:gd name="connsiteY4" fmla="*/ 141285 h 1025326"/>
              <a:gd name="connsiteX5" fmla="*/ 0 w 572751"/>
              <a:gd name="connsiteY5" fmla="*/ 422489 h 1025326"/>
              <a:gd name="connsiteX6" fmla="*/ 0 w 572751"/>
              <a:gd name="connsiteY6" fmla="*/ 632295 h 1025326"/>
              <a:gd name="connsiteX7" fmla="*/ 0 w 572751"/>
              <a:gd name="connsiteY7" fmla="*/ 1025326 h 102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2751" h="1025326">
                <a:moveTo>
                  <a:pt x="572751" y="1025326"/>
                </a:moveTo>
                <a:lnTo>
                  <a:pt x="572751" y="632295"/>
                </a:lnTo>
                <a:lnTo>
                  <a:pt x="572751" y="354613"/>
                </a:lnTo>
                <a:lnTo>
                  <a:pt x="572751" y="0"/>
                </a:lnTo>
                <a:lnTo>
                  <a:pt x="0" y="141285"/>
                </a:lnTo>
                <a:lnTo>
                  <a:pt x="0" y="422489"/>
                </a:lnTo>
                <a:lnTo>
                  <a:pt x="0" y="632295"/>
                </a:lnTo>
                <a:lnTo>
                  <a:pt x="0" y="1025326"/>
                </a:lnTo>
                <a:close/>
              </a:path>
            </a:pathLst>
          </a:custGeom>
          <a:solidFill>
            <a:srgbClr val="044385"/>
          </a:solidFill>
          <a:ln w="2222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vert270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200"/>
              </a:spcAft>
              <a:buClr>
                <a:srgbClr val="EEECE1"/>
              </a:buClr>
              <a:buSzPct val="140000"/>
              <a:tabLst>
                <a:tab pos="5648325" algn="l"/>
              </a:tabLst>
            </a:pPr>
            <a:r>
              <a:rPr lang="ko-KR" altLang="en-US" sz="14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Monotype Sorts"/>
              </a:rPr>
              <a:t>학생상담</a:t>
            </a:r>
          </a:p>
        </p:txBody>
      </p:sp>
      <p:sp>
        <p:nvSpPr>
          <p:cNvPr id="109" name="직사각형 108"/>
          <p:cNvSpPr/>
          <p:nvPr/>
        </p:nvSpPr>
        <p:spPr>
          <a:xfrm>
            <a:off x="3196345" y="3987711"/>
            <a:ext cx="3132000" cy="936000"/>
          </a:xfrm>
          <a:prstGeom prst="rect">
            <a:avLst/>
          </a:prstGeom>
          <a:noFill/>
          <a:ln w="12700">
            <a:solidFill>
              <a:schemeClr val="bg1">
                <a:lumMod val="65000"/>
                <a:alpha val="0"/>
              </a:schemeClr>
            </a:solidFill>
            <a:prstDash val="solid"/>
          </a:ln>
        </p:spPr>
        <p:txBody>
          <a:bodyPr wrap="square" lIns="72000" tIns="72000" rIns="36000" bIns="0" rtlCol="0" anchor="t">
            <a:noAutofit/>
          </a:bodyPr>
          <a:lstStyle/>
          <a:p>
            <a:pPr marL="177800" indent="-177800" defTabSz="971550">
              <a:spcAft>
                <a:spcPts val="8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학생상담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노력</a:t>
            </a:r>
          </a:p>
          <a:p>
            <a:pPr marL="177800" indent="-177800" defTabSz="971550">
              <a:spcAft>
                <a:spcPts val="8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정기적인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학과 지도교수상담</a:t>
            </a:r>
          </a:p>
          <a:p>
            <a:pPr marL="177800" indent="-177800" defTabSz="971550">
              <a:spcAft>
                <a:spcPts val="800"/>
              </a:spcAft>
              <a:buClr>
                <a:schemeClr val="bg1">
                  <a:lumMod val="50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b="1" dirty="0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학과 </a:t>
            </a:r>
            <a:r>
              <a:rPr lang="ko-KR" altLang="en-US" sz="1000" b="1" dirty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지도교수상담 </a:t>
            </a:r>
            <a:r>
              <a:rPr lang="ko-KR" altLang="en-US" sz="1000" b="1" dirty="0" err="1" smtClean="0">
                <a:ln>
                  <a:solidFill>
                    <a:schemeClr val="bg1">
                      <a:lumMod val="6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</a:rPr>
              <a:t>도움성</a:t>
            </a:r>
            <a:endParaRPr lang="ko-KR" altLang="en-US" sz="1000" b="1" dirty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10" name="그룹 109"/>
          <p:cNvGrpSpPr/>
          <p:nvPr/>
        </p:nvGrpSpPr>
        <p:grpSpPr>
          <a:xfrm>
            <a:off x="2187312" y="4068771"/>
            <a:ext cx="900000" cy="528403"/>
            <a:chOff x="544658" y="4954860"/>
            <a:chExt cx="808274" cy="808272"/>
          </a:xfrm>
        </p:grpSpPr>
        <p:sp>
          <p:nvSpPr>
            <p:cNvPr id="111" name="모서리가 둥근 직사각형 110"/>
            <p:cNvSpPr/>
            <p:nvPr/>
          </p:nvSpPr>
          <p:spPr>
            <a:xfrm>
              <a:off x="544658" y="4954860"/>
              <a:ext cx="808274" cy="808272"/>
            </a:xfrm>
            <a:prstGeom prst="roundRect">
              <a:avLst>
                <a:gd name="adj" fmla="val 11723"/>
              </a:avLst>
            </a:prstGeom>
            <a:solidFill>
              <a:schemeClr val="bg1"/>
            </a:solidFill>
            <a:ln w="50800" cap="flat" cmpd="sng" algn="ctr">
              <a:gradFill flip="none" rotWithShape="1">
                <a:gsLst>
                  <a:gs pos="50000">
                    <a:srgbClr val="82AFCE"/>
                  </a:gs>
                  <a:gs pos="51000">
                    <a:srgbClr val="2D83BD"/>
                  </a:gs>
                </a:gsLst>
                <a:lin ang="4200000" scaled="0"/>
                <a:tileRect/>
              </a:gradFill>
              <a:prstDash val="solid"/>
            </a:ln>
            <a:effectLst/>
          </p:spPr>
          <p:txBody>
            <a:bodyPr lIns="36000" rIns="3600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Clr>
                  <a:prstClr val="white">
                    <a:lumMod val="50000"/>
                  </a:prstClr>
                </a:buClr>
                <a:buSzPct val="80000"/>
                <a:defRPr/>
              </a:pPr>
              <a:endParaRPr kumimoji="0" lang="ko-KR" altLang="en-US" sz="1600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12" name="직사각형 111"/>
            <p:cNvSpPr/>
            <p:nvPr/>
          </p:nvSpPr>
          <p:spPr>
            <a:xfrm>
              <a:off x="574641" y="5084594"/>
              <a:ext cx="748308" cy="5488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cene3d>
                <a:camera prst="orthographicFront"/>
                <a:lightRig rig="threePt" dir="t"/>
              </a:scene3d>
              <a:sp3d contourW="31750">
                <a:bevelT w="1270"/>
                <a:bevelB w="0" h="0"/>
                <a:contourClr>
                  <a:schemeClr val="bg1"/>
                </a:contourClr>
              </a:sp3d>
            </a:bodyPr>
            <a:lstStyle/>
            <a:p>
              <a:pPr algn="ctr" eaLnBrk="0" hangingPunct="0">
                <a:buClr>
                  <a:srgbClr val="808080"/>
                </a:buClr>
                <a:buSzPct val="140000"/>
                <a:tabLst>
                  <a:tab pos="5648325" algn="l"/>
                </a:tabLst>
              </a:pPr>
              <a:r>
                <a:rPr lang="ko-KR" altLang="en-US" sz="1100" b="1" kern="0" spc="-100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/>
                  <a:cs typeface="Arial" pitchFamily="34" charset="0"/>
                </a:rPr>
                <a:t>학생상담</a:t>
              </a:r>
            </a:p>
          </p:txBody>
        </p:sp>
      </p:grp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7579" y="3147848"/>
            <a:ext cx="451663" cy="451663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6390" y="1664318"/>
            <a:ext cx="454041" cy="454041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39735" y="4528457"/>
            <a:ext cx="507350" cy="507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6958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 err="1"/>
              <a:t>차원별</a:t>
            </a:r>
            <a:r>
              <a:rPr lang="ko-KR" altLang="en-US" dirty="0"/>
              <a:t> </a:t>
            </a:r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/>
              <a:t>8) </a:t>
            </a:r>
            <a:r>
              <a:rPr lang="ko-KR" altLang="en-US" dirty="0"/>
              <a:t>인적 관계 차원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중점 개선 </a:t>
            </a:r>
            <a:r>
              <a:rPr lang="en-US" altLang="ko-KR" dirty="0"/>
              <a:t>: [</a:t>
            </a:r>
            <a:r>
              <a:rPr lang="ko-KR" altLang="en-US" dirty="0"/>
              <a:t>조교 및 교우</a:t>
            </a:r>
            <a:r>
              <a:rPr lang="en-US" altLang="ko-KR" dirty="0"/>
              <a:t>] </a:t>
            </a:r>
            <a:r>
              <a:rPr lang="ko-KR" altLang="en-US" dirty="0" smtClean="0"/>
              <a:t>조교선생님 학생 입장에서 설명 노력</a:t>
            </a:r>
            <a:r>
              <a:rPr lang="en-US" altLang="ko-KR" dirty="0" smtClean="0"/>
              <a:t>, [</a:t>
            </a:r>
            <a:r>
              <a:rPr lang="ko-KR" altLang="en-US" dirty="0"/>
              <a:t>조교 및 교우</a:t>
            </a:r>
            <a:r>
              <a:rPr lang="en-US" altLang="ko-KR" dirty="0"/>
              <a:t>] </a:t>
            </a:r>
            <a:r>
              <a:rPr lang="ko-KR" altLang="en-US" dirty="0" smtClean="0"/>
              <a:t>조교선생님 행정서비스 지원 노력</a:t>
            </a:r>
            <a:r>
              <a:rPr lang="en-US" altLang="ko-KR" dirty="0" smtClean="0"/>
              <a:t/>
            </a:r>
            <a:br>
              <a:rPr lang="en-US" altLang="ko-KR" dirty="0" smtClean="0"/>
            </a:br>
            <a:r>
              <a:rPr lang="en-US" altLang="ko-KR" dirty="0" smtClean="0"/>
              <a:t>                   [</a:t>
            </a:r>
            <a:r>
              <a:rPr lang="ko-KR" altLang="en-US" dirty="0"/>
              <a:t>조교 및 교우</a:t>
            </a:r>
            <a:r>
              <a:rPr lang="en-US" altLang="ko-KR" dirty="0" smtClean="0"/>
              <a:t>]</a:t>
            </a:r>
            <a:r>
              <a:rPr lang="ko-KR" altLang="en-US" dirty="0" smtClean="0"/>
              <a:t>교우들과 어울릴 수 있는 기회 마련</a:t>
            </a:r>
            <a:r>
              <a:rPr lang="en-US" altLang="ko-KR" dirty="0" smtClean="0"/>
              <a:t>, [</a:t>
            </a:r>
            <a:r>
              <a:rPr lang="ko-KR" altLang="en-US" dirty="0"/>
              <a:t>조교 및 교우</a:t>
            </a:r>
            <a:r>
              <a:rPr lang="en-US" altLang="ko-KR" dirty="0" smtClean="0"/>
              <a:t>]</a:t>
            </a:r>
            <a:r>
              <a:rPr lang="ko-KR" altLang="en-US" dirty="0" smtClean="0"/>
              <a:t>교우들끼리 단합하는 분위기</a:t>
            </a:r>
            <a:endParaRPr lang="ko-KR" altLang="en-US" dirty="0"/>
          </a:p>
        </p:txBody>
      </p:sp>
      <p:graphicFrame>
        <p:nvGraphicFramePr>
          <p:cNvPr id="44" name="Object 3"/>
          <p:cNvGraphicFramePr>
            <a:graphicFrameLocks/>
          </p:cNvGraphicFramePr>
          <p:nvPr>
            <p:extLst/>
          </p:nvPr>
        </p:nvGraphicFramePr>
        <p:xfrm>
          <a:off x="154678" y="254240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교수</a:t>
            </a: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취업 및 진로 관심</a:t>
            </a: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도움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교수</a:t>
            </a: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학생의 입장에서 이해 노력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교수</a:t>
            </a: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교육 역량 만족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교수</a:t>
            </a: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학생과 긴밀한 관계 유지 노력</a:t>
            </a:r>
            <a:endParaRPr lang="en-US" altLang="ko-KR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sp>
        <p:nvSpPr>
          <p:cNvPr id="74" name="직사각형 73"/>
          <p:cNvSpPr/>
          <p:nvPr/>
        </p:nvSpPr>
        <p:spPr>
          <a:xfrm>
            <a:off x="514973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740525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spcAft>
                <a:spcPts val="1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조교 및 교우</a:t>
            </a: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조교선생님 학생 입장에서 설명 노력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spcAft>
                <a:spcPts val="1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조교 및 교우</a:t>
            </a: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조교선생님 행정서비스 지원 노력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spcAft>
                <a:spcPts val="1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조교 및 교우</a:t>
            </a: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교우들과 어울릴 수 있는 기회 마련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spcAft>
                <a:spcPts val="1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[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조교 및 교우</a:t>
            </a:r>
            <a:r>
              <a:rPr lang="en-US" altLang="ko-KR" sz="1000" spc="-100" dirty="0" smtClean="0">
                <a:solidFill>
                  <a:prstClr val="black"/>
                </a:solidFill>
                <a:latin typeface="Trebuchet MS" pitchFamily="34" charset="0"/>
              </a:rPr>
              <a:t>] 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교우들끼리 단합하는 분위기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646717" y="6005904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12.5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31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67.7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4052391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항목별 중요도는 항목별 만족도와 차원 만족도간의 상관분석을 이용해 산출함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819126" y="4338943"/>
            <a:ext cx="3900919" cy="1346461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59" name="자유형 58"/>
          <p:cNvSpPr/>
          <p:nvPr/>
        </p:nvSpPr>
        <p:spPr>
          <a:xfrm flipH="1" flipV="1">
            <a:off x="2360712" y="3840321"/>
            <a:ext cx="127300" cy="161159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sp>
        <p:nvSpPr>
          <p:cNvPr id="84" name="자유형 83"/>
          <p:cNvSpPr/>
          <p:nvPr/>
        </p:nvSpPr>
        <p:spPr>
          <a:xfrm flipH="1">
            <a:off x="2896697" y="5316762"/>
            <a:ext cx="203518" cy="292602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</p:spTree>
    <p:extLst>
      <p:ext uri="{BB962C8B-B14F-4D97-AF65-F5344CB8AC3E}">
        <p14:creationId xmlns:p14="http://schemas.microsoft.com/office/powerpoint/2010/main" val="4216708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자유형 58"/>
          <p:cNvSpPr/>
          <p:nvPr/>
        </p:nvSpPr>
        <p:spPr>
          <a:xfrm>
            <a:off x="3315867" y="3674164"/>
            <a:ext cx="178373" cy="253165"/>
          </a:xfrm>
          <a:custGeom>
            <a:avLst/>
            <a:gdLst>
              <a:gd name="connsiteX0" fmla="*/ 0 w 152400"/>
              <a:gd name="connsiteY0" fmla="*/ 601980 h 601980"/>
              <a:gd name="connsiteX1" fmla="*/ 0 w 152400"/>
              <a:gd name="connsiteY1" fmla="*/ 0 h 601980"/>
              <a:gd name="connsiteX2" fmla="*/ 152400 w 152400"/>
              <a:gd name="connsiteY2" fmla="*/ 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400" h="601980">
                <a:moveTo>
                  <a:pt x="0" y="601980"/>
                </a:moveTo>
                <a:lnTo>
                  <a:pt x="0" y="0"/>
                </a:lnTo>
                <a:lnTo>
                  <a:pt x="152400" y="0"/>
                </a:lnTo>
              </a:path>
            </a:pathLst>
          </a:custGeom>
          <a:noFill/>
          <a:ln w="6350">
            <a:solidFill>
              <a:schemeClr val="bg1">
                <a:lumMod val="50000"/>
              </a:schemeClr>
            </a:solidFill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/>
          </a:p>
        </p:txBody>
      </p:sp>
      <p:graphicFrame>
        <p:nvGraphicFramePr>
          <p:cNvPr id="44" name="Object 3"/>
          <p:cNvGraphicFramePr>
            <a:graphicFrameLocks/>
          </p:cNvGraphicFramePr>
          <p:nvPr>
            <p:extLst/>
          </p:nvPr>
        </p:nvGraphicFramePr>
        <p:xfrm>
          <a:off x="154678" y="254240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 err="1"/>
              <a:t>차원별</a:t>
            </a:r>
            <a:r>
              <a:rPr lang="ko-KR" altLang="en-US" dirty="0"/>
              <a:t> </a:t>
            </a:r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/>
              <a:t>9) </a:t>
            </a:r>
            <a:r>
              <a:rPr lang="ko-KR" altLang="en-US" dirty="0"/>
              <a:t>전공 진로 차원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지속 관리 </a:t>
            </a:r>
            <a:r>
              <a:rPr lang="en-US" altLang="ko-KR" dirty="0" smtClean="0"/>
              <a:t>: </a:t>
            </a:r>
            <a:r>
              <a:rPr lang="ko-KR" altLang="en-US" dirty="0" smtClean="0"/>
              <a:t>전공을 살린 취업 기회</a:t>
            </a:r>
            <a:r>
              <a:rPr lang="en-US" altLang="ko-KR" dirty="0" smtClean="0"/>
              <a:t>, </a:t>
            </a:r>
            <a:r>
              <a:rPr lang="ko-KR" altLang="en-US" dirty="0" smtClean="0"/>
              <a:t>진로 지도는 진로 결정에 도움</a:t>
            </a:r>
            <a:endParaRPr lang="en-US" altLang="ko-KR" dirty="0" smtClean="0"/>
          </a:p>
          <a:p>
            <a:r>
              <a:rPr lang="ko-KR" altLang="en-US" dirty="0" smtClean="0"/>
              <a:t>유지</a:t>
            </a:r>
            <a:r>
              <a:rPr lang="en-US" altLang="ko-KR" dirty="0" smtClean="0"/>
              <a:t>/</a:t>
            </a:r>
            <a:r>
              <a:rPr lang="ko-KR" altLang="en-US" dirty="0" smtClean="0"/>
              <a:t>강화 </a:t>
            </a:r>
            <a:r>
              <a:rPr lang="en-US" altLang="ko-KR" dirty="0" smtClean="0"/>
              <a:t>: </a:t>
            </a:r>
            <a:r>
              <a:rPr lang="ko-KR" altLang="en-US" dirty="0" smtClean="0"/>
              <a:t>진로 </a:t>
            </a:r>
            <a:r>
              <a:rPr lang="ko-KR" altLang="en-US" dirty="0" err="1" smtClean="0"/>
              <a:t>교과외</a:t>
            </a:r>
            <a:r>
              <a:rPr lang="ko-KR" altLang="en-US" dirty="0" smtClean="0"/>
              <a:t> 교육 활성화</a:t>
            </a:r>
            <a:r>
              <a:rPr lang="en-US" altLang="ko-KR" dirty="0" smtClean="0"/>
              <a:t>, </a:t>
            </a:r>
            <a:r>
              <a:rPr lang="ko-KR" altLang="en-US" dirty="0"/>
              <a:t>진로 교육과정 </a:t>
            </a:r>
            <a:r>
              <a:rPr lang="ko-KR" altLang="en-US" dirty="0" smtClean="0"/>
              <a:t>활성화</a:t>
            </a:r>
            <a:endParaRPr lang="ko-KR" altLang="en-US" dirty="0"/>
          </a:p>
        </p:txBody>
      </p:sp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전공을 살린 취업 기회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lvl="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진로 지도는 진로 결정에 도움</a:t>
            </a:r>
            <a:endParaRPr lang="en-US" altLang="ko-KR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sp>
        <p:nvSpPr>
          <p:cNvPr id="74" name="직사각형 73"/>
          <p:cNvSpPr/>
          <p:nvPr/>
        </p:nvSpPr>
        <p:spPr>
          <a:xfrm>
            <a:off x="514973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80" name="TextBox 79"/>
          <p:cNvSpPr txBox="1"/>
          <p:nvPr/>
        </p:nvSpPr>
        <p:spPr>
          <a:xfrm>
            <a:off x="2646717" y="6005904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25.0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31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65.6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4052391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항목별 중요도는 항목별 만족도와 차원 만족도간의 상관분석을 이용해 산출함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819126" y="4320269"/>
            <a:ext cx="3900919" cy="1374662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84" name="직사각형 83"/>
          <p:cNvSpPr/>
          <p:nvPr/>
        </p:nvSpPr>
        <p:spPr>
          <a:xfrm>
            <a:off x="7416210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진로 </a:t>
            </a:r>
            <a:r>
              <a:rPr lang="ko-KR" altLang="en-US" sz="1000" spc="-100" dirty="0" err="1" smtClean="0">
                <a:solidFill>
                  <a:prstClr val="black"/>
                </a:solidFill>
                <a:latin typeface="Trebuchet MS" pitchFamily="34" charset="0"/>
              </a:rPr>
              <a:t>교과외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 교육 활성화</a:t>
            </a:r>
            <a:endParaRPr lang="en-US" altLang="ko-KR" sz="1000" spc="-100" dirty="0" smtClean="0">
              <a:solidFill>
                <a:prstClr val="black"/>
              </a:solidFill>
              <a:latin typeface="Trebuchet MS" pitchFamily="34" charset="0"/>
            </a:endParaRPr>
          </a:p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진로 교육과정 활성화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62824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 err="1"/>
              <a:t>차원별</a:t>
            </a:r>
            <a:r>
              <a:rPr lang="ko-KR" altLang="en-US" dirty="0"/>
              <a:t> </a:t>
            </a:r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/>
              <a:t>10) </a:t>
            </a:r>
            <a:r>
              <a:rPr lang="ko-KR" altLang="en-US" dirty="0"/>
              <a:t>실험실습 환경 차원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중점 개선 </a:t>
            </a:r>
            <a:r>
              <a:rPr lang="en-US" altLang="ko-KR" dirty="0" smtClean="0"/>
              <a:t>: </a:t>
            </a:r>
            <a:r>
              <a:rPr lang="ko-KR" altLang="en-US" dirty="0"/>
              <a:t>장비</a:t>
            </a:r>
            <a:r>
              <a:rPr lang="en-US" altLang="ko-KR" dirty="0"/>
              <a:t>/</a:t>
            </a:r>
            <a:r>
              <a:rPr lang="ko-KR" altLang="en-US" dirty="0"/>
              <a:t>기자재 </a:t>
            </a:r>
            <a:r>
              <a:rPr lang="ko-KR" altLang="en-US" dirty="0" smtClean="0"/>
              <a:t>충분</a:t>
            </a:r>
            <a:r>
              <a:rPr lang="en-US" altLang="ko-KR" dirty="0" smtClean="0"/>
              <a:t>, </a:t>
            </a:r>
            <a:r>
              <a:rPr lang="ko-KR" altLang="en-US" dirty="0" smtClean="0"/>
              <a:t>장비</a:t>
            </a:r>
            <a:r>
              <a:rPr lang="en-US" altLang="ko-KR" dirty="0"/>
              <a:t>/</a:t>
            </a:r>
            <a:r>
              <a:rPr lang="ko-KR" altLang="en-US" dirty="0"/>
              <a:t>기자재 </a:t>
            </a:r>
            <a:r>
              <a:rPr lang="ko-KR" altLang="en-US" dirty="0" smtClean="0"/>
              <a:t>관리</a:t>
            </a:r>
            <a:endParaRPr lang="ko-KR" altLang="en-US" dirty="0"/>
          </a:p>
        </p:txBody>
      </p:sp>
      <p:graphicFrame>
        <p:nvGraphicFramePr>
          <p:cNvPr id="44" name="Object 3"/>
          <p:cNvGraphicFramePr>
            <a:graphicFrameLocks/>
          </p:cNvGraphicFramePr>
          <p:nvPr>
            <p:extLst/>
          </p:nvPr>
        </p:nvGraphicFramePr>
        <p:xfrm>
          <a:off x="154678" y="254240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en-US" altLang="ko-KR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740525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>
                <a:solidFill>
                  <a:prstClr val="black"/>
                </a:solidFill>
                <a:latin typeface="Trebuchet MS" pitchFamily="34" charset="0"/>
              </a:rPr>
              <a:t>장비</a:t>
            </a:r>
            <a:r>
              <a:rPr lang="en-US" altLang="ko-KR" sz="1000" spc="-100" dirty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1000" spc="-100" dirty="0">
                <a:solidFill>
                  <a:prstClr val="black"/>
                </a:solidFill>
                <a:latin typeface="Trebuchet MS" pitchFamily="34" charset="0"/>
              </a:rPr>
              <a:t>기자재 충분</a:t>
            </a:r>
          </a:p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>
                <a:solidFill>
                  <a:prstClr val="black"/>
                </a:solidFill>
                <a:latin typeface="Trebuchet MS" pitchFamily="34" charset="0"/>
              </a:rPr>
              <a:t>장비</a:t>
            </a:r>
            <a:r>
              <a:rPr lang="en-US" altLang="ko-KR" sz="1000" spc="-100" dirty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1000" spc="-100" dirty="0">
                <a:solidFill>
                  <a:prstClr val="black"/>
                </a:solidFill>
                <a:latin typeface="Trebuchet MS" pitchFamily="34" charset="0"/>
              </a:rPr>
              <a:t>기자재 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관리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646717" y="6005904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25.0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31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62.7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4052391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항목별 중요도는 항목별 만족도와 차원 만족도간의 상관분석을 이용해 산출함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819126" y="4315129"/>
            <a:ext cx="3900919" cy="1381256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97" name="직사각형 96"/>
          <p:cNvSpPr/>
          <p:nvPr/>
        </p:nvSpPr>
        <p:spPr>
          <a:xfrm>
            <a:off x="5149738" y="3045633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>
                <a:solidFill>
                  <a:prstClr val="black"/>
                </a:solidFill>
                <a:latin typeface="Trebuchet MS" pitchFamily="34" charset="0"/>
              </a:rPr>
              <a:t>장비</a:t>
            </a:r>
            <a:r>
              <a:rPr lang="en-US" altLang="ko-KR" sz="1000" spc="-10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1000" spc="-100">
                <a:solidFill>
                  <a:prstClr val="black"/>
                </a:solidFill>
                <a:latin typeface="Trebuchet MS" pitchFamily="34" charset="0"/>
              </a:rPr>
              <a:t>기자재 적합한 비치</a:t>
            </a:r>
          </a:p>
        </p:txBody>
      </p:sp>
      <p:sp>
        <p:nvSpPr>
          <p:cNvPr id="98" name="직사각형 97"/>
          <p:cNvSpPr/>
          <p:nvPr/>
        </p:nvSpPr>
        <p:spPr>
          <a:xfrm>
            <a:off x="7405258" y="3045633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>
                <a:solidFill>
                  <a:prstClr val="black"/>
                </a:solidFill>
                <a:latin typeface="Trebuchet MS" pitchFamily="34" charset="0"/>
              </a:rPr>
              <a:t>장비</a:t>
            </a:r>
            <a:r>
              <a:rPr lang="en-US" altLang="ko-KR" sz="1000" spc="-100" dirty="0">
                <a:solidFill>
                  <a:prstClr val="black"/>
                </a:solidFill>
                <a:latin typeface="Trebuchet MS" pitchFamily="34" charset="0"/>
              </a:rPr>
              <a:t>/</a:t>
            </a:r>
            <a:r>
              <a:rPr lang="ko-KR" altLang="en-US" sz="1000" spc="-100" dirty="0">
                <a:solidFill>
                  <a:prstClr val="black"/>
                </a:solidFill>
                <a:latin typeface="Trebuchet MS" pitchFamily="34" charset="0"/>
              </a:rPr>
              <a:t>기자재 </a:t>
            </a: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이용 편리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1601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 err="1"/>
              <a:t>차원별</a:t>
            </a:r>
            <a:r>
              <a:rPr lang="ko-KR" altLang="en-US" dirty="0"/>
              <a:t> </a:t>
            </a:r>
            <a:r>
              <a:rPr lang="en-US" altLang="ko-KR" dirty="0"/>
              <a:t>Action Matrix </a:t>
            </a:r>
            <a:r>
              <a:rPr lang="ko-KR" altLang="en-US" dirty="0"/>
              <a:t>분석</a:t>
            </a:r>
          </a:p>
        </p:txBody>
      </p:sp>
      <p:sp>
        <p:nvSpPr>
          <p:cNvPr id="7" name="텍스트 개체 틀 6"/>
          <p:cNvSpPr>
            <a:spLocks noGrp="1"/>
          </p:cNvSpPr>
          <p:nvPr>
            <p:ph type="subTitle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/>
              <a:t>11) </a:t>
            </a:r>
            <a:r>
              <a:rPr lang="ko-KR" altLang="en-US" dirty="0"/>
              <a:t>학생상담 차원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dirty="0" smtClean="0"/>
              <a:t>점진 개선 </a:t>
            </a:r>
            <a:r>
              <a:rPr lang="en-US" altLang="ko-KR" dirty="0" smtClean="0"/>
              <a:t>: </a:t>
            </a:r>
            <a:r>
              <a:rPr lang="ko-KR" altLang="en-US" dirty="0" smtClean="0"/>
              <a:t>정기적인 학과 지도교수 상담</a:t>
            </a:r>
            <a:endParaRPr lang="ko-KR" altLang="en-US" dirty="0"/>
          </a:p>
        </p:txBody>
      </p:sp>
      <p:graphicFrame>
        <p:nvGraphicFramePr>
          <p:cNvPr id="44" name="Object 3"/>
          <p:cNvGraphicFramePr>
            <a:graphicFrameLocks/>
          </p:cNvGraphicFramePr>
          <p:nvPr>
            <p:extLst/>
          </p:nvPr>
        </p:nvGraphicFramePr>
        <p:xfrm>
          <a:off x="154678" y="2542407"/>
          <a:ext cx="7200000" cy="38068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45" name="직선 화살표 연결선 44"/>
          <p:cNvCxnSpPr/>
          <p:nvPr/>
        </p:nvCxnSpPr>
        <p:spPr>
          <a:xfrm flipH="1">
            <a:off x="1041697" y="6290686"/>
            <a:ext cx="3553738" cy="0"/>
          </a:xfrm>
          <a:prstGeom prst="straightConnector1">
            <a:avLst/>
          </a:prstGeom>
          <a:ln w="15875">
            <a:solidFill>
              <a:schemeClr val="bg1">
                <a:lumMod val="65000"/>
              </a:schemeClr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/>
          <p:cNvSpPr/>
          <p:nvPr/>
        </p:nvSpPr>
        <p:spPr>
          <a:xfrm>
            <a:off x="819127" y="2638784"/>
            <a:ext cx="1890706" cy="226967"/>
          </a:xfrm>
          <a:prstGeom prst="rect">
            <a:avLst/>
          </a:prstGeom>
          <a:pattFill prst="dotGrid">
            <a:fgClr>
              <a:schemeClr val="bg1">
                <a:lumMod val="95000"/>
              </a:schemeClr>
            </a:fgClr>
            <a:bgClr>
              <a:schemeClr val="bg1">
                <a:lumMod val="75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지속 관리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819127" y="5754997"/>
            <a:ext cx="1890706" cy="226967"/>
          </a:xfrm>
          <a:prstGeom prst="rect">
            <a:avLst/>
          </a:prstGeom>
          <a:pattFill prst="dotGrid">
            <a:fgClr>
              <a:schemeClr val="accent6">
                <a:lumMod val="20000"/>
                <a:lumOff val="80000"/>
              </a:schemeClr>
            </a:fgClr>
            <a:bgClr>
              <a:schemeClr val="accent6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점진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2818158" y="2638784"/>
            <a:ext cx="1890706" cy="226967"/>
          </a:xfrm>
          <a:prstGeom prst="rect">
            <a:avLst/>
          </a:prstGeom>
          <a:pattFill prst="dotGrid">
            <a:fgClr>
              <a:schemeClr val="accent3">
                <a:lumMod val="20000"/>
                <a:lumOff val="80000"/>
              </a:schemeClr>
            </a:fgClr>
            <a:bgClr>
              <a:schemeClr val="accent3">
                <a:lumMod val="60000"/>
                <a:lumOff val="40000"/>
              </a:schemeClr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유지</a:t>
            </a:r>
            <a:r>
              <a:rPr lang="en-US" altLang="ko-KR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/</a:t>
            </a:r>
            <a:r>
              <a:rPr lang="ko-KR" altLang="en-US" sz="1100" b="1" kern="0" dirty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강화 영역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18158" y="5754997"/>
            <a:ext cx="1890706" cy="226967"/>
          </a:xfrm>
          <a:prstGeom prst="rect">
            <a:avLst/>
          </a:prstGeom>
          <a:pattFill prst="dotGrid">
            <a:fgClr>
              <a:schemeClr val="accent5">
                <a:lumMod val="20000"/>
                <a:lumOff val="80000"/>
              </a:schemeClr>
            </a:fgClr>
            <a:bgClr>
              <a:srgbClr val="93CDDD"/>
            </a:bgClr>
          </a:pattFill>
          <a:ln>
            <a:solidFill>
              <a:sysClr val="window" lastClr="FFFFFF">
                <a:lumMod val="75000"/>
              </a:sysClr>
            </a:solidFill>
          </a:ln>
          <a:effectLst>
            <a:innerShdw blurRad="114300">
              <a:sysClr val="window" lastClr="FFFFFF">
                <a:lumMod val="75000"/>
              </a:sysClr>
            </a:innerShdw>
          </a:effectLst>
        </p:spPr>
        <p:txBody>
          <a:bodyPr lIns="0" tIns="0" rIns="0" bIns="0" anchor="ctr"/>
          <a:lstStyle/>
          <a:p>
            <a:pPr algn="ctr" defTabSz="801724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en-US" sz="1100" b="1" kern="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rPr>
              <a:t>중점 개선 영역</a:t>
            </a:r>
            <a:endParaRPr lang="ko-KR" altLang="en-US" sz="1100" b="1" kern="0" dirty="0">
              <a:latin typeface="맑은 고딕" panose="020B0503020000020004" pitchFamily="50" charset="-127"/>
              <a:ea typeface="맑은 고딕" panose="020B0503020000020004" pitchFamily="50" charset="-127"/>
              <a:cs typeface="+mj-cs"/>
            </a:endParaRPr>
          </a:p>
        </p:txBody>
      </p:sp>
      <p:grpSp>
        <p:nvGrpSpPr>
          <p:cNvPr id="50" name="그룹 49"/>
          <p:cNvGrpSpPr/>
          <p:nvPr/>
        </p:nvGrpSpPr>
        <p:grpSpPr>
          <a:xfrm>
            <a:off x="876504" y="6202548"/>
            <a:ext cx="3879157" cy="161701"/>
            <a:chOff x="967667" y="6076166"/>
            <a:chExt cx="3822554" cy="153888"/>
          </a:xfrm>
        </p:grpSpPr>
        <p:sp>
          <p:nvSpPr>
            <p:cNvPr id="51" name="TextBox 50"/>
            <p:cNvSpPr txBox="1"/>
            <p:nvPr/>
          </p:nvSpPr>
          <p:spPr>
            <a:xfrm>
              <a:off x="4657953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7667" y="6076166"/>
              <a:ext cx="132268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2412446" y="6177508"/>
            <a:ext cx="678243" cy="208052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</p:spPr>
        <p:txBody>
          <a:bodyPr wrap="square" lIns="0" tIns="0" rIns="0" bIns="0">
            <a:noAutofit/>
          </a:bodyPr>
          <a:lstStyle/>
          <a:p>
            <a:pPr marL="279413" indent="-279413" algn="ctr"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</a:t>
            </a:r>
            <a:endParaRPr lang="en-US" altLang="ko-KR" sz="1000" b="1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344934" y="2865499"/>
            <a:ext cx="207240" cy="2846816"/>
            <a:chOff x="388093" y="2958927"/>
            <a:chExt cx="198000" cy="2709262"/>
          </a:xfrm>
        </p:grpSpPr>
        <p:cxnSp>
          <p:nvCxnSpPr>
            <p:cNvPr id="55" name="직선 화살표 연결선 54"/>
            <p:cNvCxnSpPr/>
            <p:nvPr/>
          </p:nvCxnSpPr>
          <p:spPr>
            <a:xfrm>
              <a:off x="487093" y="3112815"/>
              <a:ext cx="0" cy="2354535"/>
            </a:xfrm>
            <a:prstGeom prst="straightConnector1">
              <a:avLst/>
            </a:prstGeom>
            <a:ln w="15875">
              <a:solidFill>
                <a:schemeClr val="bg1">
                  <a:lumMod val="65000"/>
                </a:schemeClr>
              </a:solidFill>
              <a:prstDash val="solid"/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422973" y="2958927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고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22973" y="5514301"/>
              <a:ext cx="128241" cy="15388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저</a:t>
              </a:r>
              <a:endParaRPr lang="en-US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88093" y="4040019"/>
              <a:ext cx="198000" cy="6480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</p:spPr>
          <p:txBody>
            <a:bodyPr wrap="square" lIns="0" tIns="0" rIns="0" bIns="0" anchor="ctr">
              <a:noAutofit/>
            </a:bodyPr>
            <a:lstStyle/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만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족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marL="279413" indent="-279413" algn="ctr">
                <a:defRPr/>
              </a:pPr>
              <a:r>
                <a:rPr lang="ko-KR" altLang="en-US" sz="10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도</a:t>
              </a:r>
              <a:endParaRPr lang="en-US" altLang="ko-KR" sz="10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49738" y="2646046"/>
            <a:ext cx="2160000" cy="1800000"/>
            <a:chOff x="5097486" y="2654755"/>
            <a:chExt cx="2147727" cy="1803102"/>
          </a:xfrm>
        </p:grpSpPr>
        <p:sp>
          <p:nvSpPr>
            <p:cNvPr id="61" name="모서리가 둥근 직사각형 6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bg1">
                  <a:lumMod val="75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지속 관리 영역</a:t>
              </a:r>
            </a:p>
          </p:txBody>
        </p:sp>
      </p:grpSp>
      <p:sp>
        <p:nvSpPr>
          <p:cNvPr id="64" name="직사각형 63"/>
          <p:cNvSpPr/>
          <p:nvPr/>
        </p:nvSpPr>
        <p:spPr>
          <a:xfrm>
            <a:off x="514973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en-US" altLang="ko-KR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7405258" y="2646046"/>
            <a:ext cx="2160000" cy="1800000"/>
            <a:chOff x="5097486" y="2654755"/>
            <a:chExt cx="2147727" cy="1803102"/>
          </a:xfrm>
        </p:grpSpPr>
        <p:sp>
          <p:nvSpPr>
            <p:cNvPr id="66" name="모서리가 둥근 직사각형 6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3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6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3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유지</a:t>
              </a:r>
              <a:r>
                <a:rPr lang="en-US" altLang="ko-KR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/</a:t>
              </a: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강화 영역</a:t>
              </a:r>
              <a:endParaRPr lang="ko-KR" altLang="en-US" sz="1200" b="1" spc="-50" dirty="0">
                <a:solidFill>
                  <a:sysClr val="windowText" lastClr="000000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69" name="직사각형 68"/>
          <p:cNvSpPr/>
          <p:nvPr/>
        </p:nvSpPr>
        <p:spPr>
          <a:xfrm>
            <a:off x="7405258" y="3077492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학생 상담 노력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0" name="그룹 69"/>
          <p:cNvGrpSpPr/>
          <p:nvPr/>
        </p:nvGrpSpPr>
        <p:grpSpPr>
          <a:xfrm>
            <a:off x="5149738" y="4581328"/>
            <a:ext cx="2160000" cy="1800000"/>
            <a:chOff x="5097486" y="2654755"/>
            <a:chExt cx="2147727" cy="1803102"/>
          </a:xfrm>
        </p:grpSpPr>
        <p:sp>
          <p:nvSpPr>
            <p:cNvPr id="71" name="모서리가 둥근 직사각형 70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chemeClr val="accent6">
                  <a:lumMod val="60000"/>
                  <a:lumOff val="40000"/>
                </a:schemeClr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2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chemeClr val="accent6">
                  <a:lumMod val="60000"/>
                  <a:lumOff val="40000"/>
                </a:schemeClr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FEF1E6"/>
            </a:solidFill>
          </p:spPr>
          <p:txBody>
            <a:bodyPr wrap="none" lIns="36000" tIns="36000" rIns="36000" bIns="36000">
              <a:noAutofit/>
            </a:bodyPr>
            <a:lstStyle/>
            <a:p>
              <a:pPr marL="279400" indent="-279400" algn="ctr">
                <a:defRPr/>
              </a:pPr>
              <a:r>
                <a:rPr lang="ko-KR" altLang="en-US" sz="1200" b="1" spc="-50" dirty="0" smtClean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점진 </a:t>
              </a:r>
              <a:r>
                <a:rPr lang="ko-KR" altLang="en-US" sz="1200" b="1" spc="-50" dirty="0">
                  <a:solidFill>
                    <a:sysClr val="windowText" lastClr="000000"/>
                  </a:solidFill>
                  <a:latin typeface="Trebuchet MS" panose="020B0603020202020204" pitchFamily="34" charset="0"/>
                </a:rPr>
                <a:t>개선 영역</a:t>
              </a:r>
            </a:p>
          </p:txBody>
        </p:sp>
      </p:grpSp>
      <p:sp>
        <p:nvSpPr>
          <p:cNvPr id="74" name="직사각형 73"/>
          <p:cNvSpPr/>
          <p:nvPr/>
        </p:nvSpPr>
        <p:spPr>
          <a:xfrm>
            <a:off x="514973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00" dirty="0" smtClean="0">
                <a:solidFill>
                  <a:prstClr val="black"/>
                </a:solidFill>
                <a:latin typeface="Trebuchet MS" pitchFamily="34" charset="0"/>
              </a:rPr>
              <a:t>정기적인 학과 지도교수 상담</a:t>
            </a: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grpSp>
        <p:nvGrpSpPr>
          <p:cNvPr id="75" name="그룹 74"/>
          <p:cNvGrpSpPr/>
          <p:nvPr/>
        </p:nvGrpSpPr>
        <p:grpSpPr>
          <a:xfrm>
            <a:off x="7405258" y="4581328"/>
            <a:ext cx="2160000" cy="1800000"/>
            <a:chOff x="5097486" y="2654755"/>
            <a:chExt cx="2147727" cy="1803102"/>
          </a:xfrm>
        </p:grpSpPr>
        <p:sp>
          <p:nvSpPr>
            <p:cNvPr id="76" name="모서리가 둥근 직사각형 75"/>
            <p:cNvSpPr/>
            <p:nvPr/>
          </p:nvSpPr>
          <p:spPr>
            <a:xfrm>
              <a:off x="5097486" y="2654755"/>
              <a:ext cx="2147727" cy="1803102"/>
            </a:xfrm>
            <a:prstGeom prst="roundRect">
              <a:avLst>
                <a:gd name="adj" fmla="val 0"/>
              </a:avLst>
            </a:prstGeom>
            <a:solidFill>
              <a:sysClr val="window" lastClr="FFFFFF"/>
            </a:solidFill>
            <a:ln w="15875">
              <a:solidFill>
                <a:srgbClr val="93CDDD"/>
              </a:solidFill>
            </a:ln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fontAlgn="base" latinLnBrk="0">
                <a:spcAft>
                  <a:spcPct val="0"/>
                </a:spcAft>
              </a:pPr>
              <a:endParaRPr kumimoji="1" lang="ko-KR" altLang="en-US" sz="1000" b="1" kern="0" dirty="0">
                <a:solidFill>
                  <a:prstClr val="black"/>
                </a:solidFill>
                <a:latin typeface="Trebuchet MS" pitchFamily="34" charset="0"/>
                <a:ea typeface="맑은 고딕" pitchFamily="50" charset="-127"/>
              </a:endParaRPr>
            </a:p>
          </p:txBody>
        </p:sp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5127349" y="3034506"/>
              <a:ext cx="2088000" cy="0"/>
            </a:xfrm>
            <a:prstGeom prst="line">
              <a:avLst/>
            </a:prstGeom>
            <a:noFill/>
            <a:ln w="38100">
              <a:solidFill>
                <a:srgbClr val="93CDDD"/>
              </a:solidFill>
              <a:round/>
              <a:headEnd/>
              <a:tailEnd/>
            </a:ln>
            <a:effectLst>
              <a:outerShdw dist="17961" dir="2700000" algn="ctr" rotWithShape="0">
                <a:sysClr val="window" lastClr="FFFFFF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>
              <a:noAutofit/>
            </a:bodyPr>
            <a:lstStyle/>
            <a:p>
              <a:pPr latinLnBrk="0"/>
              <a:endParaRPr lang="ko-KR" altLang="en-US" kern="0">
                <a:solidFill>
                  <a:sysClr val="windowText" lastClr="000000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127349" y="2699501"/>
              <a:ext cx="2088000" cy="286293"/>
            </a:xfrm>
            <a:prstGeom prst="rect">
              <a:avLst/>
            </a:prstGeom>
            <a:solidFill>
              <a:srgbClr val="EDF7F9"/>
            </a:solidFill>
          </p:spPr>
          <p:txBody>
            <a:bodyPr wrap="none" lIns="36000" tIns="36000" rIns="36000" bIns="36000">
              <a:noAutofit/>
            </a:bodyPr>
            <a:lstStyle>
              <a:defPPr>
                <a:defRPr lang="ko-KR"/>
              </a:defPPr>
              <a:lvl1pPr marL="279400" indent="-279400" algn="ctr">
                <a:defRPr sz="1200" b="1" spc="-50">
                  <a:solidFill>
                    <a:sysClr val="windowText" lastClr="000000"/>
                  </a:solidFill>
                  <a:latin typeface="Trebuchet MS" panose="020B0603020202020204" pitchFamily="34" charset="0"/>
                </a:defRPr>
              </a:lvl1pPr>
            </a:lstStyle>
            <a:p>
              <a:r>
                <a:rPr lang="ko-KR" altLang="en-US" dirty="0"/>
                <a:t>중점 개선 영역</a:t>
              </a:r>
            </a:p>
          </p:txBody>
        </p:sp>
      </p:grpSp>
      <p:sp>
        <p:nvSpPr>
          <p:cNvPr id="79" name="직사각형 78"/>
          <p:cNvSpPr/>
          <p:nvPr/>
        </p:nvSpPr>
        <p:spPr>
          <a:xfrm>
            <a:off x="7405258" y="5013770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indent="-88900" latinLnBrk="0">
              <a:lnSpc>
                <a:spcPct val="125000"/>
              </a:lnSpc>
              <a:spcAft>
                <a:spcPts val="6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endParaRPr lang="ko-KR" altLang="en-US" sz="1000" spc="-100" dirty="0"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646717" y="6005904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33.3</a:t>
            </a:r>
            <a:endParaRPr lang="en-US" altLang="ko-KR" sz="1000" dirty="0">
              <a:solidFill>
                <a:schemeClr val="tx1">
                  <a:lumMod val="75000"/>
                  <a:lumOff val="2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56931" y="4243779"/>
            <a:ext cx="240451" cy="15388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79413" indent="-279413" algn="ctr">
              <a:defRPr/>
            </a:pP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61.9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343584" y="6381750"/>
            <a:ext cx="4052391" cy="1384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항목별 중요도는 항목별 만족도와 차원 만족도간의 상관분석을 이용해 산출함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819126" y="4310743"/>
            <a:ext cx="3900919" cy="1374662"/>
          </a:xfrm>
          <a:prstGeom prst="rect">
            <a:avLst/>
          </a:prstGeom>
          <a:noFill/>
          <a:ln w="25400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Trebuchet MS" pitchFamily="34" charset="0"/>
              <a:ea typeface="맑은 고딕" pitchFamily="50" charset="-127"/>
            </a:endParaRPr>
          </a:p>
        </p:txBody>
      </p:sp>
      <p:sp>
        <p:nvSpPr>
          <p:cNvPr id="59" name="직사각형 58"/>
          <p:cNvSpPr/>
          <p:nvPr/>
        </p:nvSpPr>
        <p:spPr>
          <a:xfrm>
            <a:off x="5172208" y="3084967"/>
            <a:ext cx="2160000" cy="1173410"/>
          </a:xfrm>
          <a:prstGeom prst="rect">
            <a:avLst/>
          </a:prstGeom>
        </p:spPr>
        <p:txBody>
          <a:bodyPr wrap="square" lIns="72000" tIns="36000" rIns="36000" bIns="36000" anchor="t">
            <a:noAutofit/>
          </a:bodyPr>
          <a:lstStyle/>
          <a:p>
            <a:pPr marL="88900" lvl="0" indent="-88900" latinLnBrk="0">
              <a:lnSpc>
                <a:spcPct val="110000"/>
              </a:lnSpc>
              <a:spcAft>
                <a:spcPts val="200"/>
              </a:spcAft>
              <a:buClr>
                <a:schemeClr val="bg1">
                  <a:lumMod val="65000"/>
                </a:schemeClr>
              </a:buClr>
              <a:buFont typeface="Wingdings" panose="05000000000000000000" pitchFamily="2" charset="2"/>
              <a:buChar char="§"/>
            </a:pPr>
            <a:r>
              <a:rPr lang="ko-KR" altLang="en-US" sz="1000" spc="-130" dirty="0" smtClean="0">
                <a:solidFill>
                  <a:prstClr val="black"/>
                </a:solidFill>
                <a:latin typeface="Trebuchet MS" pitchFamily="34" charset="0"/>
              </a:rPr>
              <a:t>학과 지도교수 상담 </a:t>
            </a:r>
            <a:r>
              <a:rPr lang="ko-KR" altLang="en-US" sz="1000" spc="-130" dirty="0" err="1" smtClean="0">
                <a:solidFill>
                  <a:prstClr val="black"/>
                </a:solidFill>
                <a:latin typeface="Trebuchet MS" pitchFamily="34" charset="0"/>
              </a:rPr>
              <a:t>도움성</a:t>
            </a:r>
            <a:endParaRPr lang="en-US" altLang="ko-KR" sz="1000" spc="-130" dirty="0" smtClean="0">
              <a:solidFill>
                <a:prstClr val="black"/>
              </a:solidFill>
              <a:latin typeface="Trebuchet M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7527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ko-KR" altLang="en-US" dirty="0"/>
              <a:t>결론 요약 및 제언</a:t>
            </a:r>
          </a:p>
        </p:txBody>
      </p:sp>
      <p:sp>
        <p:nvSpPr>
          <p:cNvPr id="4" name="부제목 3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dirty="0" smtClean="0"/>
              <a:t>Part D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148532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결과 요약 및 제언</a:t>
            </a:r>
            <a:endParaRPr lang="ko-KR" altLang="en-US" dirty="0"/>
          </a:p>
        </p:txBody>
      </p:sp>
      <p:sp>
        <p:nvSpPr>
          <p:cNvPr id="3" name="부제목 2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1) </a:t>
            </a:r>
            <a:r>
              <a:rPr lang="ko-KR" altLang="en-US" smtClean="0"/>
              <a:t>주요 만족도 현황</a:t>
            </a:r>
            <a:endParaRPr lang="ko-KR" altLang="en-US" dirty="0"/>
          </a:p>
        </p:txBody>
      </p:sp>
      <p:sp>
        <p:nvSpPr>
          <p:cNvPr id="4" name="내용 개체 틀 3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smtClean="0"/>
              <a:t>재학생 종합만족도는 </a:t>
            </a:r>
            <a:r>
              <a:rPr lang="en-US" altLang="ko-KR" smtClean="0"/>
              <a:t>61.3</a:t>
            </a:r>
            <a:r>
              <a:rPr lang="ko-KR" altLang="en-US" smtClean="0"/>
              <a:t>점으로 전년 대비 향상되었으며</a:t>
            </a:r>
            <a:r>
              <a:rPr lang="en-US" altLang="ko-KR" smtClean="0"/>
              <a:t>, </a:t>
            </a:r>
            <a:r>
              <a:rPr lang="ko-KR" altLang="en-US" smtClean="0"/>
              <a:t>예체능계열과 정보통신공학과의 만족도가 높게 나타남</a:t>
            </a:r>
          </a:p>
          <a:p>
            <a:r>
              <a:rPr lang="ko-KR" altLang="en-US" smtClean="0"/>
              <a:t>전공인식과 교수</a:t>
            </a:r>
            <a:r>
              <a:rPr lang="en-US" altLang="ko-KR" smtClean="0"/>
              <a:t>, </a:t>
            </a:r>
            <a:r>
              <a:rPr lang="ko-KR" altLang="en-US" smtClean="0"/>
              <a:t>조교 및 교우에 대한 만족도는 높게 나타난 반면</a:t>
            </a:r>
            <a:r>
              <a:rPr lang="en-US" altLang="ko-KR" smtClean="0"/>
              <a:t>, 2017</a:t>
            </a:r>
            <a:r>
              <a:rPr lang="ko-KR" altLang="en-US" smtClean="0"/>
              <a:t>년에 이어 국제화역량</a:t>
            </a:r>
            <a:r>
              <a:rPr lang="en-US" altLang="ko-KR" smtClean="0"/>
              <a:t>, </a:t>
            </a:r>
            <a:r>
              <a:rPr lang="ko-KR" altLang="en-US" smtClean="0"/>
              <a:t>비용</a:t>
            </a:r>
            <a:r>
              <a:rPr lang="en-US" altLang="ko-KR" smtClean="0"/>
              <a:t>, </a:t>
            </a:r>
            <a:r>
              <a:rPr lang="ko-KR" altLang="en-US" smtClean="0"/>
              <a:t>전반적 이미지에 대한 만족도는 미흡</a:t>
            </a:r>
            <a:endParaRPr lang="ko-KR" altLang="en-US" dirty="0"/>
          </a:p>
        </p:txBody>
      </p:sp>
      <p:sp>
        <p:nvSpPr>
          <p:cNvPr id="29" name="직사각형 28"/>
          <p:cNvSpPr/>
          <p:nvPr/>
        </p:nvSpPr>
        <p:spPr>
          <a:xfrm>
            <a:off x="1290273" y="2268162"/>
            <a:ext cx="8559271" cy="37528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2018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년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국제대학교 재학생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종합만족도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61.3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전년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대비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+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1.6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 상승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계열별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예체능계열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(65.6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&gt;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자연계열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(62.6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&gt;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인문사회계열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(61.2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&gt;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공학계열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(57.1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endParaRPr lang="en-US" altLang="ko-KR" sz="1200" b="1" kern="0" spc="-150" dirty="0" smtClean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학과별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: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정보통신공학과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(97.9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) &gt;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보건의료행정과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(78.2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) &gt;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사회복지학과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(76.5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sym typeface="Wingdings" panose="05000000000000000000" pitchFamily="2" charset="2"/>
              </a:rPr>
              <a:t>)</a:t>
            </a:r>
            <a:endParaRPr lang="en-US" altLang="ko-KR" sz="1200" b="1" kern="0" spc="-150" dirty="0" smtClean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endParaRPr lang="en-US" altLang="ko-KR" sz="1200" b="1" kern="0" spc="-150" dirty="0" smtClean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ko-KR" altLang="en-US" sz="1200" b="1" kern="0" spc="-150" dirty="0" err="1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차원별로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살펴보면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,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전공인식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(70.0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&gt;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교수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(68.7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&gt;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조교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및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교우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(66.8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순으로 높은 반면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, </a:t>
            </a:r>
            <a:b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</a:br>
            <a:r>
              <a:rPr lang="ko-KR" altLang="en-US" sz="1200" b="1" kern="0" spc="-150" dirty="0" err="1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국제화역량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53.1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&lt;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전반적 이미지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(54.6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&lt;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비용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(54.7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 순으로 낮음</a:t>
            </a:r>
            <a:endParaRPr lang="en-US" altLang="ko-KR" sz="1200" b="1" kern="0" spc="-150" dirty="0" smtClean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endParaRPr lang="en-US" altLang="ko-KR" sz="1200" b="1" kern="0" spc="-150" dirty="0" smtClean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상위 평가 차원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b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</a:b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[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학과 전공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]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전공 인식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사회에서 필요로 하는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학과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(71.3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&gt;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취업 도움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(69.7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</a:t>
            </a:r>
            <a:b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</a:b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[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인적관계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]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교수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취업 및 진로 관심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/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도움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(69.0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&gt;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학생의 입장에서 이해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노력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(68.7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</a:t>
            </a:r>
            <a:b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</a:b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[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인적관계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]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조교 및 교우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조교선생님 학생 입장에서 설명 노력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(67.5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&gt;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조교선생님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행정서비스 지원 노력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(67.3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endParaRPr lang="en-US" altLang="ko-KR" sz="1200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lvl="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endParaRPr lang="en-US" altLang="ko-KR" sz="1200" b="1" kern="0" spc="-150" dirty="0" smtClean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하위 평가 차원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b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</a:b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[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취업지원 및 국제화 역량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] </a:t>
            </a:r>
            <a:r>
              <a:rPr lang="ko-KR" altLang="en-US" sz="1200" b="1" kern="0" spc="-150" dirty="0" err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국제화역량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외국어 교육 정보 획득 용이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(52.1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&lt;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외국어 교육 어학능력 향상에 도움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(53.1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b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</a:b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[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전반적 이미지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]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전반적 이미지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자부심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(52.6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&lt;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타 전문대학 대비 경쟁력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(54.0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/>
            </a:r>
            <a:b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</a:b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[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학교서비스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]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비용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비용 사용내역 공개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54.3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&lt;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비용 효율적 사용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54.5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endParaRPr lang="en-US" altLang="ko-KR" sz="1200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427270" y="1581138"/>
            <a:ext cx="9278258" cy="418164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108000" rIns="108000" bIns="108000" rtlCol="0" anchor="t" anchorCtr="0">
            <a:spAutoFit/>
          </a:bodyPr>
          <a:lstStyle/>
          <a:p>
            <a:pPr marL="171450" indent="-171450">
              <a:spcAft>
                <a:spcPts val="700"/>
              </a:spcAft>
              <a:buFont typeface="Wingdings" pitchFamily="2" charset="2"/>
              <a:buChar char="Ø"/>
            </a:pPr>
            <a:endParaRPr lang="en-US" altLang="ko-KR" sz="1300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srgbClr val="00206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94367" y="2196154"/>
            <a:ext cx="911474" cy="920970"/>
          </a:xfrm>
          <a:prstGeom prst="roundRect">
            <a:avLst>
              <a:gd name="adj" fmla="val 35213"/>
            </a:avLst>
          </a:prstGeom>
          <a:solidFill>
            <a:srgbClr val="195C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400" b="1" smtClean="0">
                <a:latin typeface="Trebuchet MS" panose="020B0603020202020204" pitchFamily="34" charset="0"/>
                <a:ea typeface="맑은 고딕" panose="020B0503020000020004" pitchFamily="50" charset="-127"/>
              </a:rPr>
              <a:t>종합</a:t>
            </a:r>
            <a:endParaRPr lang="en-US" altLang="ko-KR" sz="1400" b="1" smtClean="0">
              <a:latin typeface="Trebuchet MS" panose="020B0603020202020204" pitchFamily="34" charset="0"/>
              <a:ea typeface="맑은 고딕" panose="020B0503020000020004" pitchFamily="50" charset="-127"/>
            </a:endParaRPr>
          </a:p>
          <a:p>
            <a:pPr algn="ctr"/>
            <a:r>
              <a:rPr lang="ko-KR" altLang="en-US" sz="1400" b="1" smtClean="0">
                <a:latin typeface="Trebuchet MS" panose="020B0603020202020204" pitchFamily="34" charset="0"/>
                <a:ea typeface="맑은 고딕" panose="020B0503020000020004" pitchFamily="50" charset="-127"/>
              </a:rPr>
              <a:t>만족도</a:t>
            </a:r>
            <a:endParaRPr lang="ko-KR" altLang="en-US" sz="1400" b="1" dirty="0">
              <a:latin typeface="Trebuchet MS" panose="020B0603020202020204" pitchFamily="34" charset="0"/>
              <a:ea typeface="맑은 고딕" panose="020B0503020000020004" pitchFamily="50" charset="-127"/>
            </a:endParaRPr>
          </a:p>
        </p:txBody>
      </p:sp>
      <p:sp>
        <p:nvSpPr>
          <p:cNvPr id="23" name="모서리가 둥근 직사각형 22"/>
          <p:cNvSpPr/>
          <p:nvPr/>
        </p:nvSpPr>
        <p:spPr>
          <a:xfrm>
            <a:off x="394367" y="3320896"/>
            <a:ext cx="911474" cy="2772400"/>
          </a:xfrm>
          <a:prstGeom prst="roundRect">
            <a:avLst>
              <a:gd name="adj" fmla="val 35213"/>
            </a:avLst>
          </a:prstGeom>
          <a:solidFill>
            <a:srgbClr val="2D83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400" b="1">
                <a:latin typeface="Trebuchet MS" panose="020B0603020202020204" pitchFamily="34" charset="0"/>
              </a:rPr>
              <a:t>차원별</a:t>
            </a:r>
          </a:p>
          <a:p>
            <a:pPr algn="ctr"/>
            <a:r>
              <a:rPr lang="ko-KR" altLang="en-US" sz="1400" b="1">
                <a:latin typeface="Trebuchet MS" panose="020B0603020202020204" pitchFamily="34" charset="0"/>
              </a:rPr>
              <a:t>만족도</a:t>
            </a:r>
          </a:p>
        </p:txBody>
      </p:sp>
    </p:spTree>
    <p:extLst>
      <p:ext uri="{BB962C8B-B14F-4D97-AF65-F5344CB8AC3E}">
        <p14:creationId xmlns:p14="http://schemas.microsoft.com/office/powerpoint/2010/main" val="1873574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결과 요약 및 제언</a:t>
            </a:r>
            <a:endParaRPr lang="ko-KR" altLang="en-US" dirty="0"/>
          </a:p>
        </p:txBody>
      </p:sp>
      <p:sp>
        <p:nvSpPr>
          <p:cNvPr id="9" name="부제목 8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r>
              <a:rPr lang="en-US" altLang="ko-KR" smtClean="0"/>
              <a:t>2) </a:t>
            </a:r>
            <a:r>
              <a:rPr lang="ko-KR" altLang="en-US" smtClean="0"/>
              <a:t>만족도 제고를 위한 핵심 요소</a:t>
            </a:r>
            <a:endParaRPr lang="ko-KR" altLang="en-US" dirty="0"/>
          </a:p>
        </p:txBody>
      </p:sp>
      <p:sp>
        <p:nvSpPr>
          <p:cNvPr id="10" name="내용 개체 틀 9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ko-KR" altLang="en-US" smtClean="0"/>
              <a:t>국제대학교 재학생의 만족도 제고를 위한 핵심 요소는 시설 공간</a:t>
            </a:r>
            <a:r>
              <a:rPr lang="en-US" altLang="ko-KR" smtClean="0"/>
              <a:t>, </a:t>
            </a:r>
            <a:r>
              <a:rPr lang="ko-KR" altLang="en-US" smtClean="0"/>
              <a:t>행정서비스</a:t>
            </a:r>
            <a:r>
              <a:rPr lang="en-US" altLang="ko-KR" smtClean="0"/>
              <a:t>, </a:t>
            </a:r>
            <a:r>
              <a:rPr lang="ko-KR" altLang="en-US" smtClean="0"/>
              <a:t>산학협력</a:t>
            </a:r>
            <a:r>
              <a:rPr lang="en-US" altLang="ko-KR" smtClean="0"/>
              <a:t>, </a:t>
            </a:r>
            <a:r>
              <a:rPr lang="ko-KR" altLang="en-US" smtClean="0"/>
              <a:t>비용</a:t>
            </a:r>
            <a:r>
              <a:rPr lang="en-US" altLang="ko-KR" smtClean="0"/>
              <a:t>, </a:t>
            </a:r>
            <a:r>
              <a:rPr lang="ko-KR" altLang="en-US" smtClean="0"/>
              <a:t>학생활동 지원</a:t>
            </a:r>
          </a:p>
          <a:p>
            <a:r>
              <a:rPr lang="ko-KR" altLang="en-US" smtClean="0"/>
              <a:t>시설 및 행정서비스 측면은 중장기적 관점에서</a:t>
            </a:r>
            <a:r>
              <a:rPr lang="en-US" altLang="ko-KR" smtClean="0"/>
              <a:t>, </a:t>
            </a:r>
            <a:r>
              <a:rPr lang="ko-KR" altLang="en-US" smtClean="0"/>
              <a:t>역량강화를 위한 지원활동 측면은 단기적 관점에서 개선방안 마련이 필요</a:t>
            </a:r>
            <a:endParaRPr lang="ko-KR" altLang="en-US" dirty="0"/>
          </a:p>
        </p:txBody>
      </p:sp>
      <p:sp>
        <p:nvSpPr>
          <p:cNvPr id="19" name="직사각형 18"/>
          <p:cNvSpPr/>
          <p:nvPr/>
        </p:nvSpPr>
        <p:spPr>
          <a:xfrm>
            <a:off x="1219358" y="2712866"/>
            <a:ext cx="8774202" cy="22283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전체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Action Matrix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분석 결과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,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중요도 대비 만족도가 낮은 중점 개선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영역은 시설 공간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,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행정서비스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,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산학협력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,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비용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,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학생활동 지원</a:t>
            </a:r>
            <a:endParaRPr lang="en-US" altLang="ko-KR" sz="1200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endParaRPr lang="en-US" altLang="ko-KR" sz="1200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[</a:t>
            </a:r>
            <a:r>
              <a:rPr lang="ko-KR" altLang="en-US" sz="1200" b="1" kern="0" spc="-150" dirty="0" err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대학환경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] </a:t>
            </a:r>
            <a:r>
              <a:rPr lang="ko-KR" altLang="en-US" sz="1200" b="1" kern="0" spc="-150" dirty="0" err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시설공간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학생식당 양질의 식단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제공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(46.4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&lt;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학생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편의시설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(57.2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&lt;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필요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물품구비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(59.6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endParaRPr lang="en-US" altLang="ko-KR" sz="1200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[</a:t>
            </a:r>
            <a:r>
              <a:rPr lang="ko-KR" altLang="en-US" sz="1200" b="1" kern="0" spc="-150" dirty="0" err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학교서비스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]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학생활동 지원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학생회 및 동아리 활동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지원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(57.3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&lt;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학습 지원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다양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(58.1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&lt;</a:t>
            </a:r>
            <a:b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</a:b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		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교내 행사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/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학생 참여 프로그램 다양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,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학생활동 지원 노력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각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55.2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endParaRPr lang="en-US" altLang="ko-KR" sz="1200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[</a:t>
            </a:r>
            <a:r>
              <a:rPr lang="ko-KR" altLang="en-US" sz="1200" b="1" kern="0" spc="-150" dirty="0" err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학교서비스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]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비용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비용 사용내역 공개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(54.3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&lt;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비용 효율적 사용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(54.5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 &lt;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비용 적정수준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(54.7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[</a:t>
            </a:r>
            <a:r>
              <a:rPr lang="ko-KR" altLang="en-US" sz="1200" b="1" kern="0" spc="-150" dirty="0" err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학교서비스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]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행정서비스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행정서비스 처리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신속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(58.4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&lt;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행정업무 직원 학생 입장에서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설명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(59.0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&lt;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행정서비스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정확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(59.2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endParaRPr lang="en-US" altLang="ko-KR" sz="1200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  <a:p>
            <a:pPr marL="171450" indent="-171450" fontAlgn="base" latinLnBrk="0">
              <a:lnSpc>
                <a:spcPct val="110000"/>
              </a:lnSpc>
              <a:spcBef>
                <a:spcPts val="400"/>
              </a:spcBef>
              <a:spcAft>
                <a:spcPct val="0"/>
              </a:spcAft>
              <a:buClr>
                <a:srgbClr val="0070C0"/>
              </a:buClr>
              <a:buFont typeface="Wingdings" pitchFamily="2" charset="2"/>
              <a:buChar char="þ"/>
            </a:pP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[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취업지원 및 국제화 역량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]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산학협력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: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산업체 현장학습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기회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(58.2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&lt;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산업체 </a:t>
            </a:r>
            <a:r>
              <a:rPr lang="ko-KR" altLang="en-US" sz="1200" b="1" kern="0" spc="-150" dirty="0" err="1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인턴십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정보 획득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용이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(59.0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</a:t>
            </a:r>
            <a:r>
              <a:rPr lang="en-US" altLang="ko-KR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&lt; 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/>
            </a:r>
            <a:b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</a:b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                                                             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산업체 </a:t>
            </a:r>
            <a:r>
              <a:rPr lang="ko-KR" altLang="en-US" sz="12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현장학습 학과별 특성 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고려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(59.5</a:t>
            </a:r>
            <a:r>
              <a:rPr lang="ko-KR" altLang="en-US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점</a:t>
            </a:r>
            <a:r>
              <a:rPr lang="en-US" altLang="ko-KR" sz="1200" b="1" kern="0" spc="-150" dirty="0" smtClean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</a:rPr>
              <a:t>)</a:t>
            </a:r>
            <a:endParaRPr lang="en-US" altLang="ko-KR" sz="1200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</a:endParaRPr>
          </a:p>
        </p:txBody>
      </p:sp>
      <p:sp>
        <p:nvSpPr>
          <p:cNvPr id="22" name="모서리가 둥근 직사각형 21"/>
          <p:cNvSpPr/>
          <p:nvPr/>
        </p:nvSpPr>
        <p:spPr>
          <a:xfrm>
            <a:off x="312678" y="2500170"/>
            <a:ext cx="895906" cy="2595942"/>
          </a:xfrm>
          <a:prstGeom prst="roundRect">
            <a:avLst>
              <a:gd name="adj" fmla="val 35213"/>
            </a:avLst>
          </a:prstGeom>
          <a:solidFill>
            <a:srgbClr val="56B3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ko-KR" altLang="en-US" sz="1400" b="1" dirty="0" err="1" smtClean="0">
                <a:latin typeface="Trebuchet MS" panose="020B0603020202020204" pitchFamily="34" charset="0"/>
              </a:rPr>
              <a:t>차원별</a:t>
            </a:r>
            <a:r>
              <a:rPr lang="ko-KR" altLang="en-US" sz="1400" b="1" dirty="0" smtClean="0">
                <a:latin typeface="Trebuchet MS" panose="020B0603020202020204" pitchFamily="34" charset="0"/>
              </a:rPr>
              <a:t> 중점</a:t>
            </a:r>
            <a:endParaRPr lang="en-US" altLang="ko-KR" sz="1400" b="1" dirty="0" smtClean="0">
              <a:latin typeface="Trebuchet MS" panose="020B0603020202020204" pitchFamily="34" charset="0"/>
            </a:endParaRPr>
          </a:p>
          <a:p>
            <a:pPr algn="ctr"/>
            <a:r>
              <a:rPr lang="ko-KR" altLang="en-US" sz="1400" b="1" dirty="0" smtClean="0">
                <a:latin typeface="Trebuchet MS" panose="020B0603020202020204" pitchFamily="34" charset="0"/>
              </a:rPr>
              <a:t>개선</a:t>
            </a:r>
            <a:endParaRPr lang="en-US" altLang="ko-KR" sz="1400" b="1" dirty="0" smtClean="0">
              <a:latin typeface="Trebuchet MS" panose="020B0603020202020204" pitchFamily="34" charset="0"/>
            </a:endParaRPr>
          </a:p>
          <a:p>
            <a:pPr algn="ctr"/>
            <a:r>
              <a:rPr lang="ko-KR" altLang="en-US" sz="1400" b="1" dirty="0" smtClean="0">
                <a:latin typeface="Trebuchet MS" panose="020B0603020202020204" pitchFamily="34" charset="0"/>
              </a:rPr>
              <a:t>요인</a:t>
            </a:r>
            <a:endParaRPr lang="en-US" altLang="ko-KR" sz="1400" b="1" dirty="0" smtClean="0">
              <a:latin typeface="Trebuchet MS" panose="020B0603020202020204" pitchFamily="34" charset="0"/>
            </a:endParaRPr>
          </a:p>
          <a:p>
            <a:pPr algn="ctr"/>
            <a:r>
              <a:rPr lang="ko-KR" altLang="en-US" sz="1400" b="1" dirty="0" smtClean="0">
                <a:latin typeface="Trebuchet MS" panose="020B0603020202020204" pitchFamily="34" charset="0"/>
              </a:rPr>
              <a:t>및</a:t>
            </a:r>
            <a:endParaRPr lang="en-US" altLang="ko-KR" sz="1400" b="1" dirty="0" smtClean="0">
              <a:latin typeface="Trebuchet MS" panose="020B0603020202020204" pitchFamily="34" charset="0"/>
            </a:endParaRPr>
          </a:p>
          <a:p>
            <a:pPr algn="ctr"/>
            <a:r>
              <a:rPr lang="ko-KR" altLang="en-US" sz="1400" b="1" dirty="0" smtClean="0">
                <a:latin typeface="Trebuchet MS" panose="020B0603020202020204" pitchFamily="34" charset="0"/>
              </a:rPr>
              <a:t>하위</a:t>
            </a:r>
            <a:endParaRPr lang="en-US" altLang="ko-KR" sz="1400" b="1" dirty="0" smtClean="0">
              <a:latin typeface="Trebuchet MS" panose="020B0603020202020204" pitchFamily="34" charset="0"/>
            </a:endParaRPr>
          </a:p>
          <a:p>
            <a:pPr algn="ctr"/>
            <a:r>
              <a:rPr lang="ko-KR" altLang="en-US" sz="1400" b="1" dirty="0" smtClean="0">
                <a:latin typeface="Trebuchet MS" panose="020B0603020202020204" pitchFamily="34" charset="0"/>
              </a:rPr>
              <a:t>항목</a:t>
            </a:r>
            <a:endParaRPr lang="ko-KR" altLang="en-US" sz="1400" b="1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2278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결과 요약 및 제언</a:t>
            </a:r>
            <a:endParaRPr lang="ko-KR" altLang="en-US" dirty="0"/>
          </a:p>
        </p:txBody>
      </p:sp>
      <p:sp>
        <p:nvSpPr>
          <p:cNvPr id="3" name="부제목 2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altLang="ko-KR" dirty="0" smtClean="0"/>
              <a:t>3) </a:t>
            </a:r>
            <a:r>
              <a:rPr lang="ko-KR" altLang="en-US" dirty="0" smtClean="0"/>
              <a:t>제언</a:t>
            </a:r>
            <a:endParaRPr lang="ko-KR" altLang="en-US" dirty="0"/>
          </a:p>
        </p:txBody>
      </p:sp>
      <p:sp>
        <p:nvSpPr>
          <p:cNvPr id="117" name="직사각형 116"/>
          <p:cNvSpPr/>
          <p:nvPr/>
        </p:nvSpPr>
        <p:spPr>
          <a:xfrm>
            <a:off x="368450" y="4273694"/>
            <a:ext cx="9217025" cy="136349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rtlCol="0" anchor="ctr"/>
          <a:lstStyle/>
          <a:p>
            <a:pPr algn="ctr"/>
            <a:endParaRPr lang="ko-KR" altLang="en-US" sz="1600" smtClean="0">
              <a:solidFill>
                <a:prstClr val="white"/>
              </a:solidFill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18" name="양쪽 모서리가 둥근 사각형 7"/>
          <p:cNvSpPr/>
          <p:nvPr/>
        </p:nvSpPr>
        <p:spPr bwMode="auto">
          <a:xfrm rot="10800000">
            <a:off x="368449" y="4279023"/>
            <a:ext cx="9217025" cy="45719"/>
          </a:xfrm>
          <a:prstGeom prst="roundRect">
            <a:avLst>
              <a:gd name="adj" fmla="val 50000"/>
            </a:avLst>
          </a:prstGeom>
          <a:solidFill>
            <a:srgbClr val="1678A7"/>
          </a:solidFill>
          <a:ln w="1143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>
            <a:defPPr>
              <a:defRPr lang="en-A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7859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5718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35775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14367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92960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871552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35014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2873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>
              <a:defRPr/>
            </a:pPr>
            <a:endParaRPr kumimoji="0" lang="ko-KR" altLang="en-US">
              <a:solidFill>
                <a:prstClr val="white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19" name="그룹 118"/>
          <p:cNvGrpSpPr/>
          <p:nvPr/>
        </p:nvGrpSpPr>
        <p:grpSpPr>
          <a:xfrm>
            <a:off x="681730" y="4468507"/>
            <a:ext cx="358851" cy="295658"/>
            <a:chOff x="452277" y="6261490"/>
            <a:chExt cx="358851" cy="295658"/>
          </a:xfrm>
        </p:grpSpPr>
        <p:sp>
          <p:nvSpPr>
            <p:cNvPr id="122" name="직사각형 121"/>
            <p:cNvSpPr/>
            <p:nvPr/>
          </p:nvSpPr>
          <p:spPr>
            <a:xfrm>
              <a:off x="626397" y="6261490"/>
              <a:ext cx="184731" cy="2956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latinLnBrk="0">
                <a:lnSpc>
                  <a:spcPct val="110000"/>
                </a:lnSpc>
                <a:spcBef>
                  <a:spcPts val="300"/>
                </a:spcBef>
                <a:buClr>
                  <a:srgbClr val="007BF6"/>
                </a:buClr>
                <a:buSzPct val="80000"/>
              </a:pPr>
              <a:endParaRPr kumimoji="0" lang="ko-KR" altLang="en-US" sz="13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rgbClr val="00549F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grpSp>
          <p:nvGrpSpPr>
            <p:cNvPr id="123" name="그룹 122"/>
            <p:cNvGrpSpPr/>
            <p:nvPr/>
          </p:nvGrpSpPr>
          <p:grpSpPr>
            <a:xfrm>
              <a:off x="452277" y="6326623"/>
              <a:ext cx="218910" cy="182128"/>
              <a:chOff x="373227" y="6326622"/>
              <a:chExt cx="546568" cy="397998"/>
            </a:xfrm>
          </p:grpSpPr>
          <p:sp>
            <p:nvSpPr>
              <p:cNvPr id="124" name="원형 123"/>
              <p:cNvSpPr/>
              <p:nvPr/>
            </p:nvSpPr>
            <p:spPr>
              <a:xfrm rot="5400000" flipH="1">
                <a:off x="352736" y="6349824"/>
                <a:ext cx="316677" cy="275695"/>
              </a:xfrm>
              <a:prstGeom prst="pie">
                <a:avLst/>
              </a:prstGeom>
              <a:solidFill>
                <a:srgbClr val="1678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fontAlgn="auto" latinLnBrk="0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ko-KR" altLang="en-US" kern="0" smtClean="0">
                  <a:solidFill>
                    <a:prstClr val="white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25" name="오른쪽 화살표 124"/>
              <p:cNvSpPr/>
              <p:nvPr/>
            </p:nvSpPr>
            <p:spPr>
              <a:xfrm>
                <a:off x="498690" y="6326622"/>
                <a:ext cx="421105" cy="397998"/>
              </a:xfrm>
              <a:prstGeom prst="rightArrow">
                <a:avLst>
                  <a:gd name="adj1" fmla="val 60756"/>
                  <a:gd name="adj2" fmla="val 45153"/>
                </a:avLst>
              </a:prstGeom>
              <a:solidFill>
                <a:srgbClr val="1678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fontAlgn="auto" latinLnBrk="0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ko-KR" altLang="en-US" kern="0" smtClean="0">
                  <a:solidFill>
                    <a:prstClr val="white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</p:grpSp>
      </p:grpSp>
      <p:sp>
        <p:nvSpPr>
          <p:cNvPr id="120" name="직사각형 119"/>
          <p:cNvSpPr/>
          <p:nvPr/>
        </p:nvSpPr>
        <p:spPr>
          <a:xfrm>
            <a:off x="1024510" y="4502697"/>
            <a:ext cx="8344940" cy="10002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ko-KR" altLang="en-US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행정서비스 처리 신속에 대한 만족도는 </a:t>
            </a:r>
            <a:r>
              <a:rPr lang="en-US" altLang="ko-KR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58.4%</a:t>
            </a:r>
            <a:r>
              <a:rPr lang="ko-KR" altLang="en-US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로</a:t>
            </a:r>
            <a:r>
              <a:rPr lang="en-US" altLang="ko-KR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, </a:t>
            </a:r>
            <a:r>
              <a:rPr lang="ko-KR" altLang="en-US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행정서비스 차원 내 가장 낮은 만족도</a:t>
            </a:r>
            <a:endParaRPr lang="en-US" altLang="ko-KR" sz="1200" b="1" spc="-100" dirty="0">
              <a:ln>
                <a:solidFill>
                  <a:srgbClr val="4F81BD">
                    <a:alpha val="0"/>
                  </a:srgbClr>
                </a:solidFill>
              </a:ln>
              <a:solidFill>
                <a:srgbClr val="1678A7"/>
              </a:solidFill>
              <a:latin typeface="맑은 고딕"/>
              <a:ea typeface="맑은 고딕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7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004EA2"/>
                </a:solidFill>
                <a:latin typeface="맑은 고딕"/>
                <a:ea typeface="맑은 고딕"/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-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행정의 효율성을 높이기 위해 행정절차를 간소화할 필요가 있음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7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-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특히 대학의 정보가 제공되는 홈페이지를 수시로 업데이트하여 최신의 정보를 제공하되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,</a:t>
            </a:r>
            <a:b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</a:b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학생들이 자주 묻는 사항에 대해서는 체계적으로 정리하여 행정처리의 신속성을 제고하여야 함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.</a:t>
            </a:r>
          </a:p>
        </p:txBody>
      </p:sp>
      <p:sp>
        <p:nvSpPr>
          <p:cNvPr id="121" name="직사각형 120"/>
          <p:cNvSpPr/>
          <p:nvPr/>
        </p:nvSpPr>
        <p:spPr bwMode="auto">
          <a:xfrm>
            <a:off x="368448" y="4005064"/>
            <a:ext cx="2269852" cy="184666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anchor="ctr">
            <a:spAutoFit/>
          </a:bodyPr>
          <a:lstStyle/>
          <a:p>
            <a:pPr marL="273050" indent="-273050">
              <a:buClr>
                <a:srgbClr val="0A438B"/>
              </a:buClr>
              <a:buFont typeface="Wingdings" panose="05000000000000000000" pitchFamily="2" charset="2"/>
              <a:buChar char="&amp;"/>
              <a:defRPr/>
            </a:pPr>
            <a:r>
              <a:rPr lang="en-US" altLang="ko-KR" sz="1200" b="1" spc="-15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Trebuchet MS" pitchFamily="34" charset="0"/>
              </a:rPr>
              <a:t>2. </a:t>
            </a:r>
            <a:r>
              <a:rPr lang="ko-KR" altLang="en-US" sz="1200" b="1" spc="-15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Trebuchet MS" pitchFamily="34" charset="0"/>
              </a:rPr>
              <a:t>행정절차 간소화 및 신속성 제고</a:t>
            </a:r>
            <a:endParaRPr lang="ko-KR" altLang="en-US" sz="1200" b="1" spc="-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116" name="양쪽 모서리가 둥근 사각형 7"/>
          <p:cNvSpPr/>
          <p:nvPr/>
        </p:nvSpPr>
        <p:spPr bwMode="auto">
          <a:xfrm rot="10800000">
            <a:off x="368448" y="5637184"/>
            <a:ext cx="9217025" cy="45719"/>
          </a:xfrm>
          <a:prstGeom prst="roundRect">
            <a:avLst>
              <a:gd name="adj" fmla="val 50000"/>
            </a:avLst>
          </a:prstGeom>
          <a:solidFill>
            <a:srgbClr val="1678A7"/>
          </a:solidFill>
          <a:ln w="1143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>
            <a:defPPr>
              <a:defRPr lang="en-A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7859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5718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35775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14367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92960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871552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35014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2873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>
              <a:defRPr/>
            </a:pPr>
            <a:endParaRPr kumimoji="0" lang="ko-KR" altLang="en-US">
              <a:solidFill>
                <a:prstClr val="white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342130" y="1556792"/>
            <a:ext cx="9243342" cy="2073898"/>
            <a:chOff x="342130" y="1556792"/>
            <a:chExt cx="9243342" cy="2073898"/>
          </a:xfrm>
        </p:grpSpPr>
        <p:sp>
          <p:nvSpPr>
            <p:cNvPr id="105" name="직사각형 104"/>
            <p:cNvSpPr/>
            <p:nvPr/>
          </p:nvSpPr>
          <p:spPr>
            <a:xfrm>
              <a:off x="344488" y="1844825"/>
              <a:ext cx="9217025" cy="17751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ko-KR" altLang="en-US" sz="1600" smtClean="0">
                <a:solidFill>
                  <a:prstClr val="white"/>
                </a:solidFill>
                <a:latin typeface="나눔고딕" panose="020D0604000000000000" pitchFamily="50" charset="-127"/>
                <a:ea typeface="나눔고딕" panose="020D0604000000000000" pitchFamily="50" charset="-127"/>
              </a:endParaRPr>
            </a:p>
          </p:txBody>
        </p:sp>
        <p:sp>
          <p:nvSpPr>
            <p:cNvPr id="106" name="양쪽 모서리가 둥근 사각형 7"/>
            <p:cNvSpPr/>
            <p:nvPr/>
          </p:nvSpPr>
          <p:spPr bwMode="auto">
            <a:xfrm rot="10800000">
              <a:off x="344487" y="1850156"/>
              <a:ext cx="9217025" cy="45719"/>
            </a:xfrm>
            <a:prstGeom prst="roundRect">
              <a:avLst>
                <a:gd name="adj" fmla="val 50000"/>
              </a:avLst>
            </a:prstGeom>
            <a:solidFill>
              <a:srgbClr val="1678A7"/>
            </a:solidFill>
            <a:ln w="114300" cap="flat" cmpd="sng" algn="ctr">
              <a:noFill/>
              <a:prstDash val="solid"/>
              <a:miter lim="800000"/>
            </a:ln>
            <a:effectLst/>
            <a:extLst/>
          </p:spPr>
          <p:txBody>
            <a:bodyPr rtlCol="0" anchor="ctr"/>
            <a:lstStyle>
              <a:defPPr>
                <a:defRPr lang="en-A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7859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5718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435775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914367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392960" algn="l" defTabSz="95718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871552" algn="l" defTabSz="95718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350144" algn="l" defTabSz="95718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828734" algn="l" defTabSz="95718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latinLnBrk="0">
                <a:defRPr/>
              </a:pPr>
              <a:endParaRPr kumimoji="0" lang="ko-KR" altLang="en-US">
                <a:solidFill>
                  <a:prstClr val="white"/>
                </a:solidFill>
                <a:latin typeface="Trebuchet MS" panose="020B0603020202020204" pitchFamily="34" charset="0"/>
              </a:endParaRPr>
            </a:p>
          </p:txBody>
        </p:sp>
        <p:grpSp>
          <p:nvGrpSpPr>
            <p:cNvPr id="107" name="그룹 106"/>
            <p:cNvGrpSpPr/>
            <p:nvPr/>
          </p:nvGrpSpPr>
          <p:grpSpPr>
            <a:xfrm>
              <a:off x="657768" y="2039640"/>
              <a:ext cx="358851" cy="295658"/>
              <a:chOff x="452277" y="6261490"/>
              <a:chExt cx="358851" cy="295658"/>
            </a:xfrm>
          </p:grpSpPr>
          <p:sp>
            <p:nvSpPr>
              <p:cNvPr id="110" name="직사각형 109"/>
              <p:cNvSpPr/>
              <p:nvPr/>
            </p:nvSpPr>
            <p:spPr>
              <a:xfrm>
                <a:off x="626397" y="6261490"/>
                <a:ext cx="184731" cy="2956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latinLnBrk="0">
                  <a:lnSpc>
                    <a:spcPct val="110000"/>
                  </a:lnSpc>
                  <a:spcBef>
                    <a:spcPts val="300"/>
                  </a:spcBef>
                  <a:buClr>
                    <a:srgbClr val="007BF6"/>
                  </a:buClr>
                  <a:buSzPct val="80000"/>
                </a:pPr>
                <a:endParaRPr kumimoji="0" lang="ko-KR" altLang="en-US" sz="1300" b="1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rgbClr val="00549F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grpSp>
            <p:nvGrpSpPr>
              <p:cNvPr id="111" name="그룹 110"/>
              <p:cNvGrpSpPr/>
              <p:nvPr/>
            </p:nvGrpSpPr>
            <p:grpSpPr>
              <a:xfrm>
                <a:off x="452277" y="6326623"/>
                <a:ext cx="218910" cy="182128"/>
                <a:chOff x="373227" y="6326622"/>
                <a:chExt cx="546568" cy="397998"/>
              </a:xfrm>
            </p:grpSpPr>
            <p:sp>
              <p:nvSpPr>
                <p:cNvPr id="112" name="원형 111"/>
                <p:cNvSpPr/>
                <p:nvPr/>
              </p:nvSpPr>
              <p:spPr>
                <a:xfrm rot="5400000" flipH="1">
                  <a:off x="352736" y="6349824"/>
                  <a:ext cx="316677" cy="275695"/>
                </a:xfrm>
                <a:prstGeom prst="pie">
                  <a:avLst/>
                </a:prstGeom>
                <a:solidFill>
                  <a:srgbClr val="1678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fontAlgn="auto" latinLnBrk="0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ko-KR" altLang="en-US" kern="0" smtClean="0">
                    <a:solidFill>
                      <a:prstClr val="white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113" name="오른쪽 화살표 112"/>
                <p:cNvSpPr/>
                <p:nvPr/>
              </p:nvSpPr>
              <p:spPr>
                <a:xfrm>
                  <a:off x="498690" y="6326622"/>
                  <a:ext cx="421105" cy="397998"/>
                </a:xfrm>
                <a:prstGeom prst="rightArrow">
                  <a:avLst>
                    <a:gd name="adj1" fmla="val 60756"/>
                    <a:gd name="adj2" fmla="val 45153"/>
                  </a:avLst>
                </a:prstGeom>
                <a:solidFill>
                  <a:srgbClr val="1678A7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fontAlgn="auto" latinLnBrk="0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kumimoji="0" lang="ko-KR" altLang="en-US" kern="0" smtClean="0">
                    <a:solidFill>
                      <a:prstClr val="white"/>
                    </a:solidFill>
                    <a:latin typeface="Trebuchet MS" panose="020B0603020202020204" pitchFamily="34" charset="0"/>
                    <a:ea typeface="맑은 고딕" panose="020B0503020000020004" pitchFamily="50" charset="-127"/>
                  </a:endParaRPr>
                </a:p>
              </p:txBody>
            </p:sp>
          </p:grpSp>
        </p:grpSp>
        <p:sp>
          <p:nvSpPr>
            <p:cNvPr id="108" name="직사각형 107"/>
            <p:cNvSpPr/>
            <p:nvPr/>
          </p:nvSpPr>
          <p:spPr>
            <a:xfrm>
              <a:off x="1000547" y="2073830"/>
              <a:ext cx="8584925" cy="140038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ko-KR" altLang="en-US" sz="1200" b="1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rgbClr val="1678A7"/>
                  </a:solidFill>
                  <a:latin typeface="맑은 고딕"/>
                  <a:ea typeface="맑은 고딕"/>
                </a:rPr>
                <a:t>시설 공간 차원은 </a:t>
              </a:r>
              <a:r>
                <a:rPr lang="en-US" altLang="ko-KR" sz="1200" b="1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rgbClr val="1678A7"/>
                  </a:solidFill>
                  <a:latin typeface="맑은 고딕"/>
                  <a:ea typeface="맑은 고딕"/>
                </a:rPr>
                <a:t>2017</a:t>
              </a:r>
              <a:r>
                <a:rPr lang="ko-KR" altLang="en-US" sz="1200" b="1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rgbClr val="1678A7"/>
                  </a:solidFill>
                  <a:latin typeface="맑은 고딕"/>
                  <a:ea typeface="맑은 고딕"/>
                </a:rPr>
                <a:t>년에 이어 중점 개선 영역으로 나타남</a:t>
              </a:r>
              <a:endParaRPr lang="en-US" altLang="ko-KR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endParaRPr>
            </a:p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7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 </a:t>
              </a:r>
            </a:p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-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 조사 결과를 바탕으로 학생식당</a:t>
              </a: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, 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학생 자치 공간 등 학생 편의시설에 대한 개선이 필요할 것으로 보임</a:t>
              </a: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,. </a:t>
              </a:r>
              <a:b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</a:b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  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편의시설의 경우 재학생의 주된 이용 공간인 만큼</a:t>
              </a:r>
              <a:r>
                <a:rPr lang="en-US" altLang="ko-KR" sz="1100" spc="-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 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만족도 제고를 위해 개선이 필수적인 차원이나</a:t>
              </a: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, 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재원적인 측면을 고려하여야 함</a:t>
              </a: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.</a:t>
              </a:r>
              <a:b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</a:b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  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따라서 편의시설 개선에 대한 재학생들의 </a:t>
              </a: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Needs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를 파악</a:t>
              </a: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, 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우선 수렴하여 중</a:t>
              </a: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·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장기적인 계획을 수립해 나가야 할 것임</a:t>
              </a: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.</a:t>
              </a:r>
            </a:p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endParaRPr>
            </a:p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- 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단기적으로는 필요 물품을 정기적</a:t>
              </a: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·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주기적으로 구비하되</a:t>
              </a: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,</a:t>
              </a:r>
              <a:b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</a:b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  </a:t>
              </a:r>
              <a:r>
                <a:rPr lang="ko-KR" altLang="en-US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특히 컴퓨터 실습실의 경우 강의 진행 및 이용 시 불편함이 없도록 컴퓨터에 대한 수시점검 및 관리가 필요할 것으로 보임</a:t>
              </a:r>
              <a:r>
                <a:rPr lang="en-US" altLang="ko-KR" sz="1100" spc="-10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맑은 고딕"/>
                  <a:ea typeface="맑은 고딕"/>
                </a:rPr>
                <a:t>.</a:t>
              </a:r>
            </a:p>
          </p:txBody>
        </p:sp>
        <p:sp>
          <p:nvSpPr>
            <p:cNvPr id="109" name="직사각형 108"/>
            <p:cNvSpPr/>
            <p:nvPr/>
          </p:nvSpPr>
          <p:spPr bwMode="auto">
            <a:xfrm>
              <a:off x="342131" y="1556792"/>
              <a:ext cx="3794308" cy="18466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anchor="ctr">
              <a:spAutoFit/>
            </a:bodyPr>
            <a:lstStyle/>
            <a:p>
              <a:pPr marL="273050" indent="-273050">
                <a:buClr>
                  <a:srgbClr val="0A438B"/>
                </a:buClr>
                <a:buFont typeface="Wingdings" panose="05000000000000000000" pitchFamily="2" charset="2"/>
                <a:buChar char="&amp;"/>
                <a:defRPr/>
              </a:pPr>
              <a:r>
                <a:rPr lang="en-US" altLang="ko-KR" sz="1200" b="1" spc="-15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Trebuchet MS" pitchFamily="34" charset="0"/>
                </a:rPr>
                <a:t>1. </a:t>
              </a:r>
              <a:r>
                <a:rPr lang="ko-KR" altLang="en-US" sz="1200" b="1" spc="-15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Trebuchet MS" pitchFamily="34" charset="0"/>
                </a:rPr>
                <a:t>편의시설 개선에 대한 재학생들의 </a:t>
              </a:r>
              <a:r>
                <a:rPr lang="en-US" altLang="ko-KR" sz="1200" b="1" spc="-15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Trebuchet MS" pitchFamily="34" charset="0"/>
                </a:rPr>
                <a:t>Needs </a:t>
              </a:r>
              <a:r>
                <a:rPr lang="ko-KR" altLang="en-US" sz="1200" b="1" spc="-150" dirty="0" smtClean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Trebuchet MS" pitchFamily="34" charset="0"/>
                </a:rPr>
                <a:t>파악 및 개선 필요</a:t>
              </a:r>
              <a:endParaRPr lang="ko-KR" altLang="en-US" sz="1200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Trebuchet MS" pitchFamily="34" charset="0"/>
              </a:endParaRPr>
            </a:p>
          </p:txBody>
        </p:sp>
        <p:sp>
          <p:nvSpPr>
            <p:cNvPr id="104" name="양쪽 모서리가 둥근 사각형 7"/>
            <p:cNvSpPr/>
            <p:nvPr/>
          </p:nvSpPr>
          <p:spPr bwMode="auto">
            <a:xfrm rot="10800000">
              <a:off x="342130" y="3584971"/>
              <a:ext cx="9217025" cy="45719"/>
            </a:xfrm>
            <a:prstGeom prst="roundRect">
              <a:avLst>
                <a:gd name="adj" fmla="val 50000"/>
              </a:avLst>
            </a:prstGeom>
            <a:solidFill>
              <a:srgbClr val="1678A7"/>
            </a:solidFill>
            <a:ln w="114300" cap="flat" cmpd="sng" algn="ctr">
              <a:noFill/>
              <a:prstDash val="solid"/>
              <a:miter lim="800000"/>
            </a:ln>
            <a:effectLst/>
            <a:extLst/>
          </p:spPr>
          <p:txBody>
            <a:bodyPr rtlCol="0" anchor="ctr"/>
            <a:lstStyle>
              <a:defPPr>
                <a:defRPr lang="en-A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7859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57180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435775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914367" algn="l" rtl="0" fontAlgn="base">
                <a:spcBef>
                  <a:spcPct val="0"/>
                </a:spcBef>
                <a:spcAft>
                  <a:spcPct val="0"/>
                </a:spcAft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392960" algn="l" defTabSz="95718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871552" algn="l" defTabSz="95718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350144" algn="l" defTabSz="95718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828734" algn="l" defTabSz="957180" rtl="0" eaLnBrk="1" latinLnBrk="0" hangingPunct="1">
                <a:defRPr b="1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latinLnBrk="0">
                <a:defRPr/>
              </a:pPr>
              <a:endParaRPr kumimoji="0" lang="ko-KR" altLang="en-US">
                <a:solidFill>
                  <a:prstClr val="white"/>
                </a:solidFill>
                <a:latin typeface="Trebuchet MS" panose="020B0603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535876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결과 요약 및 제언</a:t>
            </a:r>
            <a:endParaRPr lang="ko-KR" altLang="en-US" dirty="0"/>
          </a:p>
        </p:txBody>
      </p:sp>
      <p:sp>
        <p:nvSpPr>
          <p:cNvPr id="3" name="부제목 2"/>
          <p:cNvSpPr>
            <a:spLocks noGrp="1"/>
          </p:cNvSpPr>
          <p:nvPr>
            <p:ph type="subTitle" idx="10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altLang="ko-KR" dirty="0" smtClean="0"/>
              <a:t>3) </a:t>
            </a:r>
            <a:r>
              <a:rPr lang="ko-KR" altLang="en-US" dirty="0" smtClean="0"/>
              <a:t>제언</a:t>
            </a:r>
            <a:endParaRPr lang="ko-KR" altLang="en-US" dirty="0"/>
          </a:p>
        </p:txBody>
      </p:sp>
      <p:sp>
        <p:nvSpPr>
          <p:cNvPr id="117" name="직사각형 116"/>
          <p:cNvSpPr/>
          <p:nvPr/>
        </p:nvSpPr>
        <p:spPr>
          <a:xfrm>
            <a:off x="368450" y="4612078"/>
            <a:ext cx="9217025" cy="12194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rtlCol="0" anchor="ctr"/>
          <a:lstStyle/>
          <a:p>
            <a:pPr algn="ctr"/>
            <a:endParaRPr lang="ko-KR" altLang="en-US" sz="1600" smtClean="0">
              <a:solidFill>
                <a:prstClr val="white"/>
              </a:solidFill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18" name="양쪽 모서리가 둥근 사각형 7"/>
          <p:cNvSpPr/>
          <p:nvPr/>
        </p:nvSpPr>
        <p:spPr bwMode="auto">
          <a:xfrm rot="10800000">
            <a:off x="368449" y="4617407"/>
            <a:ext cx="9217025" cy="45719"/>
          </a:xfrm>
          <a:prstGeom prst="roundRect">
            <a:avLst>
              <a:gd name="adj" fmla="val 50000"/>
            </a:avLst>
          </a:prstGeom>
          <a:solidFill>
            <a:srgbClr val="1678A7"/>
          </a:solidFill>
          <a:ln w="1143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>
            <a:defPPr>
              <a:defRPr lang="en-A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7859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5718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35775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14367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92960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871552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35014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2873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>
              <a:defRPr/>
            </a:pPr>
            <a:endParaRPr kumimoji="0" lang="ko-KR" altLang="en-US">
              <a:solidFill>
                <a:prstClr val="white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19" name="그룹 118"/>
          <p:cNvGrpSpPr/>
          <p:nvPr/>
        </p:nvGrpSpPr>
        <p:grpSpPr>
          <a:xfrm>
            <a:off x="681730" y="4806891"/>
            <a:ext cx="358851" cy="295658"/>
            <a:chOff x="452277" y="6261490"/>
            <a:chExt cx="358851" cy="295658"/>
          </a:xfrm>
        </p:grpSpPr>
        <p:sp>
          <p:nvSpPr>
            <p:cNvPr id="122" name="직사각형 121"/>
            <p:cNvSpPr/>
            <p:nvPr/>
          </p:nvSpPr>
          <p:spPr>
            <a:xfrm>
              <a:off x="626397" y="6261490"/>
              <a:ext cx="184731" cy="2956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latinLnBrk="0">
                <a:lnSpc>
                  <a:spcPct val="110000"/>
                </a:lnSpc>
                <a:spcBef>
                  <a:spcPts val="300"/>
                </a:spcBef>
                <a:buClr>
                  <a:srgbClr val="007BF6"/>
                </a:buClr>
                <a:buSzPct val="80000"/>
              </a:pPr>
              <a:endParaRPr kumimoji="0" lang="ko-KR" altLang="en-US" sz="13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rgbClr val="00549F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grpSp>
          <p:nvGrpSpPr>
            <p:cNvPr id="123" name="그룹 122"/>
            <p:cNvGrpSpPr/>
            <p:nvPr/>
          </p:nvGrpSpPr>
          <p:grpSpPr>
            <a:xfrm>
              <a:off x="452277" y="6326623"/>
              <a:ext cx="218910" cy="182128"/>
              <a:chOff x="373227" y="6326622"/>
              <a:chExt cx="546568" cy="397998"/>
            </a:xfrm>
          </p:grpSpPr>
          <p:sp>
            <p:nvSpPr>
              <p:cNvPr id="124" name="원형 123"/>
              <p:cNvSpPr/>
              <p:nvPr/>
            </p:nvSpPr>
            <p:spPr>
              <a:xfrm rot="5400000" flipH="1">
                <a:off x="352736" y="6349824"/>
                <a:ext cx="316677" cy="275695"/>
              </a:xfrm>
              <a:prstGeom prst="pie">
                <a:avLst/>
              </a:prstGeom>
              <a:solidFill>
                <a:srgbClr val="1678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fontAlgn="auto" latinLnBrk="0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ko-KR" altLang="en-US" kern="0" smtClean="0">
                  <a:solidFill>
                    <a:prstClr val="white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25" name="오른쪽 화살표 124"/>
              <p:cNvSpPr/>
              <p:nvPr/>
            </p:nvSpPr>
            <p:spPr>
              <a:xfrm>
                <a:off x="498690" y="6326622"/>
                <a:ext cx="421105" cy="397998"/>
              </a:xfrm>
              <a:prstGeom prst="rightArrow">
                <a:avLst>
                  <a:gd name="adj1" fmla="val 60756"/>
                  <a:gd name="adj2" fmla="val 45153"/>
                </a:avLst>
              </a:prstGeom>
              <a:solidFill>
                <a:srgbClr val="1678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fontAlgn="auto" latinLnBrk="0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ko-KR" altLang="en-US" kern="0" smtClean="0">
                  <a:solidFill>
                    <a:prstClr val="white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</p:grpSp>
      </p:grpSp>
      <p:sp>
        <p:nvSpPr>
          <p:cNvPr id="120" name="직사각형 119"/>
          <p:cNvSpPr/>
          <p:nvPr/>
        </p:nvSpPr>
        <p:spPr>
          <a:xfrm>
            <a:off x="1024510" y="4841081"/>
            <a:ext cx="8344940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ko-KR" altLang="en-US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학생활동 지원 차원 내 학생회</a:t>
            </a:r>
            <a:r>
              <a:rPr lang="en-US" altLang="ko-KR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, </a:t>
            </a:r>
            <a:r>
              <a:rPr lang="ko-KR" altLang="en-US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동아리 지원에 대한 만족도가 가장 낮은 것으로 분석됨</a:t>
            </a:r>
            <a:endParaRPr lang="en-US" altLang="ko-KR" sz="1200" b="1" spc="-100" dirty="0" smtClean="0">
              <a:ln>
                <a:solidFill>
                  <a:srgbClr val="4F81BD">
                    <a:alpha val="0"/>
                  </a:srgbClr>
                </a:solidFill>
              </a:ln>
              <a:solidFill>
                <a:srgbClr val="1678A7"/>
              </a:solidFill>
              <a:latin typeface="맑은 고딕"/>
              <a:ea typeface="맑은 고딕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7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-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학생회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,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동아리 지원에 대한 만족도를 높이기 위해서는 행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·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재정적 지원이 중요함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.</a:t>
            </a:r>
            <a:b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</a:b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현재 진행되고 있는 학생자치 기구에 대한 재정적 지원의 경우 재원 및 실효성을 고려하여 점진적으로 확대하되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, </a:t>
            </a:r>
            <a:b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</a:b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학생회 활동 및 동아리 활동에 대한 행정적 지원 또한  개선해야 할 것으로 보여짐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.</a:t>
            </a:r>
            <a:b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</a:b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 </a:t>
            </a:r>
          </a:p>
        </p:txBody>
      </p:sp>
      <p:sp>
        <p:nvSpPr>
          <p:cNvPr id="121" name="직사각형 120"/>
          <p:cNvSpPr/>
          <p:nvPr/>
        </p:nvSpPr>
        <p:spPr bwMode="auto">
          <a:xfrm>
            <a:off x="368448" y="4343448"/>
            <a:ext cx="2765181" cy="184666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anchor="ctr">
            <a:spAutoFit/>
          </a:bodyPr>
          <a:lstStyle/>
          <a:p>
            <a:pPr marL="273050" indent="-273050">
              <a:buClr>
                <a:srgbClr val="0A438B"/>
              </a:buClr>
              <a:buFont typeface="Wingdings" panose="05000000000000000000" pitchFamily="2" charset="2"/>
              <a:buChar char="&amp;"/>
              <a:defRPr/>
            </a:pPr>
            <a:r>
              <a:rPr lang="en-US" altLang="ko-KR" sz="1200" b="1" spc="-15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Trebuchet MS" pitchFamily="34" charset="0"/>
              </a:rPr>
              <a:t>4. </a:t>
            </a:r>
            <a:r>
              <a:rPr lang="ko-KR" altLang="en-US" sz="1200" b="1" spc="-15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Trebuchet MS" pitchFamily="34" charset="0"/>
              </a:rPr>
              <a:t>학생회 및 동아리에 대한 행</a:t>
            </a:r>
            <a:r>
              <a:rPr lang="en-US" altLang="ko-KR" sz="1200" b="1" spc="-15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Trebuchet MS" pitchFamily="34" charset="0"/>
              </a:rPr>
              <a:t>·</a:t>
            </a:r>
            <a:r>
              <a:rPr lang="ko-KR" altLang="en-US" sz="1200" b="1" spc="-15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Trebuchet MS" pitchFamily="34" charset="0"/>
              </a:rPr>
              <a:t>재정적 지원</a:t>
            </a:r>
            <a:endParaRPr lang="ko-KR" altLang="en-US" sz="1200" b="1" spc="-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116" name="양쪽 모서리가 둥근 사각형 7"/>
          <p:cNvSpPr/>
          <p:nvPr/>
        </p:nvSpPr>
        <p:spPr bwMode="auto">
          <a:xfrm rot="10800000">
            <a:off x="368448" y="5805264"/>
            <a:ext cx="9217025" cy="45719"/>
          </a:xfrm>
          <a:prstGeom prst="roundRect">
            <a:avLst>
              <a:gd name="adj" fmla="val 50000"/>
            </a:avLst>
          </a:prstGeom>
          <a:solidFill>
            <a:srgbClr val="1678A7"/>
          </a:solidFill>
          <a:ln w="1143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>
            <a:defPPr>
              <a:defRPr lang="en-A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7859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5718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35775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14367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92960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871552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35014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2873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>
              <a:defRPr/>
            </a:pPr>
            <a:endParaRPr kumimoji="0" lang="ko-KR" altLang="en-US">
              <a:solidFill>
                <a:prstClr val="white"/>
              </a:solidFill>
              <a:latin typeface="Trebuchet MS" panose="020B0603020202020204" pitchFamily="34" charset="0"/>
            </a:endParaRPr>
          </a:p>
        </p:txBody>
      </p:sp>
      <p:sp>
        <p:nvSpPr>
          <p:cNvPr id="105" name="직사각형 104"/>
          <p:cNvSpPr/>
          <p:nvPr/>
        </p:nvSpPr>
        <p:spPr>
          <a:xfrm>
            <a:off x="344488" y="1844825"/>
            <a:ext cx="9217025" cy="197050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rtlCol="0" anchor="ctr"/>
          <a:lstStyle/>
          <a:p>
            <a:pPr algn="ctr"/>
            <a:endParaRPr lang="ko-KR" altLang="en-US" sz="1600" smtClean="0">
              <a:solidFill>
                <a:prstClr val="white"/>
              </a:solidFill>
              <a:latin typeface="나눔고딕" panose="020D0604000000000000" pitchFamily="50" charset="-127"/>
              <a:ea typeface="나눔고딕" panose="020D0604000000000000" pitchFamily="50" charset="-127"/>
            </a:endParaRPr>
          </a:p>
        </p:txBody>
      </p:sp>
      <p:sp>
        <p:nvSpPr>
          <p:cNvPr id="106" name="양쪽 모서리가 둥근 사각형 7"/>
          <p:cNvSpPr/>
          <p:nvPr/>
        </p:nvSpPr>
        <p:spPr bwMode="auto">
          <a:xfrm rot="10800000">
            <a:off x="344487" y="1850156"/>
            <a:ext cx="9217025" cy="45719"/>
          </a:xfrm>
          <a:prstGeom prst="roundRect">
            <a:avLst>
              <a:gd name="adj" fmla="val 50000"/>
            </a:avLst>
          </a:prstGeom>
          <a:solidFill>
            <a:srgbClr val="1678A7"/>
          </a:solidFill>
          <a:ln w="1143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>
            <a:defPPr>
              <a:defRPr lang="en-A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7859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5718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35775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14367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92960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871552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35014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2873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>
              <a:defRPr/>
            </a:pPr>
            <a:endParaRPr kumimoji="0" lang="ko-KR" altLang="en-US">
              <a:solidFill>
                <a:prstClr val="white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07" name="그룹 106"/>
          <p:cNvGrpSpPr/>
          <p:nvPr/>
        </p:nvGrpSpPr>
        <p:grpSpPr>
          <a:xfrm>
            <a:off x="657768" y="2039640"/>
            <a:ext cx="358851" cy="295658"/>
            <a:chOff x="452277" y="6261490"/>
            <a:chExt cx="358851" cy="295658"/>
          </a:xfrm>
        </p:grpSpPr>
        <p:sp>
          <p:nvSpPr>
            <p:cNvPr id="110" name="직사각형 109"/>
            <p:cNvSpPr/>
            <p:nvPr/>
          </p:nvSpPr>
          <p:spPr>
            <a:xfrm>
              <a:off x="626397" y="6261490"/>
              <a:ext cx="184731" cy="2956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latinLnBrk="0">
                <a:lnSpc>
                  <a:spcPct val="110000"/>
                </a:lnSpc>
                <a:spcBef>
                  <a:spcPts val="300"/>
                </a:spcBef>
                <a:buClr>
                  <a:srgbClr val="007BF6"/>
                </a:buClr>
                <a:buSzPct val="80000"/>
              </a:pPr>
              <a:endParaRPr kumimoji="0" lang="ko-KR" altLang="en-US" sz="13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rgbClr val="00549F"/>
                </a:solidFill>
                <a:latin typeface="Trebuchet MS" panose="020B0603020202020204" pitchFamily="34" charset="0"/>
                <a:ea typeface="맑은 고딕" panose="020B0503020000020004" pitchFamily="50" charset="-127"/>
              </a:endParaRPr>
            </a:p>
          </p:txBody>
        </p:sp>
        <p:grpSp>
          <p:nvGrpSpPr>
            <p:cNvPr id="111" name="그룹 110"/>
            <p:cNvGrpSpPr/>
            <p:nvPr/>
          </p:nvGrpSpPr>
          <p:grpSpPr>
            <a:xfrm>
              <a:off x="452277" y="6326623"/>
              <a:ext cx="218910" cy="182128"/>
              <a:chOff x="373227" y="6326622"/>
              <a:chExt cx="546568" cy="397998"/>
            </a:xfrm>
          </p:grpSpPr>
          <p:sp>
            <p:nvSpPr>
              <p:cNvPr id="112" name="원형 111"/>
              <p:cNvSpPr/>
              <p:nvPr/>
            </p:nvSpPr>
            <p:spPr>
              <a:xfrm rot="5400000" flipH="1">
                <a:off x="352736" y="6349824"/>
                <a:ext cx="316677" cy="275695"/>
              </a:xfrm>
              <a:prstGeom prst="pie">
                <a:avLst/>
              </a:prstGeom>
              <a:solidFill>
                <a:srgbClr val="1678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fontAlgn="auto" latinLnBrk="0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ko-KR" altLang="en-US" kern="0" smtClean="0">
                  <a:solidFill>
                    <a:prstClr val="white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  <p:sp>
            <p:nvSpPr>
              <p:cNvPr id="113" name="오른쪽 화살표 112"/>
              <p:cNvSpPr/>
              <p:nvPr/>
            </p:nvSpPr>
            <p:spPr>
              <a:xfrm>
                <a:off x="498690" y="6326622"/>
                <a:ext cx="421105" cy="397998"/>
              </a:xfrm>
              <a:prstGeom prst="rightArrow">
                <a:avLst>
                  <a:gd name="adj1" fmla="val 60756"/>
                  <a:gd name="adj2" fmla="val 45153"/>
                </a:avLst>
              </a:prstGeom>
              <a:solidFill>
                <a:srgbClr val="1678A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fontAlgn="auto" latinLnBrk="0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ko-KR" altLang="en-US" kern="0" smtClean="0">
                  <a:solidFill>
                    <a:prstClr val="white"/>
                  </a:solidFill>
                  <a:latin typeface="Trebuchet MS" panose="020B0603020202020204" pitchFamily="34" charset="0"/>
                  <a:ea typeface="맑은 고딕" panose="020B0503020000020004" pitchFamily="50" charset="-127"/>
                </a:endParaRPr>
              </a:p>
            </p:txBody>
          </p:sp>
        </p:grpSp>
      </p:grpSp>
      <p:sp>
        <p:nvSpPr>
          <p:cNvPr id="108" name="직사각형 107"/>
          <p:cNvSpPr/>
          <p:nvPr/>
        </p:nvSpPr>
        <p:spPr>
          <a:xfrm>
            <a:off x="1000547" y="2073830"/>
            <a:ext cx="8584925" cy="16466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ko-KR" altLang="en-US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산업체 현장학습 기회의 경우</a:t>
            </a:r>
            <a:r>
              <a:rPr lang="en-US" altLang="ko-KR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, </a:t>
            </a:r>
            <a:r>
              <a:rPr lang="ko-KR" altLang="en-US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재학생의 산학협력 차원 내 만족도가 가장 낮았으나</a:t>
            </a:r>
            <a:r>
              <a:rPr lang="en-US" altLang="ko-KR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,</a:t>
            </a:r>
            <a:br>
              <a:rPr lang="en-US" altLang="ko-KR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</a:br>
            <a:r>
              <a:rPr lang="ko-KR" altLang="en-US" sz="1200" b="1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산업체에서도 중점 개선 영역으로 분류되어 적극적인 개선이 필요</a:t>
            </a:r>
            <a:r>
              <a:rPr lang="en-US" altLang="ko-KR" sz="7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rgbClr val="1678A7"/>
                </a:solidFill>
                <a:latin typeface="맑은 고딕"/>
                <a:ea typeface="맑은 고딕"/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en-US" altLang="ko-KR" sz="1100" spc="-10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맑은 고딕"/>
              <a:ea typeface="맑은 고딕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-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현장실습 및 </a:t>
            </a:r>
            <a:r>
              <a:rPr lang="ko-KR" altLang="en-US" sz="1100" spc="-100" dirty="0" err="1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인턴십의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경우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,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재학생의 실무 적응력 향상 및 취업 기회를 확대할 수 있는 중요한 기회라고 볼 수 있음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.</a:t>
            </a:r>
            <a:b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</a:b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 </a:t>
            </a:r>
            <a:r>
              <a:rPr lang="en-US" altLang="ko-KR" sz="5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또한 현장학습 범주에 포함되는 직무체험의 경우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,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상대적으로 경험이 어려운 인문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,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예체능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,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자연계열 학생들의 경험 기회 확대를 통해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/>
            </a:r>
            <a:b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</a:b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 </a:t>
            </a:r>
            <a:r>
              <a:rPr lang="en-US" altLang="ko-KR" sz="4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조기 진로준비 및 </a:t>
            </a:r>
            <a:r>
              <a:rPr lang="ko-KR" altLang="en-US" sz="1100" spc="-100" dirty="0" err="1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입직기간을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단축할 수 있을 것임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en-US" altLang="ko-KR" sz="1100" spc="-100" dirty="0" smtClean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맑은 고딕"/>
              <a:ea typeface="맑은 고딕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-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산업체와 정기적인 교류를 통해 기존 산업체와의 유대 강화 및 신규 사업체 발굴을 통한 현장실습 기회를 확대하여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/>
            </a:r>
            <a:b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</a:b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  </a:t>
            </a:r>
            <a:r>
              <a:rPr lang="ko-KR" altLang="en-US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보다 많은 재학생들에게 현장실습 기회를 제공해야 할 것임</a:t>
            </a:r>
            <a:r>
              <a:rPr lang="en-US" altLang="ko-KR" sz="1100" spc="-10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맑은 고딕"/>
                <a:ea typeface="맑은 고딕"/>
              </a:rPr>
              <a:t>.</a:t>
            </a:r>
          </a:p>
        </p:txBody>
      </p:sp>
      <p:sp>
        <p:nvSpPr>
          <p:cNvPr id="109" name="직사각형 108"/>
          <p:cNvSpPr/>
          <p:nvPr/>
        </p:nvSpPr>
        <p:spPr bwMode="auto">
          <a:xfrm>
            <a:off x="342131" y="1556792"/>
            <a:ext cx="2269852" cy="184666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anchor="ctr">
            <a:spAutoFit/>
          </a:bodyPr>
          <a:lstStyle/>
          <a:p>
            <a:pPr marL="273050" indent="-273050">
              <a:buClr>
                <a:srgbClr val="0A438B"/>
              </a:buClr>
              <a:buFont typeface="Wingdings" panose="05000000000000000000" pitchFamily="2" charset="2"/>
              <a:buChar char="&amp;"/>
              <a:defRPr/>
            </a:pPr>
            <a:r>
              <a:rPr lang="en-US" altLang="ko-KR" sz="1200" b="1" spc="-15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Trebuchet MS" pitchFamily="34" charset="0"/>
              </a:rPr>
              <a:t>3. </a:t>
            </a:r>
            <a:r>
              <a:rPr lang="ko-KR" altLang="en-US" sz="1200" b="1" spc="-150" dirty="0" smtClean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Trebuchet MS" pitchFamily="34" charset="0"/>
              </a:rPr>
              <a:t>현장실습 및 직무체험 기회 확대</a:t>
            </a:r>
            <a:endParaRPr lang="ko-KR" altLang="en-US" sz="1200" b="1" spc="-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Trebuchet MS" pitchFamily="34" charset="0"/>
            </a:endParaRPr>
          </a:p>
        </p:txBody>
      </p:sp>
      <p:sp>
        <p:nvSpPr>
          <p:cNvPr id="104" name="양쪽 모서리가 둥근 사각형 7"/>
          <p:cNvSpPr/>
          <p:nvPr/>
        </p:nvSpPr>
        <p:spPr bwMode="auto">
          <a:xfrm rot="10800000">
            <a:off x="342130" y="3815328"/>
            <a:ext cx="9217025" cy="45719"/>
          </a:xfrm>
          <a:prstGeom prst="roundRect">
            <a:avLst>
              <a:gd name="adj" fmla="val 50000"/>
            </a:avLst>
          </a:prstGeom>
          <a:solidFill>
            <a:srgbClr val="1678A7"/>
          </a:solidFill>
          <a:ln w="1143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>
            <a:defPPr>
              <a:defRPr lang="en-A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7859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5718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435775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914367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392960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871552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35014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28734" algn="l" defTabSz="957180" rtl="0" eaLnBrk="1" latinLnBrk="0" hangingPunct="1">
              <a:defRPr b="1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>
              <a:defRPr/>
            </a:pPr>
            <a:endParaRPr kumimoji="0" lang="ko-KR" altLang="en-US">
              <a:solidFill>
                <a:prstClr val="white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172383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dirty="0"/>
              <a:t>결과 요약 및 제언 </a:t>
            </a:r>
            <a:r>
              <a:rPr lang="en-US" altLang="ko-KR" dirty="0"/>
              <a:t>[</a:t>
            </a:r>
            <a:r>
              <a:rPr lang="ko-KR" altLang="en-US" dirty="0"/>
              <a:t>세부 </a:t>
            </a:r>
            <a:r>
              <a:rPr lang="ko-KR" altLang="en-US" dirty="0" err="1"/>
              <a:t>요소별</a:t>
            </a:r>
            <a:r>
              <a:rPr lang="ko-KR" altLang="en-US" dirty="0"/>
              <a:t> 개선방안</a:t>
            </a:r>
            <a:r>
              <a:rPr lang="en-US" altLang="ko-KR" dirty="0"/>
              <a:t>]</a:t>
            </a:r>
            <a:endParaRPr lang="ko-KR" altLang="en-US" dirty="0"/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4155284"/>
              </p:ext>
            </p:extLst>
          </p:nvPr>
        </p:nvGraphicFramePr>
        <p:xfrm>
          <a:off x="345000" y="693000"/>
          <a:ext cx="9216000" cy="587768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0058"/>
                <a:gridCol w="3196770"/>
                <a:gridCol w="801668"/>
                <a:gridCol w="4487504"/>
              </a:tblGrid>
              <a:tr h="180000"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</a:rPr>
                        <a:t>개선영역</a:t>
                      </a:r>
                      <a:endParaRPr lang="ko-KR" altLang="en-US" sz="800" b="1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solidFill>
                      <a:srgbClr val="195C9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</a:rPr>
                        <a:t>개선 방안</a:t>
                      </a:r>
                      <a:endParaRPr lang="ko-KR" altLang="en-US" sz="800" b="1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solidFill>
                      <a:srgbClr val="195C91"/>
                    </a:solidFill>
                  </a:tcPr>
                </a:tc>
              </a:tr>
              <a:tr h="1800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</a:rPr>
                        <a:t>대</a:t>
                      </a:r>
                      <a:endParaRPr lang="ko-KR" altLang="en-US" sz="800" b="1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solidFill>
                      <a:srgbClr val="195C9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</a:rPr>
                        <a:t>세부</a:t>
                      </a:r>
                      <a:endParaRPr lang="ko-KR" altLang="en-US" sz="800" b="1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solidFill>
                      <a:srgbClr val="195C9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</a:rPr>
                        <a:t>개선순위</a:t>
                      </a:r>
                      <a:endParaRPr lang="ko-KR" altLang="en-US" sz="800" b="1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solidFill>
                      <a:srgbClr val="195C9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/>
                </a:tc>
              </a:tr>
              <a:tr h="110456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대학환경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시설 공간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컴퓨터 실습실의 교육환경이 잘 구비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중점개선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컴퓨터 실습실 내 기자재에 대한 관리와 상시 점검을 통해 보완사항 수정 노력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0495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시설 공간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필요 물품 구비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편의시설은 재학생의 주된 이용 공간인 만큼 만족도 제고를 위해 개선이 필수적인 차원이나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재원적인 측면을 고려하여야 함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현재 국제대학교의 경우 점진적으로 편의시설에 대한 확충이 이루어지고 있으나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향후 편의시설 확충 및 유지관리보수 시 대한 재학생의 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Needs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를 파악하여 우선적으로 수렴하고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단계적으로 시행할 필요가 있음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</a:t>
                      </a:r>
                      <a:endParaRPr lang="en-US" altLang="ko-KR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568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시설 공간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학생 편의 시설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3489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시설 공간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쾌적하게 관리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점진개선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교내 전반적 시설 및 공간에 대하여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관리자를 선정하고 체크 리스트 운용을 통한 관리 필요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3064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시설 공간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학생식당 양질의 식단 제공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현재 정기적으로 학식위원회를 통해 개선을 </a:t>
                      </a:r>
                      <a:r>
                        <a:rPr lang="ko-KR" altLang="en-US" sz="800" u="none" strike="noStrike" spc="-50" dirty="0" err="1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노력중이나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메뉴 구성에 대한 재학생들의 피드백을 적극적으로 반영하기 위하여 메뉴 품평회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미스터리 </a:t>
                      </a:r>
                      <a:r>
                        <a:rPr lang="ko-KR" altLang="en-US" sz="800" u="none" strike="noStrike" spc="-50" dirty="0" err="1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쇼퍼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등 재학생이 학생식당 개선에 적극 참여할 수 있는 다양한 방안을 모색하여야 할 것으로 보여짐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또한 학생식당 관리 업체와 지속적인 협의를 통하여 식당운영에 반영하여야 함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</a:t>
                      </a:r>
                      <a:endParaRPr lang="en-US" altLang="ko-KR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10456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학교서비스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비용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비용 학교 발전을 위해 사용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중점개선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국제대학교는 집행내역 평기 예산수립 및 집행에 대한 통제 강화를 통해 불필요한 집행을 방지하고 있으며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2018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년부터 회계연도 결산감사를 통한 감사보고서와 결산서를 홈페이지에 업로드하고 있음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그러나 재학생 만족도 제고를 위해서는 지속적으로 비용 사용에 대한 재학생의 의견을 적극적으로 검토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·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유지하여야 하며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대학의 재정상황이나 사용내역을 명확하게 공시하여야 할 것으로 보여짐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endParaRPr lang="en-US" altLang="ko-KR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104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비용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비용 적정 수준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04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비용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비용 효율적 사용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600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비용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비용 사용내역 공개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171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학생활동 지원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학생회 및 동아리 활동 지원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점진개선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학생자치 기구에 대한 수혜대상을 점진적으로 확대하되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학생회 활동 및 동아리에 대한 행정적 지원 또한 확대하여야 함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</a:t>
                      </a:r>
                      <a:endParaRPr lang="en-US" altLang="ko-KR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10456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취업지원 및 </a:t>
                      </a:r>
                      <a:endParaRPr lang="en-US" altLang="ko-KR" sz="800" u="none" strike="noStrike" spc="-50" dirty="0" smtClean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effectLst/>
                      </a:endParaRPr>
                    </a:p>
                    <a:p>
                      <a:pPr algn="ctr" fontAlgn="ctr"/>
                      <a:r>
                        <a:rPr lang="ko-KR" altLang="en-US" sz="800" u="none" strike="noStrike" spc="-50" dirty="0" err="1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국제화역량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국제화 역량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외국어 교육 어학능력 향상에 도움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중점개선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학습자 중심의 수준별 반편성과 전공별 특성을 살린 교육을 제공할 필요가 있으며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외국어 교육을 위한 전담기구 및 전담교수제도의 활성화가 요구됨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해당 교육과정 및 프로그램에 대한 기대 호과를 적극적으로 홍보함으로써 재학생들의 참여를 이끌어내야 할 것임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endParaRPr lang="en-US" altLang="ko-KR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1345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국제화 역량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외국어 교육 정보 획득 용이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04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국제화 역량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외국어 교육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/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강좌 프로그램 다양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점진개선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재학생을 대상으로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외국어 교육 및 강좌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어학연수에 대한 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Needs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를 파악하고 수요에 따라 개설 및 제공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104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국제화 역량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어학연수 프로그램 다양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0456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학생 장학지원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ko-KR" altLang="en-US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장학금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금액 적정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중점개선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장학금 선정 기준 및 금액 선정 과정에 대한 공시 필요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보다 많은 학생들에게 장학금 수혜 기회가 제공될 수 있도록 지급대상 선정 시 구체적인 기준을 마련하되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홈페이지 및 국제대학교 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SNS</a:t>
                      </a:r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에 공시하여야 함</a:t>
                      </a:r>
                      <a:r>
                        <a:rPr lang="en-US" altLang="ko-KR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endParaRPr lang="en-US" altLang="ko-KR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1345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ko-KR" altLang="en-US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장학생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선정 기준 적정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0456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전반적 이미지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ko-KR" altLang="en-US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타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전문대학 대비 경쟁력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점진개선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타 전문대학 대비 경쟁력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자부심을 높일 수 있도록 국제대학교의 강점인 취업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전문인재 양성에 대한 이미지를 강화할 필요가 있음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이를 위한 학교 및 학과 차원의 대응전략 수립이 요구됨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</a:t>
                      </a:r>
                      <a:endParaRPr lang="en-US" altLang="ko-KR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1345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ko-KR" altLang="en-US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자부심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34897">
                <a:tc rowSpan="12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학과 전공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실습 교육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전문성 향상에 도움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2">
                  <a:txBody>
                    <a:bodyPr/>
                    <a:lstStyle/>
                    <a:p>
                      <a:pPr algn="ctr" fontAlgn="ctr"/>
                      <a:r>
                        <a:rPr lang="ko-KR" altLang="en-US" sz="800" u="none" strike="noStrike" spc="-5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중점개선</a:t>
                      </a:r>
                      <a:endParaRPr lang="ko-KR" altLang="en-US" sz="800" b="0" i="0" u="none" strike="noStrike" spc="-5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학과의 전공에 부합하는 실습 교육을 실시할 수 있도록 실습 교육 진행 체계에 대한 점검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171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전공 교과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교수 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NCS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교과목 교육목표 평가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각 전공 교과를 통해 성취가 가능한 직무기초능력을 명확히 제시하고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달성할 수 있도록 커리큘럼 구성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104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전공 교과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능력단위 평가 계획서 내용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/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방법 준수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5"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재학생 및 졸업생의 전공실무능력에 대한 산업체 평가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졸업생 평가를 수집 후 학과별 산업체 및 재학생 요구도 조사를 통해 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NCS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과정 개발 시 활용할 필요가 있음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또한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NCS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기반 실습 교육과정 진행에 대한 체계적인 준비가 필요할 것으로 보여짐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더불어 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NCS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기반 </a:t>
                      </a:r>
                      <a:r>
                        <a:rPr lang="ko-KR" altLang="en-US" sz="800" u="none" strike="noStrike" spc="-50" dirty="0" err="1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실습형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교육과정 진행 시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산업체 수요를 파악하여 취업분야 및 산업체 요구에 대한 </a:t>
                      </a:r>
                      <a:r>
                        <a:rPr lang="ko-KR" altLang="en-US" sz="800" u="none" strike="noStrike" spc="-50" dirty="0" err="1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미스매칭을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해소할 수 있도록 강화하여야 함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</a:t>
                      </a:r>
                      <a:endParaRPr lang="en-US" altLang="ko-KR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104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전공 교과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NCS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교육과정 취업분야 일치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04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전공 교과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NCS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전공교육 과정 만족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04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전공 교과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NCS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전공교육 직무수행능력 향상 도움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104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전공 교과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NCS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교육과정 희망취업 분야 진출 도움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4533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실습 교육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실험실습 프로그램 다양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직무체험을 통해 상대적으로 직무에 대한 경험이 어려운 인문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예체능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자연계열 재학생들의 경험 기회 확대를 통해 조기 진로준비 및 </a:t>
                      </a:r>
                      <a:r>
                        <a:rPr lang="ko-KR" altLang="en-US" sz="800" u="none" strike="noStrike" spc="-50" dirty="0" err="1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입직기간을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단축할 수 있도록 보다 다양한 프로그램 마련이 필요함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또한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산업체와 정기적인 교류를 통해 기존 산업체와의 유대 강화 및 신규 사업체 발굴을 통한 현장실습 및 </a:t>
                      </a:r>
                      <a:r>
                        <a:rPr lang="ko-KR" altLang="en-US" sz="800" u="none" strike="noStrike" spc="-50" dirty="0" err="1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인턴십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기회를 확대해야 할 것임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</a:t>
                      </a:r>
                      <a:endParaRPr lang="en-US" altLang="ko-KR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4533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실습 교육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교외현장실습 프로그램 다양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3998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실습 교육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취업 역량을 강화 도움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53737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전공 교과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능력단위 평가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/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상담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/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지도 직무수행능력 향상 도움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just" fontAlgn="ctr"/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교과목 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CQI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실시를 통해 능력단위 평가계획서 준수여부 및 문제점 등 </a:t>
                      </a:r>
                      <a:r>
                        <a:rPr lang="ko-KR" altLang="en-US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도출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</a:t>
                      </a:r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ko-KR" altLang="en-US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문제사항 및 개선사항에 대한 피드백이</a:t>
                      </a:r>
                      <a:r>
                        <a:rPr lang="ko-KR" altLang="en-US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가능할 것으로 보여짐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이를 통해 해당 직무를 달성하기 위한 능력 배양에 초점을 맞춘 교육과정 편성에 지속적으로 참고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·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개선하되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향후 재학생들의 평가 결과에 대한 피드백인재상과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직무 수행 영역을 범주화하여 학생들이 본인의 직무수행 영역을 가늠할 수 있도록 하고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,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맞춤형 진로를 세우기 위한 방향으로 전공 교육과정이 마련되어야 할 것임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. </a:t>
                      </a:r>
                      <a:endParaRPr lang="en-US" altLang="ko-KR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104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800" u="none" strike="noStrike" spc="-50" baseline="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 </a:t>
                      </a:r>
                      <a:r>
                        <a:rPr lang="en-US" altLang="ko-KR" sz="800" u="none" strike="noStrike" spc="-50" dirty="0" smtClean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[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전공 교과</a:t>
                      </a:r>
                      <a:r>
                        <a:rPr lang="en-US" altLang="ko-KR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] </a:t>
                      </a:r>
                      <a:r>
                        <a:rPr lang="ko-KR" altLang="en-US" sz="800" u="none" strike="noStrike" spc="-50" dirty="0">
                          <a:ln>
                            <a:solidFill>
                              <a:schemeClr val="bg1">
                                <a:alpha val="0"/>
                              </a:schemeClr>
                            </a:solidFill>
                          </a:ln>
                          <a:effectLst/>
                        </a:rPr>
                        <a:t>평가 결과에 대한 피드백 제공 *</a:t>
                      </a:r>
                      <a:endParaRPr lang="ko-KR" altLang="en-US" sz="800" b="0" i="0" u="none" strike="noStrike" spc="-50" dirty="0">
                        <a:ln>
                          <a:solidFill>
                            <a:schemeClr val="bg1">
                              <a:alpha val="0"/>
                            </a:schemeClr>
                          </a:solidFill>
                        </a:ln>
                        <a:solidFill>
                          <a:srgbClr val="A6A6A6"/>
                        </a:solidFill>
                        <a:effectLst/>
                        <a:latin typeface="Wingdings" panose="05000000000000000000" pitchFamily="2" charset="2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257" marR="4257" marT="4257" marB="0" anchor="ctr"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345000" y="6597000"/>
            <a:ext cx="1712007" cy="12311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8925" indent="-288925">
              <a:defRPr/>
            </a:pP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* </a:t>
            </a:r>
            <a:r>
              <a:rPr lang="en-US" altLang="ko-KR" sz="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2017</a:t>
            </a:r>
            <a:r>
              <a:rPr lang="ko-KR" altLang="en-US" sz="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rebuchet MS" pitchFamily="34" charset="0"/>
              </a:rPr>
              <a:t>년 개선사항으로 도출된 항목임</a:t>
            </a:r>
            <a:endParaRPr lang="ko-KR" altLang="en-US" sz="800" dirty="0">
              <a:solidFill>
                <a:schemeClr val="tx1">
                  <a:lumMod val="75000"/>
                  <a:lumOff val="25000"/>
                </a:schemeClr>
              </a:solidFill>
              <a:latin typeface="Trebuchet M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925597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15875">
          <a:solidFill>
            <a:schemeClr val="bg1">
              <a:lumMod val="65000"/>
            </a:schemeClr>
          </a:solidFill>
          <a:prstDash val="sysDash"/>
          <a:tailEnd type="triangl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[GR 제안서] 2015년 일터혁신지수 조사</Template>
  <TotalTime>38035</TotalTime>
  <Words>19024</Words>
  <Application>Microsoft Office PowerPoint</Application>
  <PresentationFormat>A4 용지(210x297mm)</PresentationFormat>
  <Paragraphs>9076</Paragraphs>
  <Slides>101</Slides>
  <Notes>3</Notes>
  <HiddenSlides>0</HiddenSlides>
  <MMClips>0</MMClips>
  <ScaleCrop>false</ScaleCrop>
  <HeadingPairs>
    <vt:vector size="6" baseType="variant">
      <vt:variant>
        <vt:lpstr>사용한 글꼴</vt:lpstr>
      </vt:variant>
      <vt:variant>
        <vt:i4>12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101</vt:i4>
      </vt:variant>
    </vt:vector>
  </HeadingPairs>
  <TitlesOfParts>
    <vt:vector size="114" baseType="lpstr">
      <vt:lpstr>Wingdings</vt:lpstr>
      <vt:lpstr>Monotype Sorts</vt:lpstr>
      <vt:lpstr>조선일보명조</vt:lpstr>
      <vt:lpstr>맑은 고딕</vt:lpstr>
      <vt:lpstr>Calibri</vt:lpstr>
      <vt:lpstr>Trebuchet MS</vt:lpstr>
      <vt:lpstr>나눔고딕</vt:lpstr>
      <vt:lpstr>Arial</vt:lpstr>
      <vt:lpstr>HY울릉도M</vt:lpstr>
      <vt:lpstr>Adobe 명조 Std M</vt:lpstr>
      <vt:lpstr>Tahoma</vt:lpstr>
      <vt:lpstr>나눔스퀘어 ExtraBold</vt:lpstr>
      <vt:lpstr>Office 테마</vt:lpstr>
      <vt:lpstr>PowerPoint 프레젠테이션</vt:lpstr>
      <vt:lpstr>PowerPoint 프레젠테이션</vt:lpstr>
      <vt:lpstr>조사 개요</vt:lpstr>
      <vt:lpstr>1. 조사 목적</vt:lpstr>
      <vt:lpstr>2. 조사 설계</vt:lpstr>
      <vt:lpstr>3. 조사 내용</vt:lpstr>
      <vt:lpstr>3. 조사 내용</vt:lpstr>
      <vt:lpstr>3. 조사 내용</vt:lpstr>
      <vt:lpstr>3. 조사 내용</vt:lpstr>
      <vt:lpstr>4. 응답자 특성</vt:lpstr>
      <vt:lpstr>5. 지수 산출 Process</vt:lpstr>
      <vt:lpstr>5. 지수 산출 Process</vt:lpstr>
      <vt:lpstr> 주요 결과 요약</vt:lpstr>
      <vt:lpstr>1. 종합만족도</vt:lpstr>
      <vt:lpstr>1. 종합만족도</vt:lpstr>
      <vt:lpstr>1. 종합만족도</vt:lpstr>
      <vt:lpstr>1. 종합만족도</vt:lpstr>
      <vt:lpstr>2. 주요 만족도</vt:lpstr>
      <vt:lpstr>2. 주요 만족도</vt:lpstr>
      <vt:lpstr>2. 주요 만족도</vt:lpstr>
      <vt:lpstr>3. 차원 만족도 [시설 공간]</vt:lpstr>
      <vt:lpstr>3. 차원 만족도 [시설 공간]</vt:lpstr>
      <vt:lpstr>3. 차원 만족도 [시설 공간]</vt:lpstr>
      <vt:lpstr>3. 차원 만족도 [안내/공지]</vt:lpstr>
      <vt:lpstr>3. 차원 만족도 [안내/공지]</vt:lpstr>
      <vt:lpstr>3. 차원 만족도 [안내/공지]</vt:lpstr>
      <vt:lpstr>3. 차원 만족도 [학생활동 지원]</vt:lpstr>
      <vt:lpstr>3. 차원 만족도 [학생활동 지원]</vt:lpstr>
      <vt:lpstr>3. 차원 만족도 [학생활동 지원]</vt:lpstr>
      <vt:lpstr>3. 차원 만족도 [비용]</vt:lpstr>
      <vt:lpstr>3. 차원 만족도 [비용]</vt:lpstr>
      <vt:lpstr>3. 차원 만족도 [비용]</vt:lpstr>
      <vt:lpstr>3. 차원 만족도 [행정서비스]</vt:lpstr>
      <vt:lpstr>3. 차원 만족도 [행정서비스]</vt:lpstr>
      <vt:lpstr>3. 차원 만족도 [행정서비스]</vt:lpstr>
      <vt:lpstr>3. 차원 만족도 [취업 지원 프로그램]</vt:lpstr>
      <vt:lpstr>3. 차원 만족도 [취업 지원 프로그램]</vt:lpstr>
      <vt:lpstr>3. 차원 만족도 [취업 지원 프로그램]</vt:lpstr>
      <vt:lpstr>3. 차원 만족도 [산학협력]</vt:lpstr>
      <vt:lpstr>3. 차원 만족도 [산학협력]</vt:lpstr>
      <vt:lpstr>3. 차원 만족도 [산학협력]</vt:lpstr>
      <vt:lpstr>3. 차원 만족도 [국제화 역량]</vt:lpstr>
      <vt:lpstr>3. 차원 만족도 [국제화 역량]</vt:lpstr>
      <vt:lpstr>3. 차원 만족도 [국제화 역량]</vt:lpstr>
      <vt:lpstr>3. 차원 만족도 [장학 지원]</vt:lpstr>
      <vt:lpstr>3. 차원 만족도 [장학 지원]</vt:lpstr>
      <vt:lpstr>3. 차원 만족도 [장학 지원]</vt:lpstr>
      <vt:lpstr>3. 차원 만족도 [전반적 이미지]</vt:lpstr>
      <vt:lpstr>3. 차원 만족도 [전반적 이미지]</vt:lpstr>
      <vt:lpstr>3. 차원 만족도 [전반적 이미지]</vt:lpstr>
      <vt:lpstr>3. 차원 만족도 [전공 인식]</vt:lpstr>
      <vt:lpstr>3. 차원 만족도 [전공 인식]</vt:lpstr>
      <vt:lpstr>3. 차원 만족도 [전공 인식]</vt:lpstr>
      <vt:lpstr>3. 차원 만족도 [전공 교과]</vt:lpstr>
      <vt:lpstr>3. 차원 만족도 [전공 교과]</vt:lpstr>
      <vt:lpstr>3. 차원 만족도 [전공 교과]</vt:lpstr>
      <vt:lpstr>3. 차원 만족도 [실습 교육]</vt:lpstr>
      <vt:lpstr>3. 차원 만족도 [실습 교육]</vt:lpstr>
      <vt:lpstr>3. 차원 만족도 [실습 교육]</vt:lpstr>
      <vt:lpstr>3. 차원 만족도 [교양 교과]</vt:lpstr>
      <vt:lpstr>3. 차원 만족도 [교양 교과]</vt:lpstr>
      <vt:lpstr>3. 차원 만족도 [교양 교과]</vt:lpstr>
      <vt:lpstr>3. 차원 만족도 [교수]</vt:lpstr>
      <vt:lpstr>3. 차원 만족도 [교수]</vt:lpstr>
      <vt:lpstr>3. 차원 만족도 [교수]</vt:lpstr>
      <vt:lpstr>3. 차원 만족도 [조교 및 교우]</vt:lpstr>
      <vt:lpstr>3. 차원 만족도 [조교 및 교우]</vt:lpstr>
      <vt:lpstr>3. 차원 만족도 [조교 및 교우]</vt:lpstr>
      <vt:lpstr>3. 차원 만족도 [전공 진로]</vt:lpstr>
      <vt:lpstr>3. 차원 만족도 [전공 진로]</vt:lpstr>
      <vt:lpstr>3. 차원 만족도 [전공 진로]</vt:lpstr>
      <vt:lpstr>3. 차원 만족도 [실험실습 환경]</vt:lpstr>
      <vt:lpstr>3. 차원 만족도 [실험실습 환경]</vt:lpstr>
      <vt:lpstr>3. 차원 만족도 [실험실습 환경]</vt:lpstr>
      <vt:lpstr>3. 차원 만족도 [학생 상담]</vt:lpstr>
      <vt:lpstr>3. 차원 만족도 [학생 상담]</vt:lpstr>
      <vt:lpstr>3. 차원 만족도 [학생 상담]</vt:lpstr>
      <vt:lpstr>3. 차원 만족도 [학생 상담]</vt:lpstr>
      <vt:lpstr>3. 차원 만족도 [학생 상담]</vt:lpstr>
      <vt:lpstr>Action Matrix 분석</vt:lpstr>
      <vt:lpstr>0. Action Matrix 분석 개요</vt:lpstr>
      <vt:lpstr>1. 전체 Action Matrix 분석</vt:lpstr>
      <vt:lpstr>2. 차원별 Action Matrix 분석</vt:lpstr>
      <vt:lpstr>2. 차원별 Action Matrix 분석</vt:lpstr>
      <vt:lpstr>2. 차원별 Action Matrix 분석</vt:lpstr>
      <vt:lpstr>2. 차원별 Action Matrix 분석</vt:lpstr>
      <vt:lpstr>2. 차원별 Action Matrix 분석</vt:lpstr>
      <vt:lpstr>2. 차원별 Action Matrix 분석</vt:lpstr>
      <vt:lpstr>2. 차원별 Action Matrix 분석</vt:lpstr>
      <vt:lpstr>2. 차원별 Action Matrix 분석</vt:lpstr>
      <vt:lpstr>2. 차원별 Action Matrix 분석</vt:lpstr>
      <vt:lpstr>2. 차원별 Action Matrix 분석</vt:lpstr>
      <vt:lpstr>2. 차원별 Action Matrix 분석</vt:lpstr>
      <vt:lpstr>결론 요약 및 제언</vt:lpstr>
      <vt:lpstr>결과 요약 및 제언</vt:lpstr>
      <vt:lpstr>결과 요약 및 제언</vt:lpstr>
      <vt:lpstr>결과 요약 및 제언</vt:lpstr>
      <vt:lpstr>결과 요약 및 제언</vt:lpstr>
      <vt:lpstr>결과 요약 및 제언 [세부 요소별 개선방안]</vt:lpstr>
      <vt:lpstr>결과 요약 및 제언 [세부 요소별 개선방안]</vt:lpstr>
      <vt:lpstr>PowerPoint 프레젠테이션</vt:lpstr>
    </vt:vector>
  </TitlesOfParts>
  <Company>Microsoft Corporation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제안서</dc:title>
  <dc:creator>원가영</dc:creator>
  <cp:lastModifiedBy>원가영</cp:lastModifiedBy>
  <cp:revision>2195</cp:revision>
  <cp:lastPrinted>2016-07-08T01:51:26Z</cp:lastPrinted>
  <dcterms:created xsi:type="dcterms:W3CDTF">2015-04-01T00:25:52Z</dcterms:created>
  <dcterms:modified xsi:type="dcterms:W3CDTF">2019-01-09T07:14:14Z</dcterms:modified>
</cp:coreProperties>
</file>